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61" r:id="rId2"/>
    <p:sldId id="260" r:id="rId3"/>
    <p:sldId id="256" r:id="rId4"/>
    <p:sldId id="258" r:id="rId5"/>
    <p:sldId id="259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504D"/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1739" autoAdjust="0"/>
  </p:normalViewPr>
  <p:slideViewPr>
    <p:cSldViewPr>
      <p:cViewPr varScale="1">
        <p:scale>
          <a:sx n="67" d="100"/>
          <a:sy n="67" d="100"/>
        </p:scale>
        <p:origin x="-1476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70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388FDF-3396-47D2-BF60-0DFEE25F19FA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488834-6152-4394-82AF-4021350722C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1448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488834-6152-4394-82AF-4021350722C7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7E34-B62E-4256-AEE5-6E2D86A77138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A688F-EA15-47DF-89DD-F4BD6BE240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7E34-B62E-4256-AEE5-6E2D86A77138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A688F-EA15-47DF-89DD-F4BD6BE240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7E34-B62E-4256-AEE5-6E2D86A77138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A688F-EA15-47DF-89DD-F4BD6BE240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7E34-B62E-4256-AEE5-6E2D86A77138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A688F-EA15-47DF-89DD-F4BD6BE240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7E34-B62E-4256-AEE5-6E2D86A77138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A688F-EA15-47DF-89DD-F4BD6BE240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7E34-B62E-4256-AEE5-6E2D86A77138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A688F-EA15-47DF-89DD-F4BD6BE240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7E34-B62E-4256-AEE5-6E2D86A77138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A688F-EA15-47DF-89DD-F4BD6BE240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7E34-B62E-4256-AEE5-6E2D86A77138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A688F-EA15-47DF-89DD-F4BD6BE240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7E34-B62E-4256-AEE5-6E2D86A77138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A688F-EA15-47DF-89DD-F4BD6BE240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7E34-B62E-4256-AEE5-6E2D86A77138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A688F-EA15-47DF-89DD-F4BD6BE240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67E34-B62E-4256-AEE5-6E2D86A77138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A688F-EA15-47DF-89DD-F4BD6BE240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967E34-B62E-4256-AEE5-6E2D86A77138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7A688F-EA15-47DF-89DD-F4BD6BE240A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 thruBlk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4213" y="4221163"/>
            <a:ext cx="7951787" cy="1800225"/>
          </a:xfrm>
        </p:spPr>
        <p:txBody>
          <a:bodyPr/>
          <a:lstStyle/>
          <a:p>
            <a:r>
              <a:rPr lang="cs-CZ" sz="1800" smtClean="0">
                <a:solidFill>
                  <a:schemeClr val="tx1"/>
                </a:solidFill>
              </a:rPr>
              <a:t>VÝUKOVÝ MATERIÁL ZPRACOVANÝ V RÁMCI PROJEKTU </a:t>
            </a:r>
          </a:p>
          <a:p>
            <a:r>
              <a:rPr lang="cs-CZ" sz="1800" smtClean="0">
                <a:solidFill>
                  <a:schemeClr val="tx1"/>
                </a:solidFill>
              </a:rPr>
              <a:t>MODERNÍ ŠKOLA</a:t>
            </a:r>
          </a:p>
          <a:p>
            <a:r>
              <a:rPr lang="cs-CZ" sz="1800" smtClean="0">
                <a:solidFill>
                  <a:schemeClr val="tx1"/>
                </a:solidFill>
              </a:rPr>
              <a:t>Registrační číslo projektu: CZ.1.07/1.400/21.3095</a:t>
            </a:r>
          </a:p>
        </p:txBody>
      </p:sp>
      <p:pic>
        <p:nvPicPr>
          <p:cNvPr id="13314" name="Picture 4" descr="škola"/>
          <p:cNvPicPr>
            <a:picLocks noChangeAspect="1" noChangeArrowheads="1"/>
          </p:cNvPicPr>
          <p:nvPr/>
        </p:nvPicPr>
        <p:blipFill>
          <a:blip r:embed="rId2" cstate="print"/>
          <a:srcRect b="16722"/>
          <a:stretch>
            <a:fillRect/>
          </a:stretch>
        </p:blipFill>
        <p:spPr bwMode="auto">
          <a:xfrm>
            <a:off x="5076825" y="2349500"/>
            <a:ext cx="2447925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2275" y="2276475"/>
            <a:ext cx="2087563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Rectangle 9"/>
          <p:cNvSpPr>
            <a:spLocks noChangeArrowheads="1"/>
          </p:cNvSpPr>
          <p:nvPr/>
        </p:nvSpPr>
        <p:spPr bwMode="auto">
          <a:xfrm>
            <a:off x="179388" y="2908300"/>
            <a:ext cx="18415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bIns="0" anchor="ctr">
            <a:spAutoFit/>
          </a:bodyPr>
          <a:lstStyle/>
          <a:p>
            <a:endParaRPr lang="cs-CZ"/>
          </a:p>
        </p:txBody>
      </p:sp>
      <p:sp>
        <p:nvSpPr>
          <p:cNvPr id="13317" name="Rectangle 10"/>
          <p:cNvSpPr>
            <a:spLocks noChangeArrowheads="1"/>
          </p:cNvSpPr>
          <p:nvPr/>
        </p:nvSpPr>
        <p:spPr bwMode="auto">
          <a:xfrm>
            <a:off x="1692275" y="1552575"/>
            <a:ext cx="6192838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bIns="0" anchor="ctr">
            <a:spAutoFit/>
          </a:bodyPr>
          <a:lstStyle/>
          <a:p>
            <a:pPr algn="ctr"/>
            <a:r>
              <a:rPr lang="cs-CZ" b="1" dirty="0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  <a:r>
              <a:rPr lang="cs-CZ" sz="1600" b="1" dirty="0">
                <a:solidFill>
                  <a:srgbClr val="000000"/>
                </a:solidFill>
                <a:latin typeface="Arial" charset="0"/>
                <a:cs typeface="Arial" charset="0"/>
              </a:rPr>
              <a:t>ZÁKLADNÍ ŠKOLA ÚSTÍ NAD LABEM, HLAVNÍ 193, 403 31</a:t>
            </a:r>
            <a:endParaRPr lang="cs-CZ" sz="1400" b="1" dirty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 algn="ctr" eaLnBrk="0" hangingPunct="0"/>
            <a:r>
              <a:rPr lang="cs-CZ" sz="1200" b="1" dirty="0">
                <a:solidFill>
                  <a:srgbClr val="999999"/>
                </a:solidFill>
                <a:latin typeface="Arial" charset="0"/>
                <a:cs typeface="Arial" charset="0"/>
              </a:rPr>
              <a:t>Tel.:472731819, 472731253 Tel.</a:t>
            </a:r>
            <a:r>
              <a:rPr lang="cs-CZ" sz="1200" b="1" dirty="0" err="1">
                <a:solidFill>
                  <a:srgbClr val="999999"/>
                </a:solidFill>
                <a:latin typeface="Arial" charset="0"/>
                <a:cs typeface="Arial" charset="0"/>
              </a:rPr>
              <a:t>řed</a:t>
            </a:r>
            <a:r>
              <a:rPr lang="cs-CZ" sz="1200" b="1" dirty="0">
                <a:solidFill>
                  <a:srgbClr val="999999"/>
                </a:solidFill>
                <a:latin typeface="Arial" charset="0"/>
                <a:cs typeface="Arial" charset="0"/>
              </a:rPr>
              <a:t>./fax:472731480, e-mail:</a:t>
            </a:r>
            <a:r>
              <a:rPr lang="cs-CZ" sz="1200" b="1" dirty="0" err="1">
                <a:solidFill>
                  <a:srgbClr val="999999"/>
                </a:solidFill>
                <a:latin typeface="Arial" charset="0"/>
                <a:cs typeface="Arial" charset="0"/>
              </a:rPr>
              <a:t>skola</a:t>
            </a:r>
            <a:r>
              <a:rPr lang="cs-CZ" sz="1200" b="1" dirty="0">
                <a:solidFill>
                  <a:srgbClr val="999999"/>
                </a:solidFill>
                <a:latin typeface="Arial" charset="0"/>
                <a:cs typeface="Arial" charset="0"/>
              </a:rPr>
              <a:t>@</a:t>
            </a:r>
            <a:r>
              <a:rPr lang="cs-CZ" sz="1200" b="1" dirty="0" err="1">
                <a:solidFill>
                  <a:srgbClr val="999999"/>
                </a:solidFill>
                <a:latin typeface="Arial" charset="0"/>
                <a:cs typeface="Arial" charset="0"/>
              </a:rPr>
              <a:t>zsmojzir.cz</a:t>
            </a:r>
            <a:endParaRPr lang="cs-CZ" sz="1400" dirty="0">
              <a:solidFill>
                <a:srgbClr val="999999"/>
              </a:solidFill>
              <a:latin typeface="Arial" charset="0"/>
              <a:cs typeface="Arial" charset="0"/>
            </a:endParaRPr>
          </a:p>
          <a:p>
            <a:pPr eaLnBrk="0" hangingPunct="0"/>
            <a:endParaRPr lang="cs-CZ" dirty="0">
              <a:latin typeface="Arial" charset="0"/>
            </a:endParaRPr>
          </a:p>
        </p:txBody>
      </p:sp>
      <p:pic>
        <p:nvPicPr>
          <p:cNvPr id="13318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3500" y="0"/>
            <a:ext cx="6477000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Obrázek 1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57313" y="1643063"/>
            <a:ext cx="676275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ctr">
              <a:buFontTx/>
              <a:buNone/>
            </a:pPr>
            <a:r>
              <a:rPr lang="cs-CZ" sz="2000" dirty="0" smtClean="0"/>
              <a:t>Číslo klíčové aktivity: III/2</a:t>
            </a:r>
          </a:p>
          <a:p>
            <a:pPr algn="ctr">
              <a:buFontTx/>
              <a:buNone/>
            </a:pPr>
            <a:r>
              <a:rPr lang="cs-CZ" sz="2000" dirty="0" smtClean="0"/>
              <a:t>Název klíčové aktivity: </a:t>
            </a:r>
          </a:p>
          <a:p>
            <a:pPr algn="ctr">
              <a:buFontTx/>
              <a:buNone/>
            </a:pPr>
            <a:r>
              <a:rPr lang="cs-CZ" sz="2000" dirty="0" smtClean="0"/>
              <a:t>Inovace a zkvalitnění výuky prostřednictvím ICT</a:t>
            </a:r>
          </a:p>
          <a:p>
            <a:pPr algn="ctr">
              <a:buFontTx/>
              <a:buNone/>
            </a:pPr>
            <a:r>
              <a:rPr lang="cs-CZ" sz="1800" dirty="0" smtClean="0"/>
              <a:t> </a:t>
            </a:r>
          </a:p>
          <a:p>
            <a:pPr>
              <a:buFont typeface="Arial" charset="0"/>
              <a:buNone/>
            </a:pPr>
            <a:r>
              <a:rPr lang="cs-CZ" sz="1800" b="1" dirty="0" smtClean="0"/>
              <a:t>Autor</a:t>
            </a:r>
            <a:r>
              <a:rPr lang="cs-CZ" sz="1800" b="1" dirty="0" smtClean="0">
                <a:latin typeface="Arial" charset="0"/>
              </a:rPr>
              <a:t>: Mgr. Marie </a:t>
            </a:r>
            <a:r>
              <a:rPr lang="cs-CZ" sz="1800" b="1" dirty="0" smtClean="0">
                <a:latin typeface="Arial" charset="0"/>
              </a:rPr>
              <a:t>Zimmermannová	</a:t>
            </a:r>
            <a:r>
              <a:rPr lang="cs-CZ" sz="1800" b="1" dirty="0"/>
              <a:t>B2 </a:t>
            </a:r>
            <a:r>
              <a:rPr lang="cs-CZ" sz="1800" b="1" dirty="0" smtClean="0"/>
              <a:t>VY_32_INOVACE_05</a:t>
            </a:r>
            <a:endParaRPr lang="cs-CZ" sz="1800" dirty="0" smtClean="0">
              <a:latin typeface="Arial" charset="0"/>
            </a:endParaRPr>
          </a:p>
          <a:p>
            <a:pPr>
              <a:buFont typeface="Arial" charset="0"/>
              <a:buNone/>
            </a:pPr>
            <a:r>
              <a:rPr lang="cs-CZ" sz="1800" b="1" dirty="0" smtClean="0"/>
              <a:t>Vytvořeno: 21.9.2012</a:t>
            </a:r>
            <a:endParaRPr lang="cs-CZ" sz="1800" b="1" dirty="0" smtClean="0">
              <a:latin typeface="Arial" charset="0"/>
            </a:endParaRPr>
          </a:p>
          <a:p>
            <a:pPr>
              <a:buFont typeface="Arial" charset="0"/>
              <a:buNone/>
            </a:pPr>
            <a:r>
              <a:rPr lang="cs-CZ" sz="1800" b="1" dirty="0" smtClean="0"/>
              <a:t>Ročník: 9.</a:t>
            </a:r>
          </a:p>
          <a:p>
            <a:pPr>
              <a:buFont typeface="Arial" charset="0"/>
              <a:buNone/>
            </a:pPr>
            <a:r>
              <a:rPr lang="cs-CZ" sz="1800" b="1" dirty="0" smtClean="0"/>
              <a:t>Vzdělávací oblast: Matematika,  výrazy,  vzorec (a – b)(a + b)</a:t>
            </a:r>
            <a:endParaRPr lang="cs-CZ" sz="1800" dirty="0" smtClean="0"/>
          </a:p>
          <a:p>
            <a:pPr>
              <a:buFont typeface="Arial" charset="0"/>
              <a:buNone/>
            </a:pPr>
            <a:r>
              <a:rPr lang="cs-CZ" sz="1800" b="1" dirty="0" smtClean="0"/>
              <a:t>Anotace: výukový materiál určen pro výklad  vzorce (a – b)(a + b) i pro samostudium</a:t>
            </a:r>
            <a:endParaRPr lang="cs-CZ" sz="1800" dirty="0" smtClean="0"/>
          </a:p>
        </p:txBody>
      </p:sp>
      <p:pic>
        <p:nvPicPr>
          <p:cNvPr id="14338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3500" y="0"/>
            <a:ext cx="6477000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Matematické vzorce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solidFill>
            <a:srgbClr val="C0504D"/>
          </a:solidFill>
        </p:spPr>
        <p:txBody>
          <a:bodyPr>
            <a:normAutofit/>
          </a:bodyPr>
          <a:lstStyle/>
          <a:p>
            <a:endParaRPr lang="cs-CZ" sz="4000" dirty="0" smtClean="0">
              <a:solidFill>
                <a:srgbClr val="C0504D"/>
              </a:solidFill>
            </a:endParaRPr>
          </a:p>
          <a:p>
            <a:r>
              <a:rPr lang="cs-CZ" sz="4000" dirty="0" smtClean="0">
                <a:solidFill>
                  <a:schemeClr val="bg1"/>
                </a:solidFill>
                <a:latin typeface="+mj-lt"/>
              </a:rPr>
              <a:t>(A – B)(A + B) = A</a:t>
            </a:r>
            <a:r>
              <a:rPr lang="cs-CZ" sz="4000" baseline="30000" dirty="0" smtClean="0">
                <a:solidFill>
                  <a:schemeClr val="bg1"/>
                </a:solidFill>
                <a:latin typeface="+mj-lt"/>
              </a:rPr>
              <a:t>2</a:t>
            </a:r>
            <a:r>
              <a:rPr lang="cs-CZ" sz="4000" dirty="0" smtClean="0">
                <a:solidFill>
                  <a:schemeClr val="bg1"/>
                </a:solidFill>
                <a:latin typeface="+mj-lt"/>
              </a:rPr>
              <a:t> – B</a:t>
            </a:r>
            <a:r>
              <a:rPr lang="cs-CZ" sz="4000" baseline="30000" dirty="0" smtClean="0">
                <a:solidFill>
                  <a:schemeClr val="bg1"/>
                </a:solidFill>
                <a:latin typeface="+mj-lt"/>
              </a:rPr>
              <a:t>2</a:t>
            </a:r>
            <a:endParaRPr lang="cs-CZ" sz="4000" baseline="30000" dirty="0">
              <a:solidFill>
                <a:schemeClr val="bg1"/>
              </a:solidFill>
              <a:latin typeface="+mj-lt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solidFill>
            <a:schemeClr val="bg1">
              <a:lumMod val="95000"/>
            </a:schemeClr>
          </a:solidFill>
          <a:ln>
            <a:noFill/>
          </a:ln>
        </p:spPr>
        <p:txBody>
          <a:bodyPr>
            <a:normAutofit/>
          </a:bodyPr>
          <a:lstStyle/>
          <a:p>
            <a:r>
              <a:rPr lang="cs-CZ" sz="2400" dirty="0" smtClean="0"/>
              <a:t>Toto je pravděpodobně nejelegantnější a nejjednodušší z probíraných matematických vzorců.</a:t>
            </a:r>
          </a:p>
          <a:p>
            <a:endParaRPr lang="cs-CZ" sz="2400" dirty="0" smtClean="0"/>
          </a:p>
          <a:p>
            <a:pPr algn="ctr">
              <a:buNone/>
            </a:pPr>
            <a:r>
              <a:rPr lang="cs-CZ" b="1" dirty="0" smtClean="0">
                <a:solidFill>
                  <a:srgbClr val="C00000"/>
                </a:solidFill>
              </a:rPr>
              <a:t>(A – B)(A + B) = A</a:t>
            </a:r>
            <a:r>
              <a:rPr lang="cs-CZ" b="1" baseline="30000" dirty="0" smtClean="0">
                <a:solidFill>
                  <a:srgbClr val="C00000"/>
                </a:solidFill>
              </a:rPr>
              <a:t>2</a:t>
            </a:r>
            <a:r>
              <a:rPr lang="cs-CZ" b="1" dirty="0" smtClean="0">
                <a:solidFill>
                  <a:srgbClr val="C00000"/>
                </a:solidFill>
              </a:rPr>
              <a:t> – B</a:t>
            </a:r>
            <a:r>
              <a:rPr lang="cs-CZ" b="1" baseline="30000" dirty="0" smtClean="0">
                <a:solidFill>
                  <a:srgbClr val="C00000"/>
                </a:solidFill>
              </a:rPr>
              <a:t>2</a:t>
            </a:r>
          </a:p>
          <a:p>
            <a:endParaRPr lang="cs-CZ" sz="2400" dirty="0" smtClean="0"/>
          </a:p>
          <a:p>
            <a:pPr>
              <a:buNone/>
            </a:pPr>
            <a:endParaRPr lang="cs-CZ" sz="2400" dirty="0" smtClean="0"/>
          </a:p>
          <a:p>
            <a:endParaRPr lang="cs-CZ" baseline="30000" dirty="0" smtClean="0"/>
          </a:p>
          <a:p>
            <a:r>
              <a:rPr lang="cs-CZ" sz="2000" dirty="0" smtClean="0"/>
              <a:t>odvození</a:t>
            </a:r>
            <a:endParaRPr lang="cs-CZ" dirty="0" smtClean="0"/>
          </a:p>
          <a:p>
            <a:pPr>
              <a:buNone/>
            </a:pPr>
            <a:r>
              <a:rPr lang="cs-CZ" sz="2800" b="1" dirty="0" smtClean="0">
                <a:solidFill>
                  <a:srgbClr val="C00000"/>
                </a:solidFill>
              </a:rPr>
              <a:t>(A – B)(A + B) = </a:t>
            </a:r>
            <a:r>
              <a:rPr lang="cs-CZ" sz="2800" dirty="0" smtClean="0"/>
              <a:t>A∙A +A∙B – </a:t>
            </a:r>
            <a:r>
              <a:rPr lang="cs-CZ" sz="2800" dirty="0" err="1" smtClean="0"/>
              <a:t>B</a:t>
            </a:r>
            <a:r>
              <a:rPr lang="cs-CZ" sz="2800" dirty="0" smtClean="0"/>
              <a:t>∙A + B∙B</a:t>
            </a:r>
            <a:r>
              <a:rPr lang="cs-CZ" sz="2800" b="1" dirty="0" smtClean="0"/>
              <a:t> </a:t>
            </a:r>
            <a:r>
              <a:rPr lang="cs-CZ" sz="2800" b="1" dirty="0" smtClean="0">
                <a:solidFill>
                  <a:srgbClr val="C00000"/>
                </a:solidFill>
              </a:rPr>
              <a:t>= A</a:t>
            </a:r>
            <a:r>
              <a:rPr lang="cs-CZ" sz="2800" b="1" baseline="30000" dirty="0" smtClean="0">
                <a:solidFill>
                  <a:srgbClr val="C00000"/>
                </a:solidFill>
              </a:rPr>
              <a:t>2</a:t>
            </a:r>
            <a:r>
              <a:rPr lang="cs-CZ" sz="2800" b="1" dirty="0" smtClean="0">
                <a:solidFill>
                  <a:srgbClr val="C00000"/>
                </a:solidFill>
              </a:rPr>
              <a:t> – B</a:t>
            </a:r>
            <a:r>
              <a:rPr lang="cs-CZ" sz="2800" b="1" baseline="30000" dirty="0" smtClean="0">
                <a:solidFill>
                  <a:srgbClr val="C00000"/>
                </a:solidFill>
              </a:rPr>
              <a:t>2</a:t>
            </a:r>
          </a:p>
          <a:p>
            <a:pPr>
              <a:buNone/>
            </a:pPr>
            <a:endParaRPr lang="cs-CZ" baseline="300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C0504D"/>
          </a:solidFill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Vzorec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1" name="Obdélníkový popisek 10"/>
          <p:cNvSpPr/>
          <p:nvPr/>
        </p:nvSpPr>
        <p:spPr>
          <a:xfrm>
            <a:off x="1439552" y="3661388"/>
            <a:ext cx="1788304" cy="800721"/>
          </a:xfrm>
          <a:prstGeom prst="wedgeRectCallout">
            <a:avLst>
              <a:gd name="adj1" fmla="val 37664"/>
              <a:gd name="adj2" fmla="val -74126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Dvojčlen s mínusem</a:t>
            </a:r>
            <a:endParaRPr lang="cs-CZ" dirty="0"/>
          </a:p>
        </p:txBody>
      </p:sp>
      <p:sp>
        <p:nvSpPr>
          <p:cNvPr id="12" name="Obdélníkový popisek 11"/>
          <p:cNvSpPr/>
          <p:nvPr/>
        </p:nvSpPr>
        <p:spPr>
          <a:xfrm>
            <a:off x="3995936" y="3861048"/>
            <a:ext cx="1700898" cy="737977"/>
          </a:xfrm>
          <a:prstGeom prst="wedgeRectCallout">
            <a:avLst>
              <a:gd name="adj1" fmla="val -36209"/>
              <a:gd name="adj2" fmla="val -99678"/>
            </a:avLst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Týž dvojčlen, ale s plusem</a:t>
            </a:r>
            <a:endParaRPr lang="cs-CZ" dirty="0"/>
          </a:p>
        </p:txBody>
      </p:sp>
      <p:sp>
        <p:nvSpPr>
          <p:cNvPr id="14" name="Zahnutá šipka dolů 13"/>
          <p:cNvSpPr/>
          <p:nvPr/>
        </p:nvSpPr>
        <p:spPr>
          <a:xfrm>
            <a:off x="755576" y="4365104"/>
            <a:ext cx="1224136" cy="792088"/>
          </a:xfrm>
          <a:prstGeom prst="curvedDown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3059832" y="5085184"/>
            <a:ext cx="4752528" cy="57606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Zahnutá šipka dolů 15"/>
          <p:cNvSpPr/>
          <p:nvPr/>
        </p:nvSpPr>
        <p:spPr>
          <a:xfrm>
            <a:off x="827584" y="4437112"/>
            <a:ext cx="1728192" cy="720080"/>
          </a:xfrm>
          <a:prstGeom prst="curvedDown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Zahnutá šipka nahoru 16"/>
          <p:cNvSpPr/>
          <p:nvPr/>
        </p:nvSpPr>
        <p:spPr>
          <a:xfrm>
            <a:off x="1331640" y="5589240"/>
            <a:ext cx="648072" cy="432048"/>
          </a:xfrm>
          <a:prstGeom prst="curvedUp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8" name="Zahnutá šipka nahoru 17"/>
          <p:cNvSpPr/>
          <p:nvPr/>
        </p:nvSpPr>
        <p:spPr>
          <a:xfrm>
            <a:off x="1331640" y="5589240"/>
            <a:ext cx="1296144" cy="792088"/>
          </a:xfrm>
          <a:prstGeom prst="curvedUpArrow">
            <a:avLst>
              <a:gd name="adj1" fmla="val 25000"/>
              <a:gd name="adj2" fmla="val 35809"/>
              <a:gd name="adj3" fmla="val 19369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 flipV="1">
            <a:off x="3851920" y="5085184"/>
            <a:ext cx="720080" cy="504056"/>
          </a:xfrm>
          <a:prstGeom prst="line">
            <a:avLst/>
          </a:prstGeom>
          <a:ln w="190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1" name="Přímá spojovací čára 20"/>
          <p:cNvCxnSpPr/>
          <p:nvPr/>
        </p:nvCxnSpPr>
        <p:spPr>
          <a:xfrm flipV="1">
            <a:off x="4644008" y="5157192"/>
            <a:ext cx="720080" cy="504056"/>
          </a:xfrm>
          <a:prstGeom prst="line">
            <a:avLst/>
          </a:prstGeom>
          <a:ln w="190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63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48148E-6 L 0.07101 -1.48148E-6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63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101 -1.48148E-6 L 0.15764 -1.48148E-6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63" presetClass="path" presetSubtype="0" accel="50000" decel="5000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5764 -1.48148E-6 L 0.2441 -1.48148E-6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500"/>
                            </p:stCondLst>
                            <p:childTnLst>
                              <p:par>
                                <p:cTn id="5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000"/>
                            </p:stCondLst>
                            <p:childTnLst>
                              <p:par>
                                <p:cTn id="60" presetID="63" presetClass="path" presetSubtype="0" accel="50000" decel="5000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441 1.30435E-6 L 0.34653 0.00023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0"/>
                            </p:stCondLst>
                            <p:childTnLst>
                              <p:par>
                                <p:cTn id="6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5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000"/>
                            </p:stCondLst>
                            <p:childTnLst>
                              <p:par>
                                <p:cTn id="71" presetID="63" presetClass="path" presetSubtype="0" accel="50000" decel="50000" fill="hold" grpId="5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4653 0.00023 L 0.55139 0.00046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  <p:bldP spid="11" grpId="0" animBg="1"/>
      <p:bldP spid="12" grpId="0" animBg="1"/>
      <p:bldP spid="14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7" grpId="0" animBg="1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C0504D"/>
          </a:solidFill>
          <a:ln>
            <a:noFill/>
          </a:ln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Příklady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cs-CZ" dirty="0" smtClean="0"/>
              <a:t>(s – r)(s + r) = s</a:t>
            </a:r>
            <a:r>
              <a:rPr lang="cs-CZ" baseline="30000" dirty="0" smtClean="0"/>
              <a:t>2</a:t>
            </a:r>
            <a:r>
              <a:rPr lang="cs-CZ" dirty="0" smtClean="0"/>
              <a:t> – r</a:t>
            </a:r>
            <a:r>
              <a:rPr lang="cs-CZ" baseline="30000" dirty="0" smtClean="0"/>
              <a:t>2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(b – 2)(b + 2) = b</a:t>
            </a:r>
            <a:r>
              <a:rPr lang="cs-CZ" baseline="30000" dirty="0" smtClean="0"/>
              <a:t>2</a:t>
            </a:r>
            <a:r>
              <a:rPr lang="cs-CZ" dirty="0" smtClean="0"/>
              <a:t> – 4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(3p – 4)(3p + 4) = 9p</a:t>
            </a:r>
            <a:r>
              <a:rPr lang="cs-CZ" baseline="30000" dirty="0" smtClean="0"/>
              <a:t>2</a:t>
            </a:r>
            <a:r>
              <a:rPr lang="cs-CZ" dirty="0" smtClean="0"/>
              <a:t> – 16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(7dc + 3a)(7dc – 3a) = 49d</a:t>
            </a:r>
            <a:r>
              <a:rPr lang="cs-CZ" baseline="30000" dirty="0" smtClean="0"/>
              <a:t>2</a:t>
            </a:r>
            <a:r>
              <a:rPr lang="cs-CZ" dirty="0" smtClean="0"/>
              <a:t>c</a:t>
            </a:r>
            <a:r>
              <a:rPr lang="cs-CZ" baseline="30000" dirty="0" smtClean="0"/>
              <a:t>2</a:t>
            </a:r>
            <a:r>
              <a:rPr lang="cs-CZ" dirty="0" smtClean="0"/>
              <a:t> – 9a</a:t>
            </a:r>
            <a:r>
              <a:rPr lang="cs-CZ" baseline="30000" dirty="0" smtClean="0"/>
              <a:t>2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(–2 + 7a)(2 + 7a) = 49a</a:t>
            </a:r>
            <a:r>
              <a:rPr lang="cs-CZ" baseline="30000" dirty="0" smtClean="0"/>
              <a:t>2</a:t>
            </a:r>
            <a:r>
              <a:rPr lang="cs-CZ" dirty="0" smtClean="0"/>
              <a:t> – 4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(–10f – 3)(–10f + 3g) = 100f</a:t>
            </a:r>
            <a:r>
              <a:rPr lang="cs-CZ" baseline="30000" dirty="0" smtClean="0"/>
              <a:t>2</a:t>
            </a:r>
            <a:r>
              <a:rPr lang="cs-CZ" dirty="0" smtClean="0"/>
              <a:t> – 9g</a:t>
            </a:r>
            <a:r>
              <a:rPr lang="cs-CZ" baseline="30000" dirty="0" smtClean="0"/>
              <a:t>2</a:t>
            </a:r>
          </a:p>
          <a:p>
            <a:endParaRPr lang="cs-CZ" dirty="0" smtClean="0"/>
          </a:p>
          <a:p>
            <a:endParaRPr lang="cs-CZ" baseline="30000" dirty="0" smtClean="0"/>
          </a:p>
        </p:txBody>
      </p:sp>
      <p:sp>
        <p:nvSpPr>
          <p:cNvPr id="4" name="Obdélník 3"/>
          <p:cNvSpPr/>
          <p:nvPr/>
        </p:nvSpPr>
        <p:spPr>
          <a:xfrm>
            <a:off x="3131840" y="1700808"/>
            <a:ext cx="3240360" cy="64807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3347864" y="2348880"/>
            <a:ext cx="3240360" cy="64807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3851920" y="3140968"/>
            <a:ext cx="3240360" cy="64807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4499992" y="3861048"/>
            <a:ext cx="3240360" cy="64807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3995936" y="4509120"/>
            <a:ext cx="3240360" cy="64807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4644008" y="5373216"/>
            <a:ext cx="3240360" cy="64807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theme/theme1.xml><?xml version="1.0" encoding="utf-8"?>
<a:theme xmlns:a="http://schemas.openxmlformats.org/drawingml/2006/main" name="Motiv sady Office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649</TotalTime>
  <Words>216</Words>
  <Application>Microsoft Office PowerPoint</Application>
  <PresentationFormat>Předvádění na obrazovce (4:3)</PresentationFormat>
  <Paragraphs>36</Paragraphs>
  <Slides>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sady Office</vt:lpstr>
      <vt:lpstr>Prezentace aplikace PowerPoint</vt:lpstr>
      <vt:lpstr>Prezentace aplikace PowerPoint</vt:lpstr>
      <vt:lpstr>Matematické vzorce</vt:lpstr>
      <vt:lpstr>Vzorec</vt:lpstr>
      <vt:lpstr>Příklady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Matematické vzorce</dc:title>
  <dc:creator>Petr Zimmermann</dc:creator>
  <cp:lastModifiedBy>František Bret</cp:lastModifiedBy>
  <cp:revision>134</cp:revision>
  <dcterms:created xsi:type="dcterms:W3CDTF">2012-11-04T13:01:32Z</dcterms:created>
  <dcterms:modified xsi:type="dcterms:W3CDTF">2013-02-26T17:03:38Z</dcterms:modified>
</cp:coreProperties>
</file>