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5.wmf"/><Relationship Id="rId1" Type="http://schemas.openxmlformats.org/officeDocument/2006/relationships/image" Target="../media/image6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image" Target="../media/image2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CDD2C-512F-434D-953B-8DBDABC1BEB6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E03AA-A29F-4245-B9BF-2DAA8843FD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9C57A-E25B-4141-9530-ECB884D0CD93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34182-DCC0-429D-8095-09FDEF5B4F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5C8A5-DD7A-4BFD-A048-4EFC03558D21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CC054-74D8-4D62-A183-C38CFDF10A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2F5AD-0A53-4870-AC88-9937875421E0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5B769-39AF-49EA-B44E-3CFF569D8B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B59E5-D15E-4750-AB84-476B9F3937A6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07F46-D2C8-450C-946C-71BA493C6D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4AB88-7019-4036-9D50-D2E5C08DDEA8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62C73-2411-4341-A55F-E71F294364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BBCA8-8455-4F52-A0C7-7197E36D2FF0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65374-26BA-44FD-B41D-882F74B216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14B77-6CC3-4972-91B6-F42E0A9AF196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44BDB-92C7-4647-9D2B-D0449D40E0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F6D62-8769-4AB9-A684-14779C716ED4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B1219-8846-454B-ACBE-0B03342C35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36A92-7C3E-43E8-A526-DE1600039F2E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4E112-AEFC-4EB0-BD00-92C8A7F0DC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24B6A-40E5-48C4-93B1-8ED57DE54C12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9636B-C3DA-4A3C-BEF6-521184A9BB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C46C499-3E35-4335-8360-98D00FAC1804}" type="datetimeFigureOut">
              <a:rPr lang="en-GB"/>
              <a:pPr>
                <a:defRPr/>
              </a:pPr>
              <a:t>26/02/2013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02FD03-937B-48A8-8D18-FD291E62D1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oleObject" Target="../embeddings/oleObject7.bin"/><Relationship Id="rId18" Type="http://schemas.openxmlformats.org/officeDocument/2006/relationships/image" Target="../media/image12.wmf"/><Relationship Id="rId3" Type="http://schemas.openxmlformats.org/officeDocument/2006/relationships/oleObject" Target="../embeddings/oleObject2.bin"/><Relationship Id="rId21" Type="http://schemas.openxmlformats.org/officeDocument/2006/relationships/oleObject" Target="../embeddings/oleObject11.bin"/><Relationship Id="rId7" Type="http://schemas.openxmlformats.org/officeDocument/2006/relationships/oleObject" Target="../embeddings/oleObject4.bin"/><Relationship Id="rId12" Type="http://schemas.openxmlformats.org/officeDocument/2006/relationships/image" Target="../media/image9.wmf"/><Relationship Id="rId1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1.wmf"/><Relationship Id="rId20" Type="http://schemas.openxmlformats.org/officeDocument/2006/relationships/image" Target="../media/image13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6.bin"/><Relationship Id="rId5" Type="http://schemas.openxmlformats.org/officeDocument/2006/relationships/oleObject" Target="../embeddings/oleObject3.bin"/><Relationship Id="rId15" Type="http://schemas.openxmlformats.org/officeDocument/2006/relationships/oleObject" Target="../embeddings/oleObject8.bin"/><Relationship Id="rId10" Type="http://schemas.openxmlformats.org/officeDocument/2006/relationships/image" Target="../media/image8.wmf"/><Relationship Id="rId19" Type="http://schemas.openxmlformats.org/officeDocument/2006/relationships/oleObject" Target="../embeddings/oleObject10.bin"/><Relationship Id="rId4" Type="http://schemas.openxmlformats.org/officeDocument/2006/relationships/image" Target="../media/image6.wmf"/><Relationship Id="rId9" Type="http://schemas.openxmlformats.org/officeDocument/2006/relationships/oleObject" Target="../embeddings/oleObject5.bin"/><Relationship Id="rId14" Type="http://schemas.openxmlformats.org/officeDocument/2006/relationships/image" Target="../media/image10.wmf"/><Relationship Id="rId22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oleObject" Target="../embeddings/oleObject17.bin"/><Relationship Id="rId3" Type="http://schemas.openxmlformats.org/officeDocument/2006/relationships/oleObject" Target="../embeddings/oleObject12.bin"/><Relationship Id="rId7" Type="http://schemas.openxmlformats.org/officeDocument/2006/relationships/oleObject" Target="../embeddings/oleObject14.bin"/><Relationship Id="rId12" Type="http://schemas.openxmlformats.org/officeDocument/2006/relationships/image" Target="../media/image19.wmf"/><Relationship Id="rId2" Type="http://schemas.openxmlformats.org/officeDocument/2006/relationships/slideLayout" Target="../slideLayouts/slideLayout5.xml"/><Relationship Id="rId16" Type="http://schemas.openxmlformats.org/officeDocument/2006/relationships/image" Target="../media/image21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6.wmf"/><Relationship Id="rId11" Type="http://schemas.openxmlformats.org/officeDocument/2006/relationships/oleObject" Target="../embeddings/oleObject16.bin"/><Relationship Id="rId5" Type="http://schemas.openxmlformats.org/officeDocument/2006/relationships/oleObject" Target="../embeddings/oleObject13.bin"/><Relationship Id="rId15" Type="http://schemas.openxmlformats.org/officeDocument/2006/relationships/oleObject" Target="../embeddings/oleObject18.bin"/><Relationship Id="rId10" Type="http://schemas.openxmlformats.org/officeDocument/2006/relationships/image" Target="../media/image18.wmf"/><Relationship Id="rId4" Type="http://schemas.openxmlformats.org/officeDocument/2006/relationships/image" Target="../media/image15.wmf"/><Relationship Id="rId9" Type="http://schemas.openxmlformats.org/officeDocument/2006/relationships/oleObject" Target="../embeddings/oleObject15.bin"/><Relationship Id="rId1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3.wmf"/><Relationship Id="rId5" Type="http://schemas.openxmlformats.org/officeDocument/2006/relationships/oleObject" Target="../embeddings/oleObject20.bin"/><Relationship Id="rId4" Type="http://schemas.openxmlformats.org/officeDocument/2006/relationships/image" Target="../media/image2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</a:t>
            </a:r>
            <a:r>
              <a:rPr lang="cs-CZ" sz="1800" b="1" dirty="0" smtClean="0">
                <a:latin typeface="Arial" pitchFamily="34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VY_32_INOVACE_10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5.10.2012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 Matematika , výrazy,příprava na lomené výrazy, zjišťování -  „Kdy </a:t>
            </a:r>
            <a:br>
              <a:rPr lang="cs-CZ" sz="1800" b="1" dirty="0" smtClean="0"/>
            </a:br>
            <a:r>
              <a:rPr lang="cs-CZ" sz="1800" b="1" dirty="0" smtClean="0"/>
              <a:t>                            má lomený výraz smysl“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 Výukový materiál je určen pro žáky  9. ročníku  pro výklad , kdy má lomený výraz smysl. Lze použít i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Příprava na lomené výrazy II</a:t>
            </a:r>
            <a:endParaRPr lang="en-GB" b="1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Kdy má lomený výraz smysl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Kdy má lomený výraz smysl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r>
              <a:rPr lang="cs-CZ" sz="2400" smtClean="0"/>
              <a:t>O lomených výrazech mluvíme tehdy, když nějaký výraz obsahuje zlomek s proměnnou ve jmenovateli.</a:t>
            </a:r>
          </a:p>
          <a:p>
            <a:r>
              <a:rPr lang="cs-CZ" sz="2400" smtClean="0"/>
              <a:t>Jak jistě víme, nulou dělit nelze. </a:t>
            </a:r>
          </a:p>
          <a:p>
            <a:pPr lvl="1"/>
            <a:r>
              <a:rPr lang="cs-CZ" sz="2000" i="1" smtClean="0"/>
              <a:t>Tip: Zkuste si na kalkulačce vydělit nějaké číslo nulou a všimněte si, co se zobrazí.</a:t>
            </a:r>
            <a:r>
              <a:rPr lang="cs-CZ" sz="2000" smtClean="0"/>
              <a:t> </a:t>
            </a:r>
          </a:p>
          <a:p>
            <a:r>
              <a:rPr lang="cs-CZ" sz="2400" smtClean="0"/>
              <a:t>Jelikož proměnná může nabývat libovolných hodnot, může se stát, že pro některou hodnotu proměnné bude výraz ve jmenovateli roven nule.</a:t>
            </a:r>
          </a:p>
          <a:p>
            <a:r>
              <a:rPr lang="cs-CZ" sz="2400" smtClean="0"/>
              <a:t>To by znamenalo, že bychom dělili nulou, což nesmíme.</a:t>
            </a:r>
          </a:p>
          <a:p>
            <a:r>
              <a:rPr lang="cs-CZ" sz="2400" smtClean="0"/>
              <a:t>Takovéto hodnoty proměnné, při nichž bychom dělili nulou, musíme nalézt. Představují pak podmínky, pro něž mají lomené výrazy smysl.</a:t>
            </a:r>
          </a:p>
        </p:txBody>
      </p:sp>
      <p:graphicFrame>
        <p:nvGraphicFramePr>
          <p:cNvPr id="14340" name="Object 4"/>
          <p:cNvGraphicFramePr>
            <a:graphicFrameLocks noChangeAspect="1"/>
          </p:cNvGraphicFramePr>
          <p:nvPr/>
        </p:nvGraphicFramePr>
        <p:xfrm>
          <a:off x="8027988" y="1773238"/>
          <a:ext cx="354012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1" name="Equation" r:id="rId3" imgW="164880" imgH="419040" progId="Equation.3">
                  <p:embed/>
                </p:oleObj>
              </mc:Choice>
              <mc:Fallback>
                <p:oleObj name="Equation" r:id="rId3" imgW="16488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27988" y="1773238"/>
                        <a:ext cx="354012" cy="900112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Příklady</a:t>
            </a:r>
            <a:endParaRPr lang="en-GB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755650" y="1844675"/>
          <a:ext cx="327025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Equation" r:id="rId3" imgW="152280" imgH="393480" progId="Equation.3">
                  <p:embed/>
                </p:oleObj>
              </mc:Choice>
              <mc:Fallback>
                <p:oleObj name="Equation" r:id="rId3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1844675"/>
                        <a:ext cx="327025" cy="84455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755650" y="3068638"/>
          <a:ext cx="354013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Equation" r:id="rId5" imgW="164880" imgH="419040" progId="Equation.3">
                  <p:embed/>
                </p:oleObj>
              </mc:Choice>
              <mc:Fallback>
                <p:oleObj name="Equation" r:id="rId5" imgW="16488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3068638"/>
                        <a:ext cx="354013" cy="900112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4716463" y="1916113"/>
          <a:ext cx="762000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3" name="Equation" r:id="rId7" imgW="355320" imgH="419040" progId="Equation.3">
                  <p:embed/>
                </p:oleObj>
              </mc:Choice>
              <mc:Fallback>
                <p:oleObj name="Equation" r:id="rId7" imgW="355320" imgH="4190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463" y="1916113"/>
                        <a:ext cx="762000" cy="900112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323850" y="5589588"/>
          <a:ext cx="1795463" cy="900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Rovnice" r:id="rId9" imgW="838080" imgH="419040" progId="Equation.3">
                  <p:embed/>
                </p:oleObj>
              </mc:Choice>
              <mc:Fallback>
                <p:oleObj name="Rovnice" r:id="rId9" imgW="83808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589588"/>
                        <a:ext cx="1795463" cy="900112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4643438" y="3213100"/>
          <a:ext cx="815975" cy="900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Equation" r:id="rId11" imgW="380880" imgH="419040" progId="Equation.3">
                  <p:embed/>
                </p:oleObj>
              </mc:Choice>
              <mc:Fallback>
                <p:oleObj name="Equation" r:id="rId11" imgW="380880" imgH="419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3438" y="3213100"/>
                        <a:ext cx="815975" cy="900113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6156325" y="5084763"/>
          <a:ext cx="2665413" cy="996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13" imgW="1765080" imgH="660240" progId="Equation.3">
                  <p:embed/>
                </p:oleObj>
              </mc:Choice>
              <mc:Fallback>
                <p:oleObj name="Rovnice" r:id="rId13" imgW="1765080" imgH="6602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325" y="5084763"/>
                        <a:ext cx="2665413" cy="9969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2" name="Přímá spojovací šipka 21"/>
          <p:cNvCxnSpPr>
            <a:stCxn id="2083" idx="3"/>
          </p:cNvCxnSpPr>
          <p:nvPr/>
        </p:nvCxnSpPr>
        <p:spPr>
          <a:xfrm>
            <a:off x="5145088" y="5021263"/>
            <a:ext cx="941387" cy="190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69" name="Group 21"/>
          <p:cNvGrpSpPr>
            <a:grpSpLocks/>
          </p:cNvGrpSpPr>
          <p:nvPr/>
        </p:nvGrpSpPr>
        <p:grpSpPr bwMode="auto">
          <a:xfrm>
            <a:off x="1258888" y="1844675"/>
            <a:ext cx="2046287" cy="847725"/>
            <a:chOff x="793" y="1162"/>
            <a:chExt cx="1289" cy="534"/>
          </a:xfrm>
        </p:grpSpPr>
        <p:graphicFrame>
          <p:nvGraphicFramePr>
            <p:cNvPr id="2056" name="Object 8"/>
            <p:cNvGraphicFramePr>
              <a:graphicFrameLocks noChangeAspect="1"/>
            </p:cNvGraphicFramePr>
            <p:nvPr/>
          </p:nvGraphicFramePr>
          <p:xfrm>
            <a:off x="1610" y="1480"/>
            <a:ext cx="434" cy="21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67" name="Equation" r:id="rId15" imgW="355320" imgH="177480" progId="Equation.3">
                    <p:embed/>
                  </p:oleObj>
                </mc:Choice>
                <mc:Fallback>
                  <p:oleObj name="Equation" r:id="rId15" imgW="355320" imgH="177480" progId="Equation.3">
                    <p:embed/>
                    <p:pic>
                      <p:nvPicPr>
                        <p:cNvPr id="0" name="Picture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610" y="1480"/>
                          <a:ext cx="434" cy="21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68" name="Text Box 20"/>
            <p:cNvSpPr txBox="1">
              <a:spLocks noChangeArrowheads="1"/>
            </p:cNvSpPr>
            <p:nvPr/>
          </p:nvSpPr>
          <p:spPr bwMode="auto">
            <a:xfrm>
              <a:off x="793" y="1162"/>
              <a:ext cx="1289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>
                  <a:latin typeface="Calibri" pitchFamily="34" charset="0"/>
                </a:rPr>
                <a:t>nesmíme dělit nulou,</a:t>
              </a:r>
            </a:p>
            <a:p>
              <a:r>
                <a:rPr lang="cs-CZ" sz="1400">
                  <a:latin typeface="Calibri" pitchFamily="34" charset="0"/>
                </a:rPr>
                <a:t>proto se hodnota </a:t>
              </a:r>
              <a:r>
                <a:rPr lang="cs-CZ" sz="1400" i="1">
                  <a:latin typeface="Calibri" pitchFamily="34" charset="0"/>
                </a:rPr>
                <a:t>b</a:t>
              </a:r>
              <a:r>
                <a:rPr lang="cs-CZ" sz="1400">
                  <a:latin typeface="Calibri" pitchFamily="34" charset="0"/>
                </a:rPr>
                <a:t> nesmí</a:t>
              </a:r>
            </a:p>
            <a:p>
              <a:r>
                <a:rPr lang="cs-CZ" sz="1400">
                  <a:latin typeface="Calibri" pitchFamily="34" charset="0"/>
                </a:rPr>
                <a:t>nikdy rovna 0. </a:t>
              </a:r>
            </a:p>
          </p:txBody>
        </p:sp>
      </p:grpSp>
      <p:grpSp>
        <p:nvGrpSpPr>
          <p:cNvPr id="2073" name="Group 25"/>
          <p:cNvGrpSpPr>
            <a:grpSpLocks/>
          </p:cNvGrpSpPr>
          <p:nvPr/>
        </p:nvGrpSpPr>
        <p:grpSpPr bwMode="auto">
          <a:xfrm>
            <a:off x="1258888" y="3213100"/>
            <a:ext cx="2033587" cy="895350"/>
            <a:chOff x="884" y="2024"/>
            <a:chExt cx="1281" cy="564"/>
          </a:xfrm>
        </p:grpSpPr>
        <p:graphicFrame>
          <p:nvGraphicFramePr>
            <p:cNvPr id="2058" name="Object 10"/>
            <p:cNvGraphicFramePr>
              <a:graphicFrameLocks noChangeAspect="1"/>
            </p:cNvGraphicFramePr>
            <p:nvPr/>
          </p:nvGraphicFramePr>
          <p:xfrm>
            <a:off x="1655" y="2341"/>
            <a:ext cx="449" cy="24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68" name="Equation" r:id="rId17" imgW="368280" imgH="203040" progId="Equation.3">
                    <p:embed/>
                  </p:oleObj>
                </mc:Choice>
                <mc:Fallback>
                  <p:oleObj name="Equation" r:id="rId17" imgW="368280" imgH="203040" progId="Equation.3">
                    <p:embed/>
                    <p:pic>
                      <p:nvPicPr>
                        <p:cNvPr id="0" name="Picture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655" y="2341"/>
                          <a:ext cx="449" cy="24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72" name="Text Box 24"/>
            <p:cNvSpPr txBox="1">
              <a:spLocks noChangeArrowheads="1"/>
            </p:cNvSpPr>
            <p:nvPr/>
          </p:nvSpPr>
          <p:spPr bwMode="auto">
            <a:xfrm>
              <a:off x="884" y="2024"/>
              <a:ext cx="1281" cy="4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>
                  <a:latin typeface="Calibri" pitchFamily="34" charset="0"/>
                </a:rPr>
                <a:t>nesmíme dělit nulou,</a:t>
              </a:r>
            </a:p>
            <a:p>
              <a:r>
                <a:rPr lang="cs-CZ" sz="1400">
                  <a:latin typeface="Calibri" pitchFamily="34" charset="0"/>
                </a:rPr>
                <a:t>proto se hodnota </a:t>
              </a:r>
              <a:r>
                <a:rPr lang="cs-CZ" sz="1400" i="1">
                  <a:latin typeface="Calibri" pitchFamily="34" charset="0"/>
                </a:rPr>
                <a:t>y</a:t>
              </a:r>
              <a:r>
                <a:rPr lang="cs-CZ" sz="1400">
                  <a:latin typeface="Calibri" pitchFamily="34" charset="0"/>
                </a:rPr>
                <a:t> nesmí</a:t>
              </a:r>
            </a:p>
            <a:p>
              <a:r>
                <a:rPr lang="cs-CZ" sz="1400">
                  <a:latin typeface="Calibri" pitchFamily="34" charset="0"/>
                </a:rPr>
                <a:t>nikdy rovna 0. </a:t>
              </a:r>
            </a:p>
          </p:txBody>
        </p:sp>
      </p:grpSp>
      <p:grpSp>
        <p:nvGrpSpPr>
          <p:cNvPr id="2082" name="Group 34"/>
          <p:cNvGrpSpPr>
            <a:grpSpLocks/>
          </p:cNvGrpSpPr>
          <p:nvPr/>
        </p:nvGrpSpPr>
        <p:grpSpPr bwMode="auto">
          <a:xfrm>
            <a:off x="5580063" y="1989138"/>
            <a:ext cx="2952750" cy="942975"/>
            <a:chOff x="3515" y="1253"/>
            <a:chExt cx="1860" cy="594"/>
          </a:xfrm>
        </p:grpSpPr>
        <p:graphicFrame>
          <p:nvGraphicFramePr>
            <p:cNvPr id="2057" name="Object 9"/>
            <p:cNvGraphicFramePr>
              <a:graphicFrameLocks noChangeAspect="1"/>
            </p:cNvGraphicFramePr>
            <p:nvPr/>
          </p:nvGraphicFramePr>
          <p:xfrm>
            <a:off x="4830" y="1389"/>
            <a:ext cx="545" cy="42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69" name="Rovnice" r:id="rId19" imgW="558720" imgH="431640" progId="Equation.3">
                    <p:embed/>
                  </p:oleObj>
                </mc:Choice>
                <mc:Fallback>
                  <p:oleObj name="Rovnice" r:id="rId19" imgW="558720" imgH="431640" progId="Equation.3">
                    <p:embed/>
                    <p:pic>
                      <p:nvPicPr>
                        <p:cNvPr id="0" name="Picture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30" y="1389"/>
                          <a:ext cx="545" cy="421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76" name="Text Box 28"/>
            <p:cNvSpPr txBox="1">
              <a:spLocks noChangeArrowheads="1"/>
            </p:cNvSpPr>
            <p:nvPr/>
          </p:nvSpPr>
          <p:spPr bwMode="auto">
            <a:xfrm>
              <a:off x="3515" y="1253"/>
              <a:ext cx="1293" cy="5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>
                  <a:latin typeface="Calibri" pitchFamily="34" charset="0"/>
                </a:rPr>
                <a:t>nesmíme dělit nulou,</a:t>
              </a:r>
            </a:p>
            <a:p>
              <a:r>
                <a:rPr lang="cs-CZ" sz="1400">
                  <a:latin typeface="Calibri" pitchFamily="34" charset="0"/>
                </a:rPr>
                <a:t>proto se celý jmenovatel</a:t>
              </a:r>
            </a:p>
            <a:p>
              <a:r>
                <a:rPr lang="cs-CZ" sz="1400">
                  <a:latin typeface="Calibri" pitchFamily="34" charset="0"/>
                </a:rPr>
                <a:t>nesmí nikdy rovnat nule.</a:t>
              </a:r>
            </a:p>
            <a:p>
              <a:r>
                <a:rPr lang="cs-CZ" sz="1400">
                  <a:latin typeface="Calibri" pitchFamily="34" charset="0"/>
                </a:rPr>
                <a:t>Tomu by nastalo pro y = 3</a:t>
              </a:r>
            </a:p>
          </p:txBody>
        </p:sp>
      </p:grpSp>
      <p:grpSp>
        <p:nvGrpSpPr>
          <p:cNvPr id="2086" name="Group 38"/>
          <p:cNvGrpSpPr>
            <a:grpSpLocks/>
          </p:cNvGrpSpPr>
          <p:nvPr/>
        </p:nvGrpSpPr>
        <p:grpSpPr bwMode="auto">
          <a:xfrm>
            <a:off x="5580063" y="3284538"/>
            <a:ext cx="2665412" cy="966787"/>
            <a:chOff x="3515" y="2069"/>
            <a:chExt cx="1679" cy="609"/>
          </a:xfrm>
        </p:grpSpPr>
        <p:graphicFrame>
          <p:nvGraphicFramePr>
            <p:cNvPr id="2059" name="Object 11"/>
            <p:cNvGraphicFramePr>
              <a:graphicFrameLocks noChangeAspect="1"/>
            </p:cNvGraphicFramePr>
            <p:nvPr/>
          </p:nvGraphicFramePr>
          <p:xfrm>
            <a:off x="4241" y="2251"/>
            <a:ext cx="681" cy="42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70" name="Equation" r:id="rId21" imgW="685800" imgH="431640" progId="Equation.3">
                    <p:embed/>
                  </p:oleObj>
                </mc:Choice>
                <mc:Fallback>
                  <p:oleObj name="Equation" r:id="rId21" imgW="685800" imgH="431640" progId="Equation.3">
                    <p:embed/>
                    <p:pic>
                      <p:nvPicPr>
                        <p:cNvPr id="0" name="Picture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41" y="2251"/>
                          <a:ext cx="681" cy="42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81" name="Text Box 33"/>
            <p:cNvSpPr txBox="1">
              <a:spLocks noChangeArrowheads="1"/>
            </p:cNvSpPr>
            <p:nvPr/>
          </p:nvSpPr>
          <p:spPr bwMode="auto">
            <a:xfrm>
              <a:off x="3515" y="2069"/>
              <a:ext cx="167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400">
                  <a:latin typeface="Calibri" pitchFamily="34" charset="0"/>
                </a:rPr>
                <a:t>Jmenovatel nesmí být roven nule. </a:t>
              </a:r>
            </a:p>
          </p:txBody>
        </p:sp>
      </p:grpSp>
      <p:sp>
        <p:nvSpPr>
          <p:cNvPr id="2083" name="Text Box 35"/>
          <p:cNvSpPr txBox="1">
            <a:spLocks noChangeArrowheads="1"/>
          </p:cNvSpPr>
          <p:nvPr/>
        </p:nvSpPr>
        <p:spPr bwMode="auto">
          <a:xfrm>
            <a:off x="1547813" y="4868863"/>
            <a:ext cx="3597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latin typeface="Calibri" pitchFamily="34" charset="0"/>
              </a:rPr>
              <a:t>Opět platí, že se jmenovatel nesmí rovnat nule.</a:t>
            </a:r>
          </a:p>
        </p:txBody>
      </p:sp>
      <p:sp>
        <p:nvSpPr>
          <p:cNvPr id="2084" name="Text Box 36"/>
          <p:cNvSpPr txBox="1">
            <a:spLocks noChangeArrowheads="1"/>
          </p:cNvSpPr>
          <p:nvPr/>
        </p:nvSpPr>
        <p:spPr bwMode="auto">
          <a:xfrm>
            <a:off x="2987675" y="6021388"/>
            <a:ext cx="3597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Jedná se o součin dvou členů. Ani jeden z členů (tj. výrazů v závorce) se nesmí rovnat nule.</a:t>
            </a:r>
          </a:p>
        </p:txBody>
      </p:sp>
      <p:cxnSp>
        <p:nvCxnSpPr>
          <p:cNvPr id="3" name="Přímá spojovací šipka 21"/>
          <p:cNvCxnSpPr>
            <a:cxnSpLocks noChangeShapeType="1"/>
            <a:stCxn id="2084" idx="1"/>
          </p:cNvCxnSpPr>
          <p:nvPr/>
        </p:nvCxnSpPr>
        <p:spPr bwMode="auto">
          <a:xfrm flipV="1">
            <a:off x="6584950" y="5949950"/>
            <a:ext cx="577850" cy="330200"/>
          </a:xfrm>
          <a:prstGeom prst="straightConnector1">
            <a:avLst/>
          </a:prstGeom>
          <a:noFill/>
          <a:ln w="9525" algn="ctr">
            <a:solidFill>
              <a:srgbClr val="4A7EBB"/>
            </a:solidFill>
            <a:round/>
            <a:headEnd/>
            <a:tailEnd type="arrow" w="med" len="med"/>
          </a:ln>
        </p:spPr>
      </p:cxnSp>
      <p:cxnSp>
        <p:nvCxnSpPr>
          <p:cNvPr id="4" name="Přímá spojovací šipka 21"/>
          <p:cNvCxnSpPr>
            <a:cxnSpLocks noChangeShapeType="1"/>
            <a:stCxn id="2084" idx="1"/>
          </p:cNvCxnSpPr>
          <p:nvPr/>
        </p:nvCxnSpPr>
        <p:spPr bwMode="auto">
          <a:xfrm flipH="1">
            <a:off x="2195513" y="6280150"/>
            <a:ext cx="792162" cy="28575"/>
          </a:xfrm>
          <a:prstGeom prst="straightConnector1">
            <a:avLst/>
          </a:prstGeom>
          <a:noFill/>
          <a:ln w="9525" algn="ctr">
            <a:solidFill>
              <a:srgbClr val="4A7EBB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3" grpId="0"/>
      <p:bldP spid="208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Matematická kuchařka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Jak nalezneme podmínky, kdy má lomený výraz smysl.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cs-CZ" sz="2000" dirty="0" smtClean="0"/>
              <a:t>Najdi všechny lomené výrazy.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cs-CZ" sz="2000" dirty="0" smtClean="0"/>
              <a:t>Z těchto výrazů opiš jmenovatele.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cs-CZ" sz="2000" dirty="0" smtClean="0"/>
              <a:t>Vytvoř z nich nerovnici tak, že vedle opsaného jmenovatele napíšeš znaménko nerovná se ≠. (odtud název nerovnice).</a:t>
            </a:r>
          </a:p>
          <a:p>
            <a:pPr marL="514350" indent="-514350">
              <a:lnSpc>
                <a:spcPct val="110000"/>
              </a:lnSpc>
              <a:buFont typeface="+mj-lt"/>
              <a:buAutoNum type="arabicPeriod"/>
            </a:pPr>
            <a:r>
              <a:rPr lang="cs-CZ" sz="2000" dirty="0" smtClean="0"/>
              <a:t>Dále tuto rovnici vyřeš, jako kdyby se jednalo o běžnou rovnici. Její výsledek jsou hledané podmínky, kdy výraz má smysl.</a:t>
            </a:r>
            <a:endParaRPr lang="cs-CZ" sz="2000" dirty="0"/>
          </a:p>
        </p:txBody>
      </p:sp>
      <p:graphicFrame>
        <p:nvGraphicFramePr>
          <p:cNvPr id="28675" name="Zástupný symbol pro obsah 6"/>
          <p:cNvGraphicFramePr>
            <a:graphicFrameLocks noChangeAspect="1"/>
          </p:cNvGraphicFramePr>
          <p:nvPr/>
        </p:nvGraphicFramePr>
        <p:xfrm>
          <a:off x="6084168" y="1484784"/>
          <a:ext cx="1243800" cy="7274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3" name="Rovnice" r:id="rId3" imgW="672840" imgH="393480" progId="Equation.3">
                  <p:embed/>
                </p:oleObj>
              </mc:Choice>
              <mc:Fallback>
                <p:oleObj name="Rovnice" r:id="rId3" imgW="672840" imgH="393480" progId="Equation.3">
                  <p:embed/>
                  <p:pic>
                    <p:nvPicPr>
                      <p:cNvPr id="0" name="Zástupný symbol pro obsah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168" y="1484784"/>
                        <a:ext cx="1243800" cy="727423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Není rovno 9"/>
          <p:cNvSpPr/>
          <p:nvPr/>
        </p:nvSpPr>
        <p:spPr>
          <a:xfrm>
            <a:off x="4283968" y="3717032"/>
            <a:ext cx="792088" cy="504056"/>
          </a:xfrm>
          <a:prstGeom prst="mathNotEqua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012160" y="1916832"/>
            <a:ext cx="432048" cy="432048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444208" y="1916832"/>
            <a:ext cx="1143744" cy="432048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8676" name="Zástupný symbol pro obsah 6"/>
          <p:cNvGraphicFramePr>
            <a:graphicFrameLocks noChangeAspect="1"/>
          </p:cNvGraphicFramePr>
          <p:nvPr/>
        </p:nvGraphicFramePr>
        <p:xfrm>
          <a:off x="6084168" y="2636912"/>
          <a:ext cx="233363" cy="234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4" name="Rovnice" r:id="rId5" imgW="126720" imgH="126720" progId="Equation.3">
                  <p:embed/>
                </p:oleObj>
              </mc:Choice>
              <mc:Fallback>
                <p:oleObj name="Rovnice" r:id="rId5" imgW="126720" imgH="12672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4168" y="2636912"/>
                        <a:ext cx="233363" cy="23495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78" name="Zástupný symbol pro obsah 6"/>
          <p:cNvGraphicFramePr>
            <a:graphicFrameLocks noChangeAspect="1"/>
          </p:cNvGraphicFramePr>
          <p:nvPr/>
        </p:nvGraphicFramePr>
        <p:xfrm>
          <a:off x="6876256" y="2564904"/>
          <a:ext cx="750887" cy="328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5" name="Rovnice" r:id="rId7" imgW="406080" imgH="177480" progId="Equation.3">
                  <p:embed/>
                </p:oleObj>
              </mc:Choice>
              <mc:Fallback>
                <p:oleObj name="Rovnice" r:id="rId7" imgW="40608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2564904"/>
                        <a:ext cx="750887" cy="328612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79" name="Object 7"/>
          <p:cNvGraphicFramePr>
            <a:graphicFrameLocks noChangeAspect="1"/>
          </p:cNvGraphicFramePr>
          <p:nvPr/>
        </p:nvGraphicFramePr>
        <p:xfrm>
          <a:off x="5802313" y="3525838"/>
          <a:ext cx="652462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6" name="Rovnice" r:id="rId9" imgW="355320" imgH="177480" progId="Equation.3">
                  <p:embed/>
                </p:oleObj>
              </mc:Choice>
              <mc:Fallback>
                <p:oleObj name="Rovnice" r:id="rId9" imgW="355320" imgH="177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02313" y="3525838"/>
                        <a:ext cx="652462" cy="33020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0" name="Zástupný symbol pro obsah 6"/>
          <p:cNvGraphicFramePr>
            <a:graphicFrameLocks noChangeAspect="1"/>
          </p:cNvGraphicFramePr>
          <p:nvPr/>
        </p:nvGraphicFramePr>
        <p:xfrm>
          <a:off x="6876256" y="3573016"/>
          <a:ext cx="1150937" cy="328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7" name="Rovnice" r:id="rId11" imgW="622080" imgH="177480" progId="Equation.3">
                  <p:embed/>
                </p:oleObj>
              </mc:Choice>
              <mc:Fallback>
                <p:oleObj name="Rovnice" r:id="rId11" imgW="622080" imgH="177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3573016"/>
                        <a:ext cx="1150937" cy="328612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1" name="Object 9"/>
          <p:cNvGraphicFramePr>
            <a:graphicFrameLocks noChangeAspect="1"/>
          </p:cNvGraphicFramePr>
          <p:nvPr/>
        </p:nvGraphicFramePr>
        <p:xfrm>
          <a:off x="5796136" y="4653136"/>
          <a:ext cx="652462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8" name="Rovnice" r:id="rId13" imgW="355320" imgH="177480" progId="Equation.3">
                  <p:embed/>
                </p:oleObj>
              </mc:Choice>
              <mc:Fallback>
                <p:oleObj name="Rovnice" r:id="rId13" imgW="355320" imgH="177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4653136"/>
                        <a:ext cx="652462" cy="33020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682" name="Zástupný symbol pro obsah 6"/>
          <p:cNvGraphicFramePr>
            <a:graphicFrameLocks noChangeAspect="1"/>
          </p:cNvGraphicFramePr>
          <p:nvPr/>
        </p:nvGraphicFramePr>
        <p:xfrm>
          <a:off x="7092280" y="4653136"/>
          <a:ext cx="844550" cy="352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9" name="Rovnice" r:id="rId15" imgW="457200" imgH="190440" progId="Equation.3">
                  <p:embed/>
                </p:oleObj>
              </mc:Choice>
              <mc:Fallback>
                <p:oleObj name="Rovnice" r:id="rId15" imgW="457200" imgH="1904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92280" y="4653136"/>
                        <a:ext cx="844550" cy="352425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animBg="1"/>
      <p:bldP spid="12" grpId="0" uiExpand="1" animBg="1"/>
      <p:bldP spid="13" grpId="0" uiExpan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 teď sami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885775"/>
          </a:xfrm>
        </p:spPr>
        <p:txBody>
          <a:bodyPr/>
          <a:lstStyle/>
          <a:p>
            <a:pPr algn="ctr"/>
            <a:r>
              <a:rPr lang="cs-CZ" dirty="0" smtClean="0"/>
              <a:t>Kdy má výraz smysl:</a:t>
            </a:r>
          </a:p>
          <a:p>
            <a:pPr algn="ctr"/>
            <a:r>
              <a:rPr lang="cs-CZ" dirty="0" smtClean="0"/>
              <a:t> příklad 1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957783"/>
          </a:xfrm>
        </p:spPr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příklad 2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475656" y="3356992"/>
          <a:ext cx="1800200" cy="1380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0" name="Rovnice" r:id="rId3" imgW="444240" imgH="393480" progId="Equation.3">
                  <p:embed/>
                </p:oleObj>
              </mc:Choice>
              <mc:Fallback>
                <p:oleObj name="Rovnice" r:id="rId3" imgW="4442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356992"/>
                        <a:ext cx="1800200" cy="1380488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699" name="Object 3"/>
          <p:cNvGraphicFramePr>
            <a:graphicFrameLocks noChangeAspect="1"/>
          </p:cNvGraphicFramePr>
          <p:nvPr/>
        </p:nvGraphicFramePr>
        <p:xfrm>
          <a:off x="5796136" y="3429000"/>
          <a:ext cx="1728192" cy="13247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1" name="Rovnice" r:id="rId5" imgW="444240" imgH="393480" progId="Equation.3">
                  <p:embed/>
                </p:oleObj>
              </mc:Choice>
              <mc:Fallback>
                <p:oleObj name="Rovnice" r:id="rId5" imgW="44424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3429000"/>
                        <a:ext cx="1728192" cy="1324781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340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Office Theme</vt:lpstr>
      <vt:lpstr>Equation</vt:lpstr>
      <vt:lpstr>Rovnice</vt:lpstr>
      <vt:lpstr>Prezentace aplikace PowerPoint</vt:lpstr>
      <vt:lpstr>Prezentace aplikace PowerPoint</vt:lpstr>
      <vt:lpstr>Příprava na lomené výrazy II</vt:lpstr>
      <vt:lpstr>Kdy má lomený výraz smysl</vt:lpstr>
      <vt:lpstr>Příklady</vt:lpstr>
      <vt:lpstr>Matematická kuchařka</vt:lpstr>
      <vt:lpstr>A teď sami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na lomené výrazy II</dc:title>
  <dc:creator>Martin</dc:creator>
  <cp:lastModifiedBy>František Bret</cp:lastModifiedBy>
  <cp:revision>32</cp:revision>
  <dcterms:created xsi:type="dcterms:W3CDTF">2012-11-25T20:03:08Z</dcterms:created>
  <dcterms:modified xsi:type="dcterms:W3CDTF">2013-02-26T17:08:07Z</dcterms:modified>
</cp:coreProperties>
</file>