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56" r:id="rId4"/>
    <p:sldId id="257" r:id="rId5"/>
    <p:sldId id="258" r:id="rId6"/>
    <p:sldId id="264" r:id="rId7"/>
    <p:sldId id="265" r:id="rId8"/>
    <p:sldId id="266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10" Type="http://schemas.openxmlformats.org/officeDocument/2006/relationships/image" Target="../media/image21.wmf"/><Relationship Id="rId4" Type="http://schemas.openxmlformats.org/officeDocument/2006/relationships/image" Target="../media/image15.wmf"/><Relationship Id="rId9" Type="http://schemas.openxmlformats.org/officeDocument/2006/relationships/image" Target="../media/image2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C901DE-4E24-49B2-9939-85C86DD88B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BDC36F-ABB8-4434-8F32-A9BFABF0C0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EBB731-B946-4710-9D4F-0D9871FBAE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0BB593-2185-4198-B623-AC5CD87107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15435A-BB1F-41DF-A7EC-1A3FD52D91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DB8383-4FBD-4D02-8FB5-75EF4088F5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09D77C-9B8E-4301-BC87-21BE5C5E57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37067C-177B-4F87-B694-69A1D2DD09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44491C-E87F-4FBE-84CB-E1BA2134CD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6EC37D-3E8C-4636-B8B6-EEA770B649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97A9FE-2A19-4351-816C-11E6182E42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FA6EFD0A-8684-427C-B80C-3198510DF7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12" Type="http://schemas.openxmlformats.org/officeDocument/2006/relationships/image" Target="../media/image11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wmf"/><Relationship Id="rId11" Type="http://schemas.openxmlformats.org/officeDocument/2006/relationships/oleObject" Target="../embeddings/oleObject7.bin"/><Relationship Id="rId5" Type="http://schemas.openxmlformats.org/officeDocument/2006/relationships/oleObject" Target="../embeddings/oleObject4.bin"/><Relationship Id="rId10" Type="http://schemas.openxmlformats.org/officeDocument/2006/relationships/image" Target="../media/image10.wmf"/><Relationship Id="rId4" Type="http://schemas.openxmlformats.org/officeDocument/2006/relationships/image" Target="../media/image7.wmf"/><Relationship Id="rId9" Type="http://schemas.openxmlformats.org/officeDocument/2006/relationships/oleObject" Target="../embeddings/oleObject6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13" Type="http://schemas.openxmlformats.org/officeDocument/2006/relationships/oleObject" Target="../embeddings/oleObject13.bin"/><Relationship Id="rId18" Type="http://schemas.openxmlformats.org/officeDocument/2006/relationships/image" Target="../media/image19.wmf"/><Relationship Id="rId3" Type="http://schemas.openxmlformats.org/officeDocument/2006/relationships/oleObject" Target="../embeddings/oleObject8.bin"/><Relationship Id="rId21" Type="http://schemas.openxmlformats.org/officeDocument/2006/relationships/oleObject" Target="../embeddings/oleObject17.bin"/><Relationship Id="rId7" Type="http://schemas.openxmlformats.org/officeDocument/2006/relationships/oleObject" Target="../embeddings/oleObject10.bin"/><Relationship Id="rId12" Type="http://schemas.openxmlformats.org/officeDocument/2006/relationships/image" Target="../media/image16.wmf"/><Relationship Id="rId17" Type="http://schemas.openxmlformats.org/officeDocument/2006/relationships/oleObject" Target="../embeddings/oleObject15.bin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18.wmf"/><Relationship Id="rId20" Type="http://schemas.openxmlformats.org/officeDocument/2006/relationships/image" Target="../media/image20.wmf"/><Relationship Id="rId1" Type="http://schemas.openxmlformats.org/officeDocument/2006/relationships/vmlDrawing" Target="../drawings/vmlDrawing3.vml"/><Relationship Id="rId6" Type="http://schemas.openxmlformats.org/officeDocument/2006/relationships/image" Target="../media/image13.wmf"/><Relationship Id="rId11" Type="http://schemas.openxmlformats.org/officeDocument/2006/relationships/oleObject" Target="../embeddings/oleObject12.bin"/><Relationship Id="rId5" Type="http://schemas.openxmlformats.org/officeDocument/2006/relationships/oleObject" Target="../embeddings/oleObject9.bin"/><Relationship Id="rId15" Type="http://schemas.openxmlformats.org/officeDocument/2006/relationships/oleObject" Target="../embeddings/oleObject14.bin"/><Relationship Id="rId10" Type="http://schemas.openxmlformats.org/officeDocument/2006/relationships/image" Target="../media/image15.wmf"/><Relationship Id="rId19" Type="http://schemas.openxmlformats.org/officeDocument/2006/relationships/oleObject" Target="../embeddings/oleObject16.bin"/><Relationship Id="rId4" Type="http://schemas.openxmlformats.org/officeDocument/2006/relationships/image" Target="../media/image12.wmf"/><Relationship Id="rId9" Type="http://schemas.openxmlformats.org/officeDocument/2006/relationships/oleObject" Target="../embeddings/oleObject11.bin"/><Relationship Id="rId14" Type="http://schemas.openxmlformats.org/officeDocument/2006/relationships/image" Target="../media/image17.wmf"/><Relationship Id="rId22" Type="http://schemas.openxmlformats.org/officeDocument/2006/relationships/image" Target="../media/image2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4221163"/>
            <a:ext cx="7951787" cy="1800225"/>
          </a:xfrm>
        </p:spPr>
        <p:txBody>
          <a:bodyPr/>
          <a:lstStyle/>
          <a:p>
            <a:r>
              <a:rPr lang="cs-CZ" sz="1800" smtClean="0">
                <a:solidFill>
                  <a:schemeClr val="tx1"/>
                </a:solidFill>
              </a:rPr>
              <a:t>VÝUKOVÝ MATERIÁL ZPRACOVANÝ V RÁMCI PROJEKTU </a:t>
            </a:r>
          </a:p>
          <a:p>
            <a:r>
              <a:rPr lang="cs-CZ" sz="1800" smtClean="0">
                <a:solidFill>
                  <a:schemeClr val="tx1"/>
                </a:solidFill>
              </a:rPr>
              <a:t>MODERNÍ ŠKOLA</a:t>
            </a:r>
          </a:p>
          <a:p>
            <a:r>
              <a:rPr lang="cs-CZ" sz="1800" smtClean="0">
                <a:solidFill>
                  <a:schemeClr val="tx1"/>
                </a:solidFill>
              </a:rPr>
              <a:t>Registrační číslo projektu: CZ.1.07/1.400/21.3095</a:t>
            </a:r>
          </a:p>
        </p:txBody>
      </p:sp>
      <p:pic>
        <p:nvPicPr>
          <p:cNvPr id="13314" name="Picture 4" descr="škola"/>
          <p:cNvPicPr>
            <a:picLocks noChangeAspect="1" noChangeArrowheads="1"/>
          </p:cNvPicPr>
          <p:nvPr/>
        </p:nvPicPr>
        <p:blipFill>
          <a:blip r:embed="rId2" cstate="print"/>
          <a:srcRect b="16722"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bIns="0" anchor="ctr">
            <a:spAutoFit/>
          </a:bodyPr>
          <a:lstStyle/>
          <a:p>
            <a:endParaRPr lang="cs-CZ"/>
          </a:p>
        </p:txBody>
      </p:sp>
      <p:sp>
        <p:nvSpPr>
          <p:cNvPr id="13317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0" anchor="ctr">
            <a:spAutoFit/>
          </a:bodyPr>
          <a:lstStyle/>
          <a:p>
            <a:pPr algn="ctr"/>
            <a:r>
              <a:rPr lang="cs-CZ" b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600" b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ZÁKLADNÍ ŠKOLA ÚSTÍ NAD LABEM, HLAVNÍ 193, 403 31</a:t>
            </a:r>
            <a:endParaRPr lang="cs-CZ" sz="1400" b="1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algn="ctr" eaLnBrk="0" hangingPunct="0"/>
            <a:r>
              <a:rPr lang="cs-CZ" sz="1200" b="1">
                <a:solidFill>
                  <a:srgbClr val="999999"/>
                </a:solidFill>
                <a:latin typeface="Arial" pitchFamily="34" charset="0"/>
                <a:cs typeface="Arial" pitchFamily="34" charset="0"/>
              </a:rPr>
              <a:t>Tel.:472731819, 472731253 Tel.řed./fax:472731480, e-mail:skola@zsmojzir.cz</a:t>
            </a:r>
            <a:endParaRPr lang="cs-CZ" sz="1400">
              <a:solidFill>
                <a:srgbClr val="999999"/>
              </a:solidFill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>
              <a:latin typeface="Arial" pitchFamily="34" charset="0"/>
            </a:endParaRPr>
          </a:p>
        </p:txBody>
      </p:sp>
      <p:pic>
        <p:nvPicPr>
          <p:cNvPr id="13318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Obrázek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313" y="1643063"/>
            <a:ext cx="67627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cs-CZ" sz="2000" dirty="0" smtClean="0"/>
              <a:t>Číslo klíčové aktivity: III/2</a:t>
            </a:r>
          </a:p>
          <a:p>
            <a:pPr algn="ctr">
              <a:buFontTx/>
              <a:buNone/>
            </a:pPr>
            <a:r>
              <a:rPr lang="cs-CZ" sz="2000" dirty="0" smtClean="0"/>
              <a:t>Název klíčové aktivity: </a:t>
            </a:r>
          </a:p>
          <a:p>
            <a:pPr algn="ctr">
              <a:buFontTx/>
              <a:buNone/>
            </a:pPr>
            <a:r>
              <a:rPr lang="cs-CZ" sz="2000" dirty="0" smtClean="0"/>
              <a:t>Inovace a zkvalitnění výuky prostřednictvím ICT</a:t>
            </a:r>
          </a:p>
          <a:p>
            <a:pPr algn="ctr">
              <a:buFontTx/>
              <a:buNone/>
            </a:pPr>
            <a:r>
              <a:rPr lang="cs-CZ" sz="1800" dirty="0" smtClean="0"/>
              <a:t> </a:t>
            </a:r>
          </a:p>
          <a:p>
            <a:pPr>
              <a:buFont typeface="Arial" pitchFamily="34" charset="0"/>
              <a:buNone/>
            </a:pPr>
            <a:r>
              <a:rPr lang="cs-CZ" sz="1800" b="1" dirty="0" smtClean="0"/>
              <a:t>Autor</a:t>
            </a:r>
            <a:r>
              <a:rPr lang="cs-CZ" sz="1800" b="1" dirty="0" smtClean="0">
                <a:latin typeface="Arial" pitchFamily="34" charset="0"/>
              </a:rPr>
              <a:t>:   Mgr. Marie </a:t>
            </a:r>
            <a:r>
              <a:rPr lang="cs-CZ" sz="1800" b="1" dirty="0" smtClean="0">
                <a:latin typeface="Arial" pitchFamily="34" charset="0"/>
              </a:rPr>
              <a:t>Zimmermannová	</a:t>
            </a:r>
            <a:r>
              <a:rPr lang="cs-CZ" sz="1800" b="1" dirty="0"/>
              <a:t>B2 </a:t>
            </a:r>
            <a:r>
              <a:rPr lang="cs-CZ" sz="1800" b="1" dirty="0" smtClean="0"/>
              <a:t>VY_32_INOVACE_12</a:t>
            </a:r>
            <a:endParaRPr lang="cs-CZ" sz="1800" dirty="0" smtClean="0">
              <a:latin typeface="Arial" pitchFamily="34" charset="0"/>
            </a:endParaRPr>
          </a:p>
          <a:p>
            <a:pPr>
              <a:buFont typeface="Arial" pitchFamily="34" charset="0"/>
              <a:buNone/>
            </a:pPr>
            <a:r>
              <a:rPr lang="cs-CZ" sz="1800" b="1" dirty="0" smtClean="0"/>
              <a:t>Vytvořeno:   20.10.2012</a:t>
            </a:r>
            <a:endParaRPr lang="cs-CZ" sz="1800" b="1" dirty="0" smtClean="0">
              <a:latin typeface="Arial" pitchFamily="34" charset="0"/>
            </a:endParaRPr>
          </a:p>
          <a:p>
            <a:pPr>
              <a:buFont typeface="Arial" pitchFamily="34" charset="0"/>
              <a:buNone/>
            </a:pPr>
            <a:r>
              <a:rPr lang="cs-CZ" sz="1800" b="1" dirty="0" smtClean="0"/>
              <a:t>Ročník:   9.</a:t>
            </a:r>
          </a:p>
          <a:p>
            <a:pPr>
              <a:buFont typeface="Arial" pitchFamily="34" charset="0"/>
              <a:buNone/>
            </a:pPr>
            <a:r>
              <a:rPr lang="cs-CZ" sz="1800" b="1" dirty="0" smtClean="0"/>
              <a:t>Vzdělávací oblast:  Matematika – Výrazy – Určování hodnoty výrazů</a:t>
            </a:r>
            <a:endParaRPr lang="cs-CZ" sz="1800" dirty="0" smtClean="0"/>
          </a:p>
          <a:p>
            <a:pPr>
              <a:buFont typeface="Arial" pitchFamily="34" charset="0"/>
              <a:buNone/>
            </a:pPr>
            <a:r>
              <a:rPr lang="cs-CZ" sz="1800" b="1" dirty="0" smtClean="0"/>
              <a:t>Anotace:  Výukový materiál je určen pro žáky  9. ročníku,  pro výklad  i        </a:t>
            </a:r>
            <a:br>
              <a:rPr lang="cs-CZ" sz="1800" b="1" dirty="0" smtClean="0"/>
            </a:br>
            <a:r>
              <a:rPr lang="cs-CZ" sz="1800" b="1" dirty="0" smtClean="0"/>
              <a:t>             pro  samostudium</a:t>
            </a:r>
            <a:endParaRPr lang="cs-CZ" sz="1800" dirty="0" smtClean="0"/>
          </a:p>
        </p:txBody>
      </p:sp>
      <p:pic>
        <p:nvPicPr>
          <p:cNvPr id="1433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solidFill>
            <a:schemeClr val="accent2"/>
          </a:solidFill>
        </p:spPr>
        <p:txBody>
          <a:bodyPr/>
          <a:lstStyle/>
          <a:p>
            <a:pPr eaLnBrk="1" hangingPunct="1"/>
            <a:r>
              <a:rPr lang="cs-CZ" b="1" dirty="0" smtClean="0">
                <a:solidFill>
                  <a:schemeClr val="bg1"/>
                </a:solidFill>
              </a:rPr>
              <a:t>Určování hodnoty výrazů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>
            <a:normAutofit/>
          </a:bodyPr>
          <a:lstStyle/>
          <a:p>
            <a:pPr eaLnBrk="1" hangingPunct="1"/>
            <a:r>
              <a:rPr lang="cs-CZ" sz="3200" dirty="0" smtClean="0">
                <a:solidFill>
                  <a:schemeClr val="bg1"/>
                </a:solidFill>
              </a:rPr>
              <a:t>Jak vypočítat hodnotu výrazu dosazením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7544" y="1700808"/>
            <a:ext cx="8229600" cy="4525963"/>
          </a:xfrm>
        </p:spPr>
        <p:txBody>
          <a:bodyPr/>
          <a:lstStyle/>
          <a:p>
            <a:pPr eaLnBrk="1" hangingPunct="1"/>
            <a:r>
              <a:rPr lang="cs-CZ" sz="2400" b="1" dirty="0" smtClean="0"/>
              <a:t>Příklad: </a:t>
            </a:r>
            <a:br>
              <a:rPr lang="cs-CZ" sz="2400" b="1" dirty="0" smtClean="0"/>
            </a:br>
            <a:r>
              <a:rPr lang="cs-CZ" sz="2400" dirty="0" smtClean="0"/>
              <a:t>Urči hodnotu výrazu </a:t>
            </a:r>
            <a:r>
              <a:rPr lang="cs-CZ" sz="2400" b="1" dirty="0" smtClean="0"/>
              <a:t>3a + 5b</a:t>
            </a:r>
            <a:r>
              <a:rPr lang="cs-CZ" sz="2400" dirty="0" smtClean="0"/>
              <a:t> pro tyto hodnoty proměnných:</a:t>
            </a:r>
            <a:endParaRPr lang="cs-CZ" sz="2400" b="1" dirty="0" smtClean="0"/>
          </a:p>
          <a:p>
            <a:pPr lvl="1" eaLnBrk="1" hangingPunct="1">
              <a:buFont typeface="Wingdings" pitchFamily="2" charset="2"/>
              <a:buChar char="§"/>
            </a:pPr>
            <a:r>
              <a:rPr lang="cs-CZ" sz="2000" i="1" dirty="0" smtClean="0">
                <a:solidFill>
                  <a:schemeClr val="accent2"/>
                </a:solidFill>
              </a:rPr>
              <a:t>a</a:t>
            </a:r>
            <a:r>
              <a:rPr lang="cs-CZ" sz="2000" dirty="0" smtClean="0">
                <a:solidFill>
                  <a:schemeClr val="accent2"/>
                </a:solidFill>
              </a:rPr>
              <a:t> = 4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cs-CZ" sz="2000" i="1" dirty="0" smtClean="0">
                <a:solidFill>
                  <a:srgbClr val="00B0F0"/>
                </a:solidFill>
              </a:rPr>
              <a:t>b </a:t>
            </a:r>
            <a:r>
              <a:rPr lang="cs-CZ" sz="2000" dirty="0" smtClean="0">
                <a:solidFill>
                  <a:srgbClr val="00B0F0"/>
                </a:solidFill>
              </a:rPr>
              <a:t>= 6 </a:t>
            </a:r>
          </a:p>
          <a:p>
            <a:pPr eaLnBrk="1" hangingPunct="1"/>
            <a:endParaRPr lang="cs-CZ" sz="2400" dirty="0" smtClean="0"/>
          </a:p>
          <a:p>
            <a:pPr eaLnBrk="1" hangingPunct="1"/>
            <a:r>
              <a:rPr lang="cs-CZ" sz="2400" b="1" dirty="0" smtClean="0"/>
              <a:t>Řešení:</a:t>
            </a:r>
            <a:br>
              <a:rPr lang="cs-CZ" sz="2400" b="1" dirty="0" smtClean="0"/>
            </a:br>
            <a:r>
              <a:rPr lang="cs-CZ" sz="2400" dirty="0" smtClean="0"/>
              <a:t>Místo proměnných rovnou dosadíme jejich hodnoty a vypočítáme: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cs-CZ" sz="2000" dirty="0" smtClean="0"/>
              <a:t>3·</a:t>
            </a:r>
            <a:r>
              <a:rPr lang="cs-CZ" sz="2000" dirty="0" smtClean="0">
                <a:solidFill>
                  <a:schemeClr val="accent2"/>
                </a:solidFill>
              </a:rPr>
              <a:t>4</a:t>
            </a:r>
            <a:r>
              <a:rPr lang="cs-CZ" sz="2000" dirty="0" smtClean="0"/>
              <a:t> +5·</a:t>
            </a:r>
            <a:r>
              <a:rPr lang="cs-CZ" sz="2000" dirty="0" smtClean="0">
                <a:solidFill>
                  <a:srgbClr val="00B0F0"/>
                </a:solidFill>
              </a:rPr>
              <a:t>6</a:t>
            </a:r>
            <a:r>
              <a:rPr lang="cs-CZ" sz="2000" dirty="0" smtClean="0">
                <a:solidFill>
                  <a:schemeClr val="hlink"/>
                </a:solidFill>
              </a:rPr>
              <a:t> = </a:t>
            </a:r>
            <a:r>
              <a:rPr lang="cs-CZ" sz="2000" dirty="0" smtClean="0"/>
              <a:t>12 + 30 = </a:t>
            </a:r>
            <a:r>
              <a:rPr lang="cs-CZ" sz="2000" b="1" dirty="0" smtClean="0"/>
              <a:t>42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>
            <a:noAutofit/>
          </a:bodyPr>
          <a:lstStyle/>
          <a:p>
            <a:pPr eaLnBrk="1" hangingPunct="1"/>
            <a:r>
              <a:rPr lang="cs-CZ" sz="3200" dirty="0" smtClean="0">
                <a:solidFill>
                  <a:schemeClr val="bg1"/>
                </a:solidFill>
              </a:rPr>
              <a:t>Jak vypočítat hodnotu výrazu dosazením</a:t>
            </a:r>
            <a:endParaRPr lang="cs-CZ" sz="3200" dirty="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700808"/>
            <a:ext cx="8229600" cy="4525963"/>
          </a:xfrm>
        </p:spPr>
        <p:txBody>
          <a:bodyPr/>
          <a:lstStyle/>
          <a:p>
            <a:pPr eaLnBrk="1" hangingPunct="1"/>
            <a:r>
              <a:rPr lang="cs-CZ" sz="2400" b="1" dirty="0" smtClean="0"/>
              <a:t>Příklad: </a:t>
            </a:r>
            <a:br>
              <a:rPr lang="cs-CZ" sz="2400" b="1" dirty="0" smtClean="0"/>
            </a:br>
            <a:r>
              <a:rPr lang="cs-CZ" sz="2400" dirty="0" smtClean="0"/>
              <a:t>Urči hodnotu výrazu </a:t>
            </a:r>
            <a:r>
              <a:rPr lang="cs-CZ" sz="2400" b="1" dirty="0" smtClean="0"/>
              <a:t>-2a + 4b</a:t>
            </a:r>
            <a:r>
              <a:rPr lang="cs-CZ" sz="2400" dirty="0" smtClean="0"/>
              <a:t> pro tyto hodnoty proměnných:</a:t>
            </a:r>
            <a:endParaRPr lang="cs-CZ" sz="2400" b="1" dirty="0" smtClean="0"/>
          </a:p>
          <a:p>
            <a:pPr lvl="1" eaLnBrk="1" hangingPunct="1">
              <a:buFont typeface="Wingdings" pitchFamily="2" charset="2"/>
              <a:buChar char="§"/>
            </a:pPr>
            <a:r>
              <a:rPr lang="cs-CZ" sz="2000" i="1" dirty="0" smtClean="0">
                <a:solidFill>
                  <a:schemeClr val="accent2"/>
                </a:solidFill>
              </a:rPr>
              <a:t>a</a:t>
            </a:r>
            <a:r>
              <a:rPr lang="cs-CZ" sz="2000" dirty="0" smtClean="0">
                <a:solidFill>
                  <a:schemeClr val="accent2"/>
                </a:solidFill>
              </a:rPr>
              <a:t> = -3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cs-CZ" sz="2000" i="1" dirty="0" smtClean="0">
                <a:solidFill>
                  <a:srgbClr val="00B0F0"/>
                </a:solidFill>
              </a:rPr>
              <a:t>b </a:t>
            </a:r>
            <a:r>
              <a:rPr lang="cs-CZ" sz="2000" dirty="0" smtClean="0">
                <a:solidFill>
                  <a:srgbClr val="00B0F0"/>
                </a:solidFill>
              </a:rPr>
              <a:t>= -5 </a:t>
            </a:r>
          </a:p>
          <a:p>
            <a:pPr eaLnBrk="1" hangingPunct="1"/>
            <a:endParaRPr lang="cs-CZ" sz="2400" dirty="0" smtClean="0"/>
          </a:p>
          <a:p>
            <a:pPr eaLnBrk="1" hangingPunct="1"/>
            <a:r>
              <a:rPr lang="cs-CZ" sz="2400" b="1" dirty="0" smtClean="0"/>
              <a:t>Řešení:</a:t>
            </a:r>
            <a:br>
              <a:rPr lang="cs-CZ" sz="2400" b="1" dirty="0" smtClean="0"/>
            </a:br>
            <a:r>
              <a:rPr lang="cs-CZ" sz="2400" dirty="0" smtClean="0"/>
              <a:t>Místo proměnných rovnou dosadíme jejich hodnoty a vypočítáme: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cs-CZ" sz="2000" dirty="0" smtClean="0"/>
              <a:t>-2·</a:t>
            </a:r>
            <a:r>
              <a:rPr lang="cs-CZ" sz="2000" dirty="0" smtClean="0">
                <a:solidFill>
                  <a:schemeClr val="accent2"/>
                </a:solidFill>
              </a:rPr>
              <a:t>(-3)</a:t>
            </a:r>
            <a:r>
              <a:rPr lang="cs-CZ" sz="2000" dirty="0" smtClean="0"/>
              <a:t> + 4·</a:t>
            </a:r>
            <a:r>
              <a:rPr lang="cs-CZ" sz="2000" dirty="0" smtClean="0">
                <a:solidFill>
                  <a:srgbClr val="00B0F0"/>
                </a:solidFill>
              </a:rPr>
              <a:t>(-2)</a:t>
            </a:r>
            <a:r>
              <a:rPr lang="cs-CZ" sz="2000" dirty="0" smtClean="0">
                <a:solidFill>
                  <a:schemeClr val="hlink"/>
                </a:solidFill>
              </a:rPr>
              <a:t> = </a:t>
            </a:r>
            <a:r>
              <a:rPr lang="cs-CZ" sz="2000" dirty="0" smtClean="0"/>
              <a:t>6 – 8 = </a:t>
            </a:r>
            <a:r>
              <a:rPr lang="cs-CZ" sz="2000" b="1" dirty="0" smtClean="0"/>
              <a:t>-2</a:t>
            </a:r>
          </a:p>
          <a:p>
            <a:pPr eaLnBrk="1" hangingPunct="1"/>
            <a:endParaRPr lang="cs-CZ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>
            <a:noAutofit/>
          </a:bodyPr>
          <a:lstStyle/>
          <a:p>
            <a:pPr eaLnBrk="1" hangingPunct="1"/>
            <a:r>
              <a:rPr lang="cs-CZ" sz="3200" dirty="0" smtClean="0">
                <a:solidFill>
                  <a:schemeClr val="bg1"/>
                </a:solidFill>
              </a:rPr>
              <a:t>Jak vypočítat hodnotu </a:t>
            </a:r>
            <a:r>
              <a:rPr lang="cs-CZ" sz="3200" u="sng" dirty="0" smtClean="0">
                <a:solidFill>
                  <a:schemeClr val="bg1"/>
                </a:solidFill>
              </a:rPr>
              <a:t>lomeného</a:t>
            </a:r>
            <a:r>
              <a:rPr lang="cs-CZ" sz="3200" dirty="0" smtClean="0">
                <a:solidFill>
                  <a:schemeClr val="bg1"/>
                </a:solidFill>
              </a:rPr>
              <a:t> výrazu dosazením</a:t>
            </a:r>
            <a:endParaRPr lang="cs-CZ" sz="3200" dirty="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700808"/>
            <a:ext cx="8229600" cy="4525963"/>
          </a:xfrm>
        </p:spPr>
        <p:txBody>
          <a:bodyPr/>
          <a:lstStyle/>
          <a:p>
            <a:pPr eaLnBrk="1" hangingPunct="1"/>
            <a:r>
              <a:rPr lang="cs-CZ" sz="2400" b="1" dirty="0" smtClean="0"/>
              <a:t>Příklad: </a:t>
            </a:r>
            <a:br>
              <a:rPr lang="cs-CZ" sz="2400" b="1" dirty="0" smtClean="0"/>
            </a:br>
            <a:r>
              <a:rPr lang="cs-CZ" sz="2400" dirty="0" smtClean="0"/>
              <a:t>Urči hodnotu výrazu </a:t>
            </a:r>
            <a:br>
              <a:rPr lang="cs-CZ" sz="2400" dirty="0" smtClean="0"/>
            </a:br>
            <a:r>
              <a:rPr lang="cs-CZ" sz="2400" dirty="0" smtClean="0"/>
              <a:t>pro tyto hodnoty proměnných:</a:t>
            </a:r>
            <a:endParaRPr lang="cs-CZ" sz="2400" b="1" dirty="0" smtClean="0"/>
          </a:p>
          <a:p>
            <a:pPr lvl="1" eaLnBrk="1" hangingPunct="1">
              <a:buFont typeface="Wingdings" pitchFamily="2" charset="2"/>
              <a:buChar char="§"/>
            </a:pPr>
            <a:r>
              <a:rPr lang="cs-CZ" sz="2000" i="1" dirty="0" smtClean="0">
                <a:solidFill>
                  <a:schemeClr val="accent2"/>
                </a:solidFill>
              </a:rPr>
              <a:t>x</a:t>
            </a:r>
            <a:r>
              <a:rPr lang="cs-CZ" sz="2000" dirty="0" smtClean="0">
                <a:solidFill>
                  <a:schemeClr val="accent2"/>
                </a:solidFill>
              </a:rPr>
              <a:t> = -3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cs-CZ" sz="2000" i="1" dirty="0" smtClean="0">
                <a:solidFill>
                  <a:srgbClr val="00B0F0"/>
                </a:solidFill>
              </a:rPr>
              <a:t>y </a:t>
            </a:r>
            <a:r>
              <a:rPr lang="cs-CZ" sz="2000" dirty="0" smtClean="0">
                <a:solidFill>
                  <a:srgbClr val="00B0F0"/>
                </a:solidFill>
              </a:rPr>
              <a:t>= 2 </a:t>
            </a:r>
          </a:p>
          <a:p>
            <a:pPr eaLnBrk="1" hangingPunct="1"/>
            <a:endParaRPr lang="cs-CZ" sz="2400" dirty="0" smtClean="0"/>
          </a:p>
          <a:p>
            <a:pPr eaLnBrk="1" hangingPunct="1"/>
            <a:r>
              <a:rPr lang="cs-CZ" sz="2400" b="1" dirty="0" smtClean="0"/>
              <a:t>Řešení:</a:t>
            </a:r>
            <a:br>
              <a:rPr lang="cs-CZ" sz="2400" b="1" dirty="0" smtClean="0"/>
            </a:br>
            <a:endParaRPr lang="cs-CZ" dirty="0" smtClean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5292080" y="1844824"/>
          <a:ext cx="1052438" cy="8984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Rovnice" r:id="rId3" imgW="520560" imgH="444240" progId="Equation.3">
                  <p:embed/>
                </p:oleObj>
              </mc:Choice>
              <mc:Fallback>
                <p:oleObj name="Rovnice" r:id="rId3" imgW="520560" imgH="44424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080" y="1844824"/>
                        <a:ext cx="1052438" cy="89842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1187624" y="4797152"/>
          <a:ext cx="4081463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Rovnice" r:id="rId5" imgW="2019240" imgH="419040" progId="Equation.3">
                  <p:embed/>
                </p:oleObj>
              </mc:Choice>
              <mc:Fallback>
                <p:oleObj name="Rovnice" r:id="rId5" imgW="2019240" imgH="4190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7624" y="4797152"/>
                        <a:ext cx="4081463" cy="847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>
            <a:noAutofit/>
          </a:bodyPr>
          <a:lstStyle/>
          <a:p>
            <a:pPr eaLnBrk="1" hangingPunct="1"/>
            <a:r>
              <a:rPr lang="cs-CZ" sz="3200" dirty="0" smtClean="0">
                <a:solidFill>
                  <a:schemeClr val="bg1"/>
                </a:solidFill>
              </a:rPr>
              <a:t>Příklady pro samostatnou práci</a:t>
            </a:r>
            <a:endParaRPr lang="cs-CZ" sz="3200" dirty="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marL="457200" indent="-457200" eaLnBrk="1" hangingPunct="1">
              <a:lnSpc>
                <a:spcPct val="250000"/>
              </a:lnSpc>
            </a:pPr>
            <a:r>
              <a:rPr lang="cs-CZ" sz="2400" b="1" dirty="0" smtClean="0"/>
              <a:t>Příklad: </a:t>
            </a:r>
          </a:p>
          <a:p>
            <a:pPr marL="457200" indent="-457200" eaLnBrk="1" hangingPunct="1">
              <a:lnSpc>
                <a:spcPct val="250000"/>
              </a:lnSpc>
              <a:buFont typeface="+mj-lt"/>
              <a:buAutoNum type="arabicPeriod"/>
            </a:pPr>
            <a:r>
              <a:rPr lang="cs-CZ" sz="2400" b="1" dirty="0" smtClean="0"/>
              <a:t>a = 3</a:t>
            </a:r>
          </a:p>
          <a:p>
            <a:pPr marL="457200" indent="-457200" eaLnBrk="1" hangingPunct="1">
              <a:lnSpc>
                <a:spcPct val="250000"/>
              </a:lnSpc>
              <a:buFont typeface="+mj-lt"/>
              <a:buAutoNum type="arabicPeriod"/>
            </a:pPr>
            <a:r>
              <a:rPr lang="cs-CZ" sz="2400" b="1" dirty="0" smtClean="0"/>
              <a:t>a = -1</a:t>
            </a:r>
          </a:p>
          <a:p>
            <a:pPr marL="457200" indent="-457200" eaLnBrk="1" hangingPunct="1">
              <a:lnSpc>
                <a:spcPct val="250000"/>
              </a:lnSpc>
              <a:buFont typeface="+mj-lt"/>
              <a:buAutoNum type="arabicPeriod"/>
            </a:pPr>
            <a:r>
              <a:rPr lang="cs-CZ" sz="2400" b="1" dirty="0" smtClean="0"/>
              <a:t> a = 2</a:t>
            </a:r>
          </a:p>
          <a:p>
            <a:pPr marL="457200" indent="-457200" eaLnBrk="1" hangingPunct="1">
              <a:lnSpc>
                <a:spcPct val="200000"/>
              </a:lnSpc>
              <a:buFont typeface="+mj-lt"/>
              <a:buAutoNum type="arabicPeriod"/>
            </a:pPr>
            <a:r>
              <a:rPr lang="cs-CZ" sz="2400" b="1" dirty="0" smtClean="0"/>
              <a:t>a = -2 </a:t>
            </a:r>
            <a:endParaRPr lang="cs-CZ" dirty="0" smtClean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131840" y="1844824"/>
          <a:ext cx="873125" cy="795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" name="Rovnice" r:id="rId3" imgW="431640" imgH="393480" progId="Equation.3">
                  <p:embed/>
                </p:oleObj>
              </mc:Choice>
              <mc:Fallback>
                <p:oleObj name="Rovnice" r:id="rId3" imgW="431640" imgH="39348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1840" y="1844824"/>
                        <a:ext cx="873125" cy="7953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7" name="Object 2"/>
          <p:cNvGraphicFramePr>
            <a:graphicFrameLocks noChangeAspect="1"/>
          </p:cNvGraphicFramePr>
          <p:nvPr/>
        </p:nvGraphicFramePr>
        <p:xfrm>
          <a:off x="4424363" y="2852738"/>
          <a:ext cx="693737" cy="795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Rovnice" r:id="rId5" imgW="342720" imgH="393480" progId="Equation.3">
                  <p:embed/>
                </p:oleObj>
              </mc:Choice>
              <mc:Fallback>
                <p:oleObj name="Rovnice" r:id="rId5" imgW="342720" imgH="39348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4363" y="2852738"/>
                        <a:ext cx="693737" cy="7953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8" name="Object 2"/>
          <p:cNvGraphicFramePr>
            <a:graphicFrameLocks noChangeAspect="1"/>
          </p:cNvGraphicFramePr>
          <p:nvPr/>
        </p:nvGraphicFramePr>
        <p:xfrm>
          <a:off x="4355976" y="3861048"/>
          <a:ext cx="1179512" cy="795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4" name="Rovnice" r:id="rId7" imgW="583920" imgH="393480" progId="Equation.3">
                  <p:embed/>
                </p:oleObj>
              </mc:Choice>
              <mc:Fallback>
                <p:oleObj name="Rovnice" r:id="rId7" imgW="583920" imgH="39348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3861048"/>
                        <a:ext cx="1179512" cy="7953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9" name="Object 2"/>
          <p:cNvGraphicFramePr>
            <a:graphicFrameLocks noChangeAspect="1"/>
          </p:cNvGraphicFramePr>
          <p:nvPr/>
        </p:nvGraphicFramePr>
        <p:xfrm>
          <a:off x="4355976" y="4797152"/>
          <a:ext cx="3232150" cy="79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" name="Rovnice" r:id="rId9" imgW="1600200" imgH="393480" progId="Equation.3">
                  <p:embed/>
                </p:oleObj>
              </mc:Choice>
              <mc:Fallback>
                <p:oleObj name="Rovnice" r:id="rId9" imgW="1600200" imgH="39348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4797152"/>
                        <a:ext cx="3232150" cy="793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61" name="Object 13"/>
          <p:cNvGraphicFramePr>
            <a:graphicFrameLocks noChangeAspect="1"/>
          </p:cNvGraphicFramePr>
          <p:nvPr/>
        </p:nvGraphicFramePr>
        <p:xfrm>
          <a:off x="4355976" y="5661248"/>
          <a:ext cx="3232150" cy="79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6" name="Rovnice" r:id="rId11" imgW="1600200" imgH="393480" progId="Equation.3">
                  <p:embed/>
                </p:oleObj>
              </mc:Choice>
              <mc:Fallback>
                <p:oleObj name="Rovnice" r:id="rId11" imgW="1600200" imgH="39348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5661248"/>
                        <a:ext cx="3232150" cy="793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>
            <a:noAutofit/>
          </a:bodyPr>
          <a:lstStyle/>
          <a:p>
            <a:pPr eaLnBrk="1" hangingPunct="1"/>
            <a:r>
              <a:rPr lang="cs-CZ" sz="3200" dirty="0" smtClean="0">
                <a:solidFill>
                  <a:schemeClr val="bg1"/>
                </a:solidFill>
              </a:rPr>
              <a:t>Příklady pro samostatnou práci</a:t>
            </a:r>
            <a:endParaRPr lang="cs-CZ" sz="3200" dirty="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marL="457200" indent="-457200" eaLnBrk="1" hangingPunct="1">
              <a:lnSpc>
                <a:spcPct val="250000"/>
              </a:lnSpc>
              <a:buFont typeface="+mj-lt"/>
              <a:buAutoNum type="arabicPeriod"/>
            </a:pPr>
            <a:r>
              <a:rPr lang="cs-CZ" sz="2400" b="1" dirty="0" smtClean="0"/>
              <a:t>a = 2 </a:t>
            </a:r>
          </a:p>
          <a:p>
            <a:pPr marL="457200" indent="-457200" eaLnBrk="1" hangingPunct="1">
              <a:lnSpc>
                <a:spcPct val="250000"/>
              </a:lnSpc>
              <a:buFont typeface="+mj-lt"/>
              <a:buAutoNum type="arabicPeriod"/>
            </a:pPr>
            <a:r>
              <a:rPr lang="cs-CZ" sz="2400" b="1" dirty="0" smtClean="0"/>
              <a:t>s = 2, r = -3 </a:t>
            </a:r>
          </a:p>
          <a:p>
            <a:pPr marL="457200" indent="-457200" eaLnBrk="1" hangingPunct="1">
              <a:lnSpc>
                <a:spcPct val="250000"/>
              </a:lnSpc>
              <a:buFont typeface="+mj-lt"/>
              <a:buAutoNum type="arabicPeriod"/>
            </a:pPr>
            <a:r>
              <a:rPr lang="cs-CZ" sz="2400" b="1" dirty="0" smtClean="0"/>
              <a:t> x = 2, y = -5</a:t>
            </a:r>
          </a:p>
          <a:p>
            <a:pPr marL="457200" indent="-457200" eaLnBrk="1" hangingPunct="1">
              <a:lnSpc>
                <a:spcPct val="250000"/>
              </a:lnSpc>
              <a:buFont typeface="+mj-lt"/>
              <a:buAutoNum type="arabicPeriod"/>
            </a:pPr>
            <a:r>
              <a:rPr lang="cs-CZ" sz="2400" b="1" dirty="0" smtClean="0"/>
              <a:t> z = 2</a:t>
            </a:r>
          </a:p>
          <a:p>
            <a:pPr marL="457200" indent="-457200" eaLnBrk="1" hangingPunct="1">
              <a:lnSpc>
                <a:spcPct val="200000"/>
              </a:lnSpc>
              <a:buFont typeface="+mj-lt"/>
              <a:buAutoNum type="arabicPeriod"/>
            </a:pPr>
            <a:r>
              <a:rPr lang="cs-CZ" sz="2400" b="1" dirty="0" smtClean="0"/>
              <a:t>a = -1 </a:t>
            </a:r>
            <a:endParaRPr lang="cs-CZ" dirty="0" smtClean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059832" y="1844824"/>
          <a:ext cx="873125" cy="795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Rovnice" r:id="rId3" imgW="431640" imgH="393480" progId="Equation.3">
                  <p:embed/>
                </p:oleObj>
              </mc:Choice>
              <mc:Fallback>
                <p:oleObj name="Rovnice" r:id="rId3" imgW="431640" imgH="39348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9832" y="1844824"/>
                        <a:ext cx="873125" cy="7953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" name="Object 2"/>
          <p:cNvGraphicFramePr>
            <a:graphicFrameLocks noChangeAspect="1"/>
          </p:cNvGraphicFramePr>
          <p:nvPr/>
        </p:nvGraphicFramePr>
        <p:xfrm>
          <a:off x="2854325" y="3860800"/>
          <a:ext cx="1463675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Rovnice" r:id="rId5" imgW="723600" imgH="444240" progId="Equation.3">
                  <p:embed/>
                </p:oleObj>
              </mc:Choice>
              <mc:Fallback>
                <p:oleObj name="Rovnice" r:id="rId5" imgW="723600" imgH="4442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4325" y="3860800"/>
                        <a:ext cx="1463675" cy="898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3" name="Object 2"/>
          <p:cNvGraphicFramePr>
            <a:graphicFrameLocks noChangeAspect="1"/>
          </p:cNvGraphicFramePr>
          <p:nvPr/>
        </p:nvGraphicFramePr>
        <p:xfrm>
          <a:off x="3131840" y="2852936"/>
          <a:ext cx="693737" cy="846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Rovnice" r:id="rId7" imgW="342720" imgH="419040" progId="Equation.3">
                  <p:embed/>
                </p:oleObj>
              </mc:Choice>
              <mc:Fallback>
                <p:oleObj name="Rovnice" r:id="rId7" imgW="342720" imgH="4190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1840" y="2852936"/>
                        <a:ext cx="693737" cy="8461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4" name="Object 2"/>
          <p:cNvGraphicFramePr>
            <a:graphicFrameLocks noChangeAspect="1"/>
          </p:cNvGraphicFramePr>
          <p:nvPr/>
        </p:nvGraphicFramePr>
        <p:xfrm>
          <a:off x="2843808" y="4797152"/>
          <a:ext cx="1771650" cy="846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Rovnice" r:id="rId9" imgW="876240" imgH="419040" progId="Equation.3">
                  <p:embed/>
                </p:oleObj>
              </mc:Choice>
              <mc:Fallback>
                <p:oleObj name="Rovnice" r:id="rId9" imgW="876240" imgH="4190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3808" y="4797152"/>
                        <a:ext cx="1771650" cy="846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5" name="Object 2"/>
          <p:cNvGraphicFramePr>
            <a:graphicFrameLocks noChangeAspect="1"/>
          </p:cNvGraphicFramePr>
          <p:nvPr/>
        </p:nvGraphicFramePr>
        <p:xfrm>
          <a:off x="3203848" y="5733256"/>
          <a:ext cx="847725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Rovnice" r:id="rId11" imgW="419040" imgH="419040" progId="Equation.3">
                  <p:embed/>
                </p:oleObj>
              </mc:Choice>
              <mc:Fallback>
                <p:oleObj name="Rovnice" r:id="rId11" imgW="419040" imgH="41904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848" y="5733256"/>
                        <a:ext cx="847725" cy="847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6" name="Object 2"/>
          <p:cNvGraphicFramePr>
            <a:graphicFrameLocks noChangeAspect="1"/>
          </p:cNvGraphicFramePr>
          <p:nvPr/>
        </p:nvGraphicFramePr>
        <p:xfrm>
          <a:off x="5499100" y="1916113"/>
          <a:ext cx="746125" cy="795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Rovnice" r:id="rId13" imgW="368280" imgH="393480" progId="Equation.3">
                  <p:embed/>
                </p:oleObj>
              </mc:Choice>
              <mc:Fallback>
                <p:oleObj name="Rovnice" r:id="rId13" imgW="368280" imgH="39348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9100" y="1916113"/>
                        <a:ext cx="746125" cy="7953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7" name="Object 2"/>
          <p:cNvGraphicFramePr>
            <a:graphicFrameLocks noChangeAspect="1"/>
          </p:cNvGraphicFramePr>
          <p:nvPr/>
        </p:nvGraphicFramePr>
        <p:xfrm>
          <a:off x="5508104" y="2996952"/>
          <a:ext cx="539750" cy="795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Rovnice" r:id="rId15" imgW="266400" imgH="393480" progId="Equation.3">
                  <p:embed/>
                </p:oleObj>
              </mc:Choice>
              <mc:Fallback>
                <p:oleObj name="Rovnice" r:id="rId15" imgW="266400" imgH="39348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104" y="2996952"/>
                        <a:ext cx="539750" cy="7953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8" name="Object 2"/>
          <p:cNvGraphicFramePr>
            <a:graphicFrameLocks noChangeAspect="1"/>
          </p:cNvGraphicFramePr>
          <p:nvPr/>
        </p:nvGraphicFramePr>
        <p:xfrm>
          <a:off x="5580112" y="4149080"/>
          <a:ext cx="487363" cy="333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Rovnice" r:id="rId17" imgW="241200" imgH="164880" progId="Equation.3">
                  <p:embed/>
                </p:oleObj>
              </mc:Choice>
              <mc:Fallback>
                <p:oleObj name="Rovnice" r:id="rId17" imgW="241200" imgH="16488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112" y="4149080"/>
                        <a:ext cx="487363" cy="333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9" name="Object 2"/>
          <p:cNvGraphicFramePr>
            <a:graphicFrameLocks noChangeAspect="1"/>
          </p:cNvGraphicFramePr>
          <p:nvPr/>
        </p:nvGraphicFramePr>
        <p:xfrm>
          <a:off x="5580112" y="4869160"/>
          <a:ext cx="3232150" cy="79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Rovnice" r:id="rId19" imgW="1600200" imgH="393480" progId="Equation.3">
                  <p:embed/>
                </p:oleObj>
              </mc:Choice>
              <mc:Fallback>
                <p:oleObj name="Rovnice" r:id="rId19" imgW="1600200" imgH="39348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112" y="4869160"/>
                        <a:ext cx="3232150" cy="793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60" name="Object 2"/>
          <p:cNvGraphicFramePr>
            <a:graphicFrameLocks noChangeAspect="1"/>
          </p:cNvGraphicFramePr>
          <p:nvPr/>
        </p:nvGraphicFramePr>
        <p:xfrm>
          <a:off x="5652120" y="5949280"/>
          <a:ext cx="487363" cy="333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Rovnice" r:id="rId21" imgW="241200" imgH="164880" progId="Equation.3">
                  <p:embed/>
                </p:oleObj>
              </mc:Choice>
              <mc:Fallback>
                <p:oleObj name="Rovnice" r:id="rId21" imgW="241200" imgH="16488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2120" y="5949280"/>
                        <a:ext cx="487363" cy="333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uiExpand="1" build="p"/>
    </p:bldLst>
  </p:timing>
</p:sld>
</file>

<file path=ppt/theme/theme1.xml><?xml version="1.0" encoding="utf-8"?>
<a:theme xmlns:a="http://schemas.openxmlformats.org/drawingml/2006/main" name="Výchozí návr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135</Words>
  <Application>Microsoft Office PowerPoint</Application>
  <PresentationFormat>Předvádění na obrazovce (4:3)</PresentationFormat>
  <Paragraphs>47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Výchozí návrh</vt:lpstr>
      <vt:lpstr>Rovnice</vt:lpstr>
      <vt:lpstr>Prezentace aplikace PowerPoint</vt:lpstr>
      <vt:lpstr>Prezentace aplikace PowerPoint</vt:lpstr>
      <vt:lpstr>Určování hodnoty výrazů</vt:lpstr>
      <vt:lpstr>Jak vypočítat hodnotu výrazu dosazením</vt:lpstr>
      <vt:lpstr>Jak vypočítat hodnotu výrazu dosazením</vt:lpstr>
      <vt:lpstr>Jak vypočítat hodnotu lomeného výrazu dosazením</vt:lpstr>
      <vt:lpstr>Příklady pro samostatnou práci</vt:lpstr>
      <vt:lpstr>Příklady pro samostatnou práci</vt:lpstr>
    </vt:vector>
  </TitlesOfParts>
  <Company>ZS mojzir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Určování hodnoty výrazů</dc:title>
  <dc:creator>M.Zimmermannova</dc:creator>
  <cp:lastModifiedBy>František Bret</cp:lastModifiedBy>
  <cp:revision>33</cp:revision>
  <dcterms:created xsi:type="dcterms:W3CDTF">2012-11-07T05:51:18Z</dcterms:created>
  <dcterms:modified xsi:type="dcterms:W3CDTF">2013-02-26T17:09:32Z</dcterms:modified>
</cp:coreProperties>
</file>