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1" r:id="rId2"/>
    <p:sldId id="262" r:id="rId3"/>
    <p:sldId id="256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504D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1739" autoAdjust="0"/>
  </p:normalViewPr>
  <p:slideViewPr>
    <p:cSldViewPr>
      <p:cViewPr>
        <p:scale>
          <a:sx n="66" d="100"/>
          <a:sy n="66" d="100"/>
        </p:scale>
        <p:origin x="-636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BB85D1A-4D4E-4940-AC16-60863E417F74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9CC6CB8-E93E-409F-937E-C75BF0E42A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3626171-4BDF-4275-9F6C-AF874B7A3F4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A3FF7-AEA2-43EE-8D5A-C27393772BBF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887AB-052B-4CF5-9CB9-E97337FB98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3B3BB-01AD-4D5A-BDBA-30AF671429B3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FAA30-3ADA-4BC3-94E2-C1A6C01463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E26F2-E8EB-4FC1-8179-176BE83B68BD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EB10A-3B6C-4B1A-8918-514E8C7236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50152-C9FC-42FA-A468-3E4C06DEE2F3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5B2B2-6D86-455E-A751-0F09FB47F9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ED5A0-72DE-4B3E-9D6E-AE2959F8A778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A1818-158F-4C8B-9F85-AC662A73AC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2551A-C0B8-490E-A635-A393F4A450BE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459EA-EE01-4E18-A25F-DC5F86D9E7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1E988-5D4F-4650-865F-9836EACA81B9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1DCB6-4959-42FD-9F04-ED3426123B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FC508-8B76-4F01-9941-3981297AE8EB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66CAA-6947-470D-BE3B-FEC89AB493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37000-2CB0-4526-A5F3-B2066AC2B50B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0064C-0781-48AB-BA92-DC5A4784B5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9FE9B-4DE1-45A8-8D97-63918D70B662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768E4-7749-4BDA-A4ED-1B68FFC2AF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63AE1-F731-48F5-8526-7295993C5F53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E294F-F8F2-4165-A7A0-CA851D2243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253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F3157E-45AD-47A5-8F0E-DD16F0C62ACC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B994C9-9124-4A5E-8EC6-51B8EDAB4B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14338" name="Picture 4" descr="škola"/>
          <p:cNvPicPr>
            <a:picLocks noChangeAspect="1" noChangeArrowheads="1"/>
          </p:cNvPicPr>
          <p:nvPr/>
        </p:nvPicPr>
        <p:blipFill>
          <a:blip r:embed="rId2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>
              <a:latin typeface="Cambria" pitchFamily="18" charset="0"/>
            </a:endParaRPr>
          </a:p>
        </p:txBody>
      </p:sp>
      <p:sp>
        <p:nvSpPr>
          <p:cNvPr id="14341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</a:rPr>
              <a:t> </a:t>
            </a:r>
            <a:r>
              <a:rPr lang="cs-CZ" sz="1600" b="1">
                <a:solidFill>
                  <a:srgbClr val="000000"/>
                </a:solidFill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</a:endParaRPr>
          </a:p>
          <a:p>
            <a:pPr eaLnBrk="0" hangingPunct="0"/>
            <a:endParaRPr lang="cs-CZ"/>
          </a:p>
        </p:txBody>
      </p:sp>
      <p:pic>
        <p:nvPicPr>
          <p:cNvPr id="14342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Obrázek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smtClean="0"/>
              <a:t> </a:t>
            </a:r>
          </a:p>
          <a:p>
            <a:pPr>
              <a:buFont typeface="Arial" charset="0"/>
              <a:buNone/>
            </a:pPr>
            <a:r>
              <a:rPr lang="cs-CZ" sz="1800" b="1" smtClean="0"/>
              <a:t>Autor</a:t>
            </a:r>
            <a:r>
              <a:rPr lang="cs-CZ" sz="1800" b="1" smtClean="0">
                <a:latin typeface="Arial" charset="0"/>
              </a:rPr>
              <a:t>: Mgr. Marie Zimmermannová	</a:t>
            </a:r>
            <a:r>
              <a:rPr lang="cs-CZ" sz="1800" b="1" smtClean="0"/>
              <a:t>B2 VY_32_INOVACE_14</a:t>
            </a:r>
            <a:endParaRPr lang="cs-CZ" sz="180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smtClean="0"/>
              <a:t>Vytvořeno: 15.11.2012</a:t>
            </a:r>
            <a:endParaRPr lang="cs-CZ" sz="1800" b="1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smtClean="0"/>
              <a:t>Ročník: 9.</a:t>
            </a:r>
          </a:p>
          <a:p>
            <a:pPr>
              <a:buFont typeface="Arial" charset="0"/>
              <a:buNone/>
            </a:pPr>
            <a:r>
              <a:rPr lang="cs-CZ" sz="1800" b="1" smtClean="0"/>
              <a:t>Vzdělávací oblast: Matematika, výrazy, sčítání lomených výrazů</a:t>
            </a: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b="1" smtClean="0"/>
              <a:t>Anotace: výukový materiál, použití výklad i samostu</a:t>
            </a:r>
            <a:r>
              <a:rPr lang="cs-CZ" sz="1800" b="1" smtClean="0">
                <a:latin typeface="Arial" charset="0"/>
              </a:rPr>
              <a:t>di</a:t>
            </a:r>
            <a:r>
              <a:rPr lang="cs-CZ" sz="1800" b="1" smtClean="0"/>
              <a:t>um</a:t>
            </a:r>
            <a:endParaRPr lang="cs-CZ" sz="1800" smtClean="0"/>
          </a:p>
        </p:txBody>
      </p:sp>
      <p:pic>
        <p:nvPicPr>
          <p:cNvPr id="1536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smtClean="0"/>
              <a:t>Lomené výrazy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C0504D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4000" dirty="0" smtClean="0">
              <a:solidFill>
                <a:srgbClr val="C0504D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dirty="0" smtClean="0">
                <a:solidFill>
                  <a:schemeClr val="bg1"/>
                </a:solidFill>
                <a:latin typeface="+mj-lt"/>
              </a:rPr>
              <a:t>Sčítání</a:t>
            </a:r>
            <a:endParaRPr lang="cs-CZ" sz="4000" baseline="300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cs-CZ" sz="1800" smtClean="0"/>
              <a:t>Sčítání dvou zlomků nebývá na</a:t>
            </a:r>
            <a:r>
              <a:rPr lang="cs-CZ" sz="1800" smtClean="0">
                <a:latin typeface="Arial" charset="0"/>
              </a:rPr>
              <a:t> </a:t>
            </a:r>
            <a:r>
              <a:rPr lang="cs-CZ" sz="1800" smtClean="0"/>
              <a:t>rozdíl od násobení velmi intuitivní: v žádném případě nesmíme dopustit, že bychom sečetli čitatele a jmenovatele. </a:t>
            </a:r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r>
              <a:rPr lang="cs-CZ" sz="1800" b="1" smtClean="0"/>
              <a:t>Krok 1.</a:t>
            </a:r>
            <a:r>
              <a:rPr lang="cs-CZ" sz="1800" smtClean="0"/>
              <a:t>  Nalezneme nejmenšího společného jmenovatele: tím je 6. </a:t>
            </a:r>
          </a:p>
          <a:p>
            <a:r>
              <a:rPr lang="cs-CZ" sz="1800" b="1" smtClean="0"/>
              <a:t>Krok 2.  </a:t>
            </a:r>
            <a:r>
              <a:rPr lang="cs-CZ" sz="1800" smtClean="0"/>
              <a:t>Každý ze zlomků rozšíříme tak, abychom u obou zlomků získali stejný jmenovatel.</a:t>
            </a:r>
          </a:p>
          <a:p>
            <a:r>
              <a:rPr lang="cs-CZ" sz="1800" b="1" smtClean="0"/>
              <a:t>Krok 3. </a:t>
            </a:r>
            <a:r>
              <a:rPr lang="cs-CZ" sz="1800" smtClean="0"/>
              <a:t> Sečteme čitatele a opíšeme společný jmenovatel.</a:t>
            </a:r>
          </a:p>
          <a:p>
            <a:r>
              <a:rPr lang="cs-CZ" sz="1800" b="1" smtClean="0"/>
              <a:t>Křok 4. </a:t>
            </a:r>
            <a:r>
              <a:rPr lang="cs-CZ" sz="1800" smtClean="0"/>
              <a:t> Pokud lze, výsledek zkrátíme.</a:t>
            </a:r>
            <a:endParaRPr lang="cs-CZ" sz="1800" b="1" smtClean="0"/>
          </a:p>
          <a:p>
            <a:endParaRPr lang="cs-CZ" sz="2000" smtClean="0"/>
          </a:p>
          <a:p>
            <a:endParaRPr lang="cs-CZ" sz="2400" smtClean="0"/>
          </a:p>
          <a:p>
            <a:endParaRPr lang="cs-CZ" sz="2400" smtClean="0"/>
          </a:p>
          <a:p>
            <a:endParaRPr lang="cs-CZ" sz="2400" smtClean="0"/>
          </a:p>
          <a:p>
            <a:endParaRPr lang="cs-CZ" sz="2400" smtClean="0"/>
          </a:p>
          <a:p>
            <a:endParaRPr lang="cs-CZ" sz="2400" smtClean="0"/>
          </a:p>
          <a:p>
            <a:endParaRPr lang="cs-CZ" sz="2400" smtClean="0"/>
          </a:p>
          <a:p>
            <a:endParaRPr lang="cs-CZ" sz="2400" smtClean="0"/>
          </a:p>
          <a:p>
            <a:endParaRPr lang="cs-CZ" sz="2400" smtClean="0"/>
          </a:p>
          <a:p>
            <a:pPr>
              <a:buFont typeface="Arial" charset="0"/>
              <a:buNone/>
            </a:pPr>
            <a:endParaRPr lang="cs-CZ" sz="2400" smtClean="0"/>
          </a:p>
          <a:p>
            <a:pPr>
              <a:buFont typeface="Arial" charset="0"/>
              <a:buNone/>
            </a:pPr>
            <a:endParaRPr lang="cs-CZ" baseline="30000" smtClean="0"/>
          </a:p>
        </p:txBody>
      </p:sp>
      <p:sp>
        <p:nvSpPr>
          <p:cNvPr id="1030" name="Nadpis 1"/>
          <p:cNvSpPr>
            <a:spLocks noGrp="1"/>
          </p:cNvSpPr>
          <p:nvPr>
            <p:ph type="title"/>
          </p:nvPr>
        </p:nvSpPr>
        <p:spPr>
          <a:solidFill>
            <a:srgbClr val="C0504D"/>
          </a:solidFill>
        </p:spPr>
        <p:txBody>
          <a:bodyPr/>
          <a:lstStyle/>
          <a:p>
            <a:r>
              <a:rPr lang="cs-CZ" sz="3600" smtClean="0">
                <a:solidFill>
                  <a:schemeClr val="bg1"/>
                </a:solidFill>
              </a:rPr>
              <a:t>Opakování: jak se sčítají dva zlomky</a:t>
            </a:r>
          </a:p>
        </p:txBody>
      </p:sp>
      <p:graphicFrame>
        <p:nvGraphicFramePr>
          <p:cNvPr id="1027" name="Object 4"/>
          <p:cNvGraphicFramePr>
            <a:graphicFrameLocks noChangeAspect="1"/>
          </p:cNvGraphicFramePr>
          <p:nvPr/>
        </p:nvGraphicFramePr>
        <p:xfrm>
          <a:off x="971550" y="2565400"/>
          <a:ext cx="4162425" cy="884238"/>
        </p:xfrm>
        <a:graphic>
          <a:graphicData uri="http://schemas.openxmlformats.org/presentationml/2006/ole">
            <p:oleObj spid="_x0000_s1028" name="Equation" r:id="rId3" imgW="1854200" imgH="393700" progId="Equation.3">
              <p:embed/>
            </p:oleObj>
          </a:graphicData>
        </a:graphic>
      </p:graphicFrame>
      <p:sp>
        <p:nvSpPr>
          <p:cNvPr id="7" name="Obdélník 6"/>
          <p:cNvSpPr/>
          <p:nvPr/>
        </p:nvSpPr>
        <p:spPr>
          <a:xfrm>
            <a:off x="2124075" y="2420938"/>
            <a:ext cx="1655763" cy="1152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6"/>
          <p:cNvSpPr/>
          <p:nvPr/>
        </p:nvSpPr>
        <p:spPr>
          <a:xfrm>
            <a:off x="3779838" y="2420938"/>
            <a:ext cx="1008062" cy="1152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6"/>
          <p:cNvSpPr/>
          <p:nvPr/>
        </p:nvSpPr>
        <p:spPr>
          <a:xfrm>
            <a:off x="4787900" y="2420938"/>
            <a:ext cx="576263" cy="1152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allAtOnce"/>
      <p:bldP spid="7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/>
              <a:t>Lomené výrazy se sčítají analogicky: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000" dirty="0" smtClean="0"/>
              <a:t>Nalezneme nejmenší společný jmenovatel: tím je v našem příkladě </a:t>
            </a:r>
            <a:r>
              <a:rPr lang="cs-CZ" sz="2000" i="1" dirty="0" smtClean="0"/>
              <a:t>xy</a:t>
            </a:r>
            <a:endParaRPr lang="cs-CZ" sz="2000" dirty="0" smtClean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000" dirty="0" smtClean="0"/>
              <a:t>Rozšíříme lomené výrazy tak, abychom dostali nejmenší společný jmenovatel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000" dirty="0" smtClean="0"/>
              <a:t>Sečteme takto upravené lomené výrazy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000" dirty="0" smtClean="0"/>
              <a:t>Zlomky případně zkrátíme: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Nesmíme zapomenout na podmínky!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V tomto případě jsou podmínky </a:t>
            </a:r>
            <a:r>
              <a:rPr lang="cs-CZ" sz="1800" i="1" dirty="0" smtClean="0"/>
              <a:t>x</a:t>
            </a:r>
            <a:r>
              <a:rPr lang="cs-CZ" sz="1800" dirty="0" smtClean="0"/>
              <a:t> ≠ 0, </a:t>
            </a:r>
            <a:r>
              <a:rPr lang="cs-CZ" sz="1800" i="1" dirty="0" smtClean="0"/>
              <a:t>y</a:t>
            </a:r>
            <a:r>
              <a:rPr lang="cs-CZ" sz="1800" dirty="0" smtClean="0"/>
              <a:t> ≠ 0.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aseline="30000" dirty="0"/>
          </a:p>
        </p:txBody>
      </p:sp>
      <p:sp>
        <p:nvSpPr>
          <p:cNvPr id="18437" name="Nadpis 1"/>
          <p:cNvSpPr>
            <a:spLocks noGrp="1"/>
          </p:cNvSpPr>
          <p:nvPr>
            <p:ph type="title"/>
          </p:nvPr>
        </p:nvSpPr>
        <p:spPr>
          <a:solidFill>
            <a:srgbClr val="C0504D"/>
          </a:solidFill>
        </p:spPr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Jak sčítat lomené výrazy</a:t>
            </a:r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827088" y="3213100"/>
          <a:ext cx="7240587" cy="998538"/>
        </p:xfrm>
        <a:graphic>
          <a:graphicData uri="http://schemas.openxmlformats.org/presentationml/2006/ole">
            <p:oleObj spid="_x0000_s18435" name="Equation" r:id="rId3" imgW="3225800" imgH="444500" progId="Equation.3">
              <p:embed/>
            </p:oleObj>
          </a:graphicData>
        </a:graphic>
      </p:graphicFrame>
      <p:sp>
        <p:nvSpPr>
          <p:cNvPr id="8" name="Obdélníkový popisek 7"/>
          <p:cNvSpPr/>
          <p:nvPr/>
        </p:nvSpPr>
        <p:spPr>
          <a:xfrm>
            <a:off x="971550" y="4437063"/>
            <a:ext cx="3240088" cy="936625"/>
          </a:xfrm>
          <a:prstGeom prst="wedgeRectCallout">
            <a:avLst>
              <a:gd name="adj1" fmla="val -8018"/>
              <a:gd name="adj2" fmla="val -70569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>
                <a:solidFill>
                  <a:schemeClr val="bg1"/>
                </a:solidFill>
                <a:latin typeface="+mj-lt"/>
              </a:rPr>
              <a:t>Matematická kuchařka: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vynásob mezi sebou jmenovatele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Čitatel vynásob jmenovatelem druhého lomeného výrazu.</a:t>
            </a:r>
            <a:endParaRPr lang="cs-CZ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9" name="Obdélníkový popisek 8"/>
          <p:cNvSpPr/>
          <p:nvPr/>
        </p:nvSpPr>
        <p:spPr>
          <a:xfrm>
            <a:off x="4500563" y="4797425"/>
            <a:ext cx="1511300" cy="1008063"/>
          </a:xfrm>
          <a:prstGeom prst="wedgeRectCallout">
            <a:avLst>
              <a:gd name="adj1" fmla="val 2520"/>
              <a:gd name="adj2" fmla="val -9265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Opiš jmenovatel</a:t>
            </a:r>
            <a:br>
              <a:rPr lang="cs-CZ" sz="1400" dirty="0">
                <a:solidFill>
                  <a:schemeClr val="tx1"/>
                </a:solidFill>
                <a:latin typeface="+mj-lt"/>
              </a:rPr>
            </a:br>
            <a:r>
              <a:rPr lang="cs-CZ" sz="1400" dirty="0">
                <a:solidFill>
                  <a:schemeClr val="tx1"/>
                </a:solidFill>
                <a:latin typeface="+mj-lt"/>
              </a:rPr>
              <a:t> a sečti čitatele. Pokud lze, vykrať!</a:t>
            </a:r>
            <a:endParaRPr lang="cs-CZ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9" name="Obdélník 6"/>
          <p:cNvSpPr/>
          <p:nvPr/>
        </p:nvSpPr>
        <p:spPr>
          <a:xfrm>
            <a:off x="2339975" y="3213100"/>
            <a:ext cx="1944688" cy="1152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Obdélník 6"/>
          <p:cNvSpPr/>
          <p:nvPr/>
        </p:nvSpPr>
        <p:spPr>
          <a:xfrm>
            <a:off x="4211638" y="3068638"/>
            <a:ext cx="2160587" cy="1152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Obdélník 6"/>
          <p:cNvSpPr/>
          <p:nvPr/>
        </p:nvSpPr>
        <p:spPr>
          <a:xfrm>
            <a:off x="6372225" y="3141663"/>
            <a:ext cx="2087563" cy="11509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24" name="Straight Arrow Connector 23"/>
          <p:cNvCxnSpPr/>
          <p:nvPr/>
        </p:nvCxnSpPr>
        <p:spPr>
          <a:xfrm flipH="1" flipV="1">
            <a:off x="1258888" y="3644900"/>
            <a:ext cx="433387" cy="3603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1258888" y="3644900"/>
            <a:ext cx="576262" cy="3603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2" name="Curved Down Arrow 31"/>
          <p:cNvSpPr/>
          <p:nvPr/>
        </p:nvSpPr>
        <p:spPr>
          <a:xfrm>
            <a:off x="1187450" y="2852738"/>
            <a:ext cx="1368425" cy="431800"/>
          </a:xfrm>
          <a:prstGeom prst="curved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Curved Down Arrow 32"/>
          <p:cNvSpPr/>
          <p:nvPr/>
        </p:nvSpPr>
        <p:spPr>
          <a:xfrm>
            <a:off x="1908175" y="2781300"/>
            <a:ext cx="1943100" cy="576263"/>
          </a:xfrm>
          <a:prstGeom prst="curvedDownArrow">
            <a:avLst>
              <a:gd name="adj1" fmla="val 17188"/>
              <a:gd name="adj2" fmla="val 50000"/>
              <a:gd name="adj3" fmla="val 2500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allAtOnce"/>
      <p:bldP spid="8" grpId="0" animBg="1"/>
      <p:bldP spid="9" grpId="0" animBg="1"/>
      <p:bldP spid="19" grpId="0" animBg="1"/>
      <p:bldP spid="20" grpId="0" animBg="1"/>
      <p:bldP spid="21" grpId="0" animBg="1"/>
      <p:bldP spid="32" grpId="0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Nadpis 1"/>
          <p:cNvSpPr>
            <a:spLocks noGrp="1"/>
          </p:cNvSpPr>
          <p:nvPr>
            <p:ph type="title"/>
          </p:nvPr>
        </p:nvSpPr>
        <p:spPr>
          <a:solidFill>
            <a:srgbClr val="C0504D"/>
          </a:solidFill>
        </p:spPr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A teď sami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b="1" smtClean="0"/>
              <a:t>Příklad 1: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r>
              <a:rPr lang="cs-CZ" sz="2000" b="1" smtClean="0"/>
              <a:t>Příklad 2. </a:t>
            </a:r>
            <a:br>
              <a:rPr lang="cs-CZ" sz="2000" b="1" smtClean="0"/>
            </a:br>
            <a:r>
              <a:rPr lang="cs-CZ" sz="1800" i="1" smtClean="0"/>
              <a:t>Nápověda: nebojte se vzorečků </a:t>
            </a:r>
            <a:r>
              <a:rPr lang="cs-CZ" sz="2000" smtClean="0">
                <a:sym typeface="Wingdings" pitchFamily="2" charset="2"/>
              </a:rPr>
              <a:t></a:t>
            </a:r>
            <a:endParaRPr lang="cs-CZ" sz="2000" b="1" smtClean="0"/>
          </a:p>
        </p:txBody>
      </p:sp>
      <p:graphicFrame>
        <p:nvGraphicFramePr>
          <p:cNvPr id="19458" name="Object 4"/>
          <p:cNvGraphicFramePr>
            <a:graphicFrameLocks noChangeAspect="1"/>
          </p:cNvGraphicFramePr>
          <p:nvPr/>
        </p:nvGraphicFramePr>
        <p:xfrm>
          <a:off x="539750" y="4652963"/>
          <a:ext cx="7640638" cy="1644650"/>
        </p:xfrm>
        <a:graphic>
          <a:graphicData uri="http://schemas.openxmlformats.org/presentationml/2006/ole">
            <p:oleObj spid="_x0000_s19460" name="Equation" r:id="rId3" imgW="4013200" imgH="863600" progId="Equation.3">
              <p:embed/>
            </p:oleObj>
          </a:graphicData>
        </a:graphic>
      </p:graphicFrame>
      <p:graphicFrame>
        <p:nvGraphicFramePr>
          <p:cNvPr id="19459" name="Object 5"/>
          <p:cNvGraphicFramePr>
            <a:graphicFrameLocks noChangeAspect="1"/>
          </p:cNvGraphicFramePr>
          <p:nvPr/>
        </p:nvGraphicFramePr>
        <p:xfrm>
          <a:off x="611188" y="2276475"/>
          <a:ext cx="7181850" cy="939800"/>
        </p:xfrm>
        <a:graphic>
          <a:graphicData uri="http://schemas.openxmlformats.org/presentationml/2006/ole">
            <p:oleObj spid="_x0000_s19461" name="Rovnice" r:id="rId4" imgW="3200400" imgH="419100" progId="Equation.3">
              <p:embed/>
            </p:oleObj>
          </a:graphicData>
        </a:graphic>
      </p:graphicFrame>
      <p:sp>
        <p:nvSpPr>
          <p:cNvPr id="6" name="Obdélník 5"/>
          <p:cNvSpPr/>
          <p:nvPr/>
        </p:nvSpPr>
        <p:spPr>
          <a:xfrm>
            <a:off x="2411413" y="2060575"/>
            <a:ext cx="5761037" cy="12969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268538" y="4581525"/>
            <a:ext cx="6191250" cy="22764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6"/>
          <p:cNvSpPr/>
          <p:nvPr/>
        </p:nvSpPr>
        <p:spPr>
          <a:xfrm>
            <a:off x="468313" y="5445125"/>
            <a:ext cx="2519362" cy="11334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animBg="1"/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212</Words>
  <Application>Microsoft Office PowerPoint</Application>
  <PresentationFormat>On-screen Show (4:3)</PresentationFormat>
  <Paragraphs>63</Paragraphs>
  <Slides>6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13" baseType="lpstr">
      <vt:lpstr>Cambria</vt:lpstr>
      <vt:lpstr>Arial</vt:lpstr>
      <vt:lpstr>Calibri</vt:lpstr>
      <vt:lpstr>Wingdings</vt:lpstr>
      <vt:lpstr>Motiv sady Office</vt:lpstr>
      <vt:lpstr>Equation</vt:lpstr>
      <vt:lpstr>Rovnice</vt:lpstr>
      <vt:lpstr>Snímek 1</vt:lpstr>
      <vt:lpstr>Snímek 2</vt:lpstr>
      <vt:lpstr>Lomené výrazy</vt:lpstr>
      <vt:lpstr>Opakování: jak se sčítají dva zlomky</vt:lpstr>
      <vt:lpstr>Jak sčítat lomené výrazy</vt:lpstr>
      <vt:lpstr>A teď sami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--- násobení lomených výrazů</dc:title>
  <dc:subject>matematika</dc:subject>
  <dc:creator>Marie Zimmermannová</dc:creator>
  <cp:keywords>lomené výrazy, sčítání</cp:keywords>
  <cp:lastModifiedBy>DUM</cp:lastModifiedBy>
  <cp:revision>205</cp:revision>
  <dcterms:created xsi:type="dcterms:W3CDTF">2012-11-04T13:01:32Z</dcterms:created>
  <dcterms:modified xsi:type="dcterms:W3CDTF">2013-03-12T18:01:47Z</dcterms:modified>
</cp:coreProperties>
</file>