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6"/>
  </p:notesMasterIdLst>
  <p:sldIdLst>
    <p:sldId id="279" r:id="rId2"/>
    <p:sldId id="280" r:id="rId3"/>
    <p:sldId id="278" r:id="rId4"/>
    <p:sldId id="256" r:id="rId5"/>
    <p:sldId id="270" r:id="rId6"/>
    <p:sldId id="271" r:id="rId7"/>
    <p:sldId id="272" r:id="rId8"/>
    <p:sldId id="273" r:id="rId9"/>
    <p:sldId id="274" r:id="rId10"/>
    <p:sldId id="275" r:id="rId11"/>
    <p:sldId id="276" r:id="rId12"/>
    <p:sldId id="277" r:id="rId13"/>
    <p:sldId id="257" r:id="rId14"/>
    <p:sldId id="25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DF57E48-91FE-451C-81F9-01F22DEBD2B1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2953394-520A-4703-8C0A-A675C2090E0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3084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2953394-520A-4703-8C0A-A675C2090E00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C77573-03B6-402F-9217-60ABC6AC7EB3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D84CF6-B22A-444C-9625-667ADA0F24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C77573-03B6-402F-9217-60ABC6AC7EB3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D84CF6-B22A-444C-9625-667ADA0F24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C77573-03B6-402F-9217-60ABC6AC7EB3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D84CF6-B22A-444C-9625-667ADA0F24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C77573-03B6-402F-9217-60ABC6AC7EB3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D84CF6-B22A-444C-9625-667ADA0F24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C77573-03B6-402F-9217-60ABC6AC7EB3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D84CF6-B22A-444C-9625-667ADA0F24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C77573-03B6-402F-9217-60ABC6AC7EB3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D84CF6-B22A-444C-9625-667ADA0F24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C77573-03B6-402F-9217-60ABC6AC7EB3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D84CF6-B22A-444C-9625-667ADA0F24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C77573-03B6-402F-9217-60ABC6AC7EB3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D84CF6-B22A-444C-9625-667ADA0F24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C77573-03B6-402F-9217-60ABC6AC7EB3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D84CF6-B22A-444C-9625-667ADA0F24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C77573-03B6-402F-9217-60ABC6AC7EB3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D84CF6-B22A-444C-9625-667ADA0F24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C77573-03B6-402F-9217-60ABC6AC7EB3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D84CF6-B22A-444C-9625-667ADA0F24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C77573-03B6-402F-9217-60ABC6AC7EB3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D84CF6-B22A-444C-9625-667ADA0F246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med">
    <p:fad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684213" y="4221163"/>
            <a:ext cx="7951787" cy="1800225"/>
          </a:xfrm>
        </p:spPr>
        <p:txBody>
          <a:bodyPr/>
          <a:lstStyle/>
          <a:p>
            <a:r>
              <a:rPr lang="cs-CZ" sz="1800" smtClean="0">
                <a:solidFill>
                  <a:schemeClr val="tx1"/>
                </a:solidFill>
              </a:rPr>
              <a:t>VÝUKOVÝ MATERIÁL ZPRACOVANÝ V RÁMCI PROJEKTU </a:t>
            </a:r>
          </a:p>
          <a:p>
            <a:r>
              <a:rPr lang="cs-CZ" sz="1800" smtClean="0">
                <a:solidFill>
                  <a:schemeClr val="tx1"/>
                </a:solidFill>
              </a:rPr>
              <a:t>MODERNÍ ŠKOLA</a:t>
            </a:r>
          </a:p>
          <a:p>
            <a:r>
              <a:rPr lang="cs-CZ" sz="1800" smtClean="0">
                <a:solidFill>
                  <a:schemeClr val="tx1"/>
                </a:solidFill>
              </a:rPr>
              <a:t>Registrační číslo projektu: CZ.1.07/1.400/21.3095</a:t>
            </a:r>
          </a:p>
        </p:txBody>
      </p:sp>
      <p:pic>
        <p:nvPicPr>
          <p:cNvPr id="13314" name="Picture 4" descr="škola"/>
          <p:cNvPicPr>
            <a:picLocks noChangeAspect="1" noChangeArrowheads="1"/>
          </p:cNvPicPr>
          <p:nvPr/>
        </p:nvPicPr>
        <p:blipFill>
          <a:blip r:embed="rId2" cstate="print"/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5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6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bIns="0" anchor="ctr">
            <a:spAutoFit/>
          </a:bodyPr>
          <a:lstStyle/>
          <a:p>
            <a:endParaRPr lang="cs-CZ"/>
          </a:p>
        </p:txBody>
      </p:sp>
      <p:sp>
        <p:nvSpPr>
          <p:cNvPr id="13317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bIns="0" anchor="ctr">
            <a:spAutoFit/>
          </a:bodyPr>
          <a:lstStyle/>
          <a:p>
            <a:pPr algn="ctr"/>
            <a:r>
              <a:rPr lang="cs-CZ" b="1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600" b="1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ZÁKLADNÍ ŠKOLA ÚSTÍ NAD LABEM, HLAVNÍ 193, 403 31</a:t>
            </a:r>
            <a:endParaRPr lang="cs-CZ" sz="1400" b="1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  <a:p>
            <a:pPr algn="ctr" eaLnBrk="0" hangingPunct="0"/>
            <a:r>
              <a:rPr lang="cs-CZ" sz="1200" b="1">
                <a:solidFill>
                  <a:srgbClr val="999999"/>
                </a:solidFill>
                <a:latin typeface="Arial" pitchFamily="34" charset="0"/>
                <a:cs typeface="Arial" pitchFamily="34" charset="0"/>
              </a:rPr>
              <a:t>Tel.:472731819, 472731253 Tel.řed./fax:472731480, e-mail:skola@zsmojzir.cz</a:t>
            </a:r>
            <a:endParaRPr lang="cs-CZ" sz="1400">
              <a:solidFill>
                <a:srgbClr val="999999"/>
              </a:solidFill>
              <a:latin typeface="Arial" pitchFamily="34" charset="0"/>
              <a:cs typeface="Arial" pitchFamily="34" charset="0"/>
            </a:endParaRPr>
          </a:p>
          <a:p>
            <a:pPr eaLnBrk="0" hangingPunct="0"/>
            <a:endParaRPr lang="cs-CZ">
              <a:latin typeface="Arial" pitchFamily="34" charset="0"/>
            </a:endParaRPr>
          </a:p>
        </p:txBody>
      </p:sp>
      <p:pic>
        <p:nvPicPr>
          <p:cNvPr id="13318" name="Picture 10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9" name="Obrázek 10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357313" y="1643063"/>
            <a:ext cx="676275" cy="40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ctr">
              <a:buFontTx/>
              <a:buNone/>
            </a:pPr>
            <a:r>
              <a:rPr lang="cs-CZ" sz="2000" dirty="0" smtClean="0"/>
              <a:t>Číslo klíčové aktivity: III/2</a:t>
            </a:r>
          </a:p>
          <a:p>
            <a:pPr algn="ctr">
              <a:buFontTx/>
              <a:buNone/>
            </a:pPr>
            <a:r>
              <a:rPr lang="cs-CZ" sz="2000" dirty="0" smtClean="0"/>
              <a:t>Název klíčové aktivity: </a:t>
            </a:r>
          </a:p>
          <a:p>
            <a:pPr algn="ctr">
              <a:buFontTx/>
              <a:buNone/>
            </a:pPr>
            <a:r>
              <a:rPr lang="cs-CZ" sz="2000" dirty="0" smtClean="0"/>
              <a:t>Inovace a zkvalitnění výuky prostřednictvím ICT</a:t>
            </a:r>
          </a:p>
          <a:p>
            <a:pPr algn="ctr">
              <a:buFontTx/>
              <a:buNone/>
            </a:pPr>
            <a:r>
              <a:rPr lang="cs-CZ" sz="1800" dirty="0" smtClean="0"/>
              <a:t> </a:t>
            </a:r>
          </a:p>
          <a:p>
            <a:pPr>
              <a:buNone/>
            </a:pPr>
            <a:r>
              <a:rPr lang="cs-CZ" sz="1800" b="1" dirty="0" smtClean="0"/>
              <a:t>Autor</a:t>
            </a:r>
            <a:r>
              <a:rPr lang="cs-CZ" sz="1800" b="1" dirty="0" smtClean="0">
                <a:latin typeface="Arial" pitchFamily="34" charset="0"/>
              </a:rPr>
              <a:t>:   Mgr. Marie </a:t>
            </a:r>
            <a:r>
              <a:rPr lang="cs-CZ" sz="1800" b="1" dirty="0" smtClean="0">
                <a:latin typeface="Arial" pitchFamily="34" charset="0"/>
              </a:rPr>
              <a:t>Zimmermannová	</a:t>
            </a:r>
            <a:r>
              <a:rPr lang="cs-CZ" sz="1800" b="1" dirty="0"/>
              <a:t>B2 </a:t>
            </a:r>
            <a:r>
              <a:rPr lang="cs-CZ" sz="1800" b="1" dirty="0" smtClean="0"/>
              <a:t>VY_32_INOVACE_16</a:t>
            </a:r>
            <a:endParaRPr lang="cs-CZ" sz="1800" dirty="0" smtClean="0">
              <a:latin typeface="Arial" pitchFamily="34" charset="0"/>
            </a:endParaRPr>
          </a:p>
          <a:p>
            <a:pPr>
              <a:buFont typeface="Arial" pitchFamily="34" charset="0"/>
              <a:buNone/>
            </a:pPr>
            <a:r>
              <a:rPr lang="cs-CZ" sz="1800" b="1" dirty="0" smtClean="0"/>
              <a:t>Vytvořeno:   20.11.2012</a:t>
            </a:r>
          </a:p>
          <a:p>
            <a:pPr>
              <a:buFont typeface="Arial" pitchFamily="34" charset="0"/>
              <a:buNone/>
            </a:pPr>
            <a:r>
              <a:rPr lang="cs-CZ" sz="1800" b="1" dirty="0" smtClean="0"/>
              <a:t>Ročník:  9.</a:t>
            </a:r>
          </a:p>
          <a:p>
            <a:pPr>
              <a:buFont typeface="Arial" pitchFamily="34" charset="0"/>
              <a:buNone/>
            </a:pPr>
            <a:r>
              <a:rPr lang="cs-CZ" sz="1800" b="1" dirty="0" smtClean="0"/>
              <a:t>Vzdělávací oblast:  Matematika – výrazy – rozcvička – násobení,vytýkání, vzorce</a:t>
            </a:r>
            <a:endParaRPr lang="cs-CZ" sz="1800" dirty="0" smtClean="0"/>
          </a:p>
          <a:p>
            <a:pPr>
              <a:buFont typeface="Arial" pitchFamily="34" charset="0"/>
              <a:buNone/>
            </a:pPr>
            <a:r>
              <a:rPr lang="cs-CZ" sz="1800" b="1" dirty="0" smtClean="0"/>
              <a:t>Anotace: Rozcvička je určena pro žáky 9. ročníku k opakování  i k prověření učiva o výrazech</a:t>
            </a:r>
          </a:p>
        </p:txBody>
      </p:sp>
      <p:pic>
        <p:nvPicPr>
          <p:cNvPr id="14338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Matematické výrazy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solidFill>
            <a:schemeClr val="accent2"/>
          </a:solidFill>
        </p:spPr>
        <p:txBody>
          <a:bodyPr/>
          <a:lstStyle/>
          <a:p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rozcvička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(–2x²)³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solidFill>
            <a:schemeClr val="accent2"/>
          </a:solidFill>
        </p:spPr>
        <p:txBody>
          <a:bodyPr/>
          <a:lstStyle/>
          <a:p>
            <a:endParaRPr lang="cs-CZ" dirty="0" smtClean="0"/>
          </a:p>
          <a:p>
            <a:r>
              <a:rPr lang="cs-CZ" dirty="0" smtClean="0">
                <a:solidFill>
                  <a:schemeClr val="bg1"/>
                </a:solidFill>
              </a:rPr>
              <a:t>uprav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–x + 1                </a:t>
            </a:r>
            <a:r>
              <a:rPr lang="cs-CZ" dirty="0" err="1" smtClean="0"/>
              <a:t>1</a:t>
            </a:r>
            <a:r>
              <a:rPr lang="cs-CZ" dirty="0" smtClean="0"/>
              <a:t> – x  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solidFill>
            <a:schemeClr val="accent2"/>
          </a:solidFill>
        </p:spPr>
        <p:txBody>
          <a:bodyPr/>
          <a:lstStyle/>
          <a:p>
            <a:endParaRPr lang="cs-CZ" dirty="0" smtClean="0"/>
          </a:p>
          <a:p>
            <a:r>
              <a:rPr lang="cs-CZ" dirty="0">
                <a:solidFill>
                  <a:schemeClr val="bg1"/>
                </a:solidFill>
              </a:rPr>
              <a:t>Výrazy jsou stejné, opačné, různé?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4x² – 4x + 1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solidFill>
            <a:schemeClr val="accent2"/>
          </a:solidFill>
        </p:spPr>
        <p:txBody>
          <a:bodyPr/>
          <a:lstStyle/>
          <a:p>
            <a:endParaRPr lang="cs-CZ" dirty="0" smtClean="0"/>
          </a:p>
          <a:p>
            <a:r>
              <a:rPr lang="cs-CZ" dirty="0" smtClean="0">
                <a:solidFill>
                  <a:schemeClr val="bg1"/>
                </a:solidFill>
              </a:rPr>
              <a:t>Rozlož na součin.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–4x²·</a:t>
            </a:r>
            <a:r>
              <a:rPr lang="cs-CZ" sz="4800" dirty="0" smtClean="0"/>
              <a:t>(5x³ – 3xy</a:t>
            </a:r>
            <a:r>
              <a:rPr lang="cs-CZ" dirty="0" smtClean="0"/>
              <a:t>²)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solidFill>
            <a:schemeClr val="accent2"/>
          </a:solidFill>
        </p:spPr>
        <p:txBody>
          <a:bodyPr/>
          <a:lstStyle/>
          <a:p>
            <a:endParaRPr lang="cs-CZ" dirty="0" smtClean="0"/>
          </a:p>
          <a:p>
            <a:r>
              <a:rPr lang="cs-CZ" dirty="0" smtClean="0">
                <a:solidFill>
                  <a:schemeClr val="bg1"/>
                </a:solidFill>
              </a:rPr>
              <a:t>Zjednoduš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l"/>
            <a:r>
              <a:rPr lang="cs-CZ" dirty="0" smtClean="0"/>
              <a:t>            x – 4               </a:t>
            </a:r>
            <a:r>
              <a:rPr lang="cs-CZ" dirty="0" err="1" smtClean="0"/>
              <a:t>4</a:t>
            </a:r>
            <a:r>
              <a:rPr lang="cs-CZ" dirty="0" smtClean="0"/>
              <a:t> – x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solidFill>
            <a:schemeClr val="accent2"/>
          </a:solidFill>
        </p:spPr>
        <p:txBody>
          <a:bodyPr/>
          <a:lstStyle/>
          <a:p>
            <a:endParaRPr lang="cs-CZ" dirty="0" smtClean="0"/>
          </a:p>
          <a:p>
            <a:r>
              <a:rPr lang="cs-CZ" dirty="0" smtClean="0">
                <a:solidFill>
                  <a:schemeClr val="bg1"/>
                </a:solidFill>
              </a:rPr>
              <a:t>Jsou výrazy stejné, opačné nebo různé.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uv² – vu²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solidFill>
            <a:schemeClr val="accent2"/>
          </a:solidFill>
        </p:spPr>
        <p:txBody>
          <a:bodyPr/>
          <a:lstStyle/>
          <a:p>
            <a:endParaRPr lang="cs-CZ" dirty="0" smtClean="0"/>
          </a:p>
          <a:p>
            <a:r>
              <a:rPr lang="cs-CZ" dirty="0" smtClean="0">
                <a:solidFill>
                  <a:schemeClr val="bg1"/>
                </a:solidFill>
              </a:rPr>
              <a:t>Rozlož na součin.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a·(x – 3) + x – 3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solidFill>
            <a:schemeClr val="accent2"/>
          </a:solidFill>
        </p:spPr>
        <p:txBody>
          <a:bodyPr/>
          <a:lstStyle/>
          <a:p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Uprav na součin.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( 3x – 5y) ²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solidFill>
            <a:schemeClr val="accent2"/>
          </a:solidFill>
        </p:spPr>
        <p:txBody>
          <a:bodyPr/>
          <a:lstStyle/>
          <a:p>
            <a:endParaRPr lang="cs-CZ" dirty="0" smtClean="0"/>
          </a:p>
          <a:p>
            <a:r>
              <a:rPr lang="cs-CZ" dirty="0" smtClean="0">
                <a:solidFill>
                  <a:schemeClr val="bg1"/>
                </a:solidFill>
              </a:rPr>
              <a:t>Uprav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(a – 2b) · (a + 2b)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solidFill>
            <a:schemeClr val="accent2"/>
          </a:solidFill>
        </p:spPr>
        <p:txBody>
          <a:bodyPr/>
          <a:lstStyle/>
          <a:p>
            <a:endParaRPr lang="cs-CZ" dirty="0" smtClean="0"/>
          </a:p>
          <a:p>
            <a:r>
              <a:rPr lang="cs-CZ" dirty="0" smtClean="0">
                <a:solidFill>
                  <a:schemeClr val="bg1"/>
                </a:solidFill>
              </a:rPr>
              <a:t>Uprav.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– X² + 64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solidFill>
            <a:schemeClr val="accent2"/>
          </a:solidFill>
        </p:spPr>
        <p:txBody>
          <a:bodyPr/>
          <a:lstStyle/>
          <a:p>
            <a:endParaRPr lang="cs-CZ" dirty="0" smtClean="0"/>
          </a:p>
          <a:p>
            <a:r>
              <a:rPr lang="cs-CZ" dirty="0" smtClean="0">
                <a:solidFill>
                  <a:schemeClr val="bg1"/>
                </a:solidFill>
              </a:rPr>
              <a:t>Rozlož na součin.</a:t>
            </a:r>
          </a:p>
          <a:p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4525963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(–2x²)³ =               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–8x⁶</a:t>
            </a:r>
          </a:p>
          <a:p>
            <a:r>
              <a:rPr lang="cs-CZ" dirty="0" smtClean="0"/>
              <a:t>–x + 1 ; 1 – x         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stejné</a:t>
            </a:r>
          </a:p>
          <a:p>
            <a:r>
              <a:rPr lang="cs-CZ" dirty="0" smtClean="0"/>
              <a:t>4x² – 4x + 1 =       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(2x – 1)²</a:t>
            </a:r>
          </a:p>
          <a:p>
            <a:r>
              <a:rPr lang="cs-CZ" dirty="0" smtClean="0"/>
              <a:t>–4x²·(5x³ – 3xy²) =                             </a:t>
            </a:r>
            <a:r>
              <a:rPr lang="cs-CZ" dirty="0" smtClean="0">
                <a:solidFill>
                  <a:srgbClr val="FF0000"/>
                </a:solidFill>
              </a:rPr>
              <a:t>– 20x⁵ + 12x³y²</a:t>
            </a:r>
          </a:p>
          <a:p>
            <a:r>
              <a:rPr lang="cs-CZ" dirty="0" smtClean="0"/>
              <a:t> x – 4 ;  4 – x       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opačné</a:t>
            </a:r>
          </a:p>
          <a:p>
            <a:r>
              <a:rPr lang="cs-CZ" dirty="0" smtClean="0"/>
              <a:t>uv² – vu² =                                          </a:t>
            </a:r>
            <a:r>
              <a:rPr lang="cs-CZ" dirty="0" err="1" smtClean="0">
                <a:solidFill>
                  <a:srgbClr val="FF0000"/>
                </a:solidFill>
              </a:rPr>
              <a:t>uv</a:t>
            </a:r>
            <a:r>
              <a:rPr lang="cs-CZ" dirty="0" smtClean="0">
                <a:solidFill>
                  <a:srgbClr val="FF0000"/>
                </a:solidFill>
              </a:rPr>
              <a:t>·(v – u)</a:t>
            </a:r>
          </a:p>
          <a:p>
            <a:r>
              <a:rPr lang="cs-CZ" dirty="0" smtClean="0"/>
              <a:t>a·(x – 3) + x – 3 =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(x – 3)·(a + 1)</a:t>
            </a:r>
          </a:p>
          <a:p>
            <a:r>
              <a:rPr lang="cs-CZ" dirty="0" smtClean="0"/>
              <a:t>( 3x – 5y)² =        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9x² – 30xy + 25y²</a:t>
            </a:r>
          </a:p>
          <a:p>
            <a:r>
              <a:rPr lang="cs-CZ" dirty="0" smtClean="0"/>
              <a:t>(a – 2b) · (a + 2b) =                          </a:t>
            </a:r>
            <a:r>
              <a:rPr lang="cs-CZ" dirty="0" smtClean="0">
                <a:solidFill>
                  <a:srgbClr val="FF0000"/>
                </a:solidFill>
              </a:rPr>
              <a:t>a² – 4b²</a:t>
            </a:r>
          </a:p>
          <a:p>
            <a:r>
              <a:rPr lang="cs-CZ" dirty="0" smtClean="0"/>
              <a:t>– X² + 64 =                         </a:t>
            </a:r>
            <a:r>
              <a:rPr lang="cs-CZ" dirty="0" smtClean="0">
                <a:solidFill>
                  <a:srgbClr val="FF0000"/>
                </a:solidFill>
              </a:rPr>
              <a:t>(–1)·(x – 8)·(x+8) ; (8 – x)·(8 + x) </a:t>
            </a:r>
          </a:p>
          <a:p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64</TotalTime>
  <Words>287</Words>
  <Application>Microsoft Office PowerPoint</Application>
  <PresentationFormat>Předvádění na obrazovce (4:3)</PresentationFormat>
  <Paragraphs>59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Prezentace aplikace PowerPoint</vt:lpstr>
      <vt:lpstr>Prezentace aplikace PowerPoint</vt:lpstr>
      <vt:lpstr>Matematické výrazy</vt:lpstr>
      <vt:lpstr>(–2x²)³</vt:lpstr>
      <vt:lpstr>–x + 1                1 – x   </vt:lpstr>
      <vt:lpstr>4x² – 4x + 1</vt:lpstr>
      <vt:lpstr>–4x²·(5x³ – 3xy²)</vt:lpstr>
      <vt:lpstr>            x – 4               4 – x</vt:lpstr>
      <vt:lpstr>uv² – vu²</vt:lpstr>
      <vt:lpstr>a·(x – 3) + x – 3</vt:lpstr>
      <vt:lpstr>( 3x – 5y) ²</vt:lpstr>
      <vt:lpstr>(a – 2b) · (a + 2b)</vt:lpstr>
      <vt:lpstr>– X² + 64</vt:lpstr>
      <vt:lpstr>řešení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(-2x²)³</dc:title>
  <dc:creator>MAMKA</dc:creator>
  <cp:lastModifiedBy>František Bret</cp:lastModifiedBy>
  <cp:revision>20</cp:revision>
  <dcterms:created xsi:type="dcterms:W3CDTF">2012-11-22T18:40:29Z</dcterms:created>
  <dcterms:modified xsi:type="dcterms:W3CDTF">2013-02-26T17:11:43Z</dcterms:modified>
</cp:coreProperties>
</file>