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1" r:id="rId3"/>
    <p:sldId id="256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>
        <p:scale>
          <a:sx n="100" d="100"/>
          <a:sy n="100" d="100"/>
        </p:scale>
        <p:origin x="-516" y="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571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Marie </a:t>
            </a:r>
            <a:r>
              <a:rPr lang="cs-CZ" sz="1800" b="1" dirty="0" smtClean="0">
                <a:latin typeface="Arial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VY_32_INOVACE_17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28.11.2012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9.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Matematika,výrazy, násobení lomených výrazů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Výukový </a:t>
            </a:r>
            <a:r>
              <a:rPr lang="cs-CZ" sz="1800" b="1" dirty="0" err="1" smtClean="0"/>
              <a:t>materál</a:t>
            </a:r>
            <a:r>
              <a:rPr lang="cs-CZ" sz="1800" b="1" dirty="0" smtClean="0"/>
              <a:t>  lze použít k výkladu i k samostudiu násobení lomených výrazů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dirty="0" smtClean="0">
                <a:solidFill>
                  <a:schemeClr val="bg1"/>
                </a:solidFill>
                <a:latin typeface="+mj-lt"/>
              </a:rPr>
              <a:t>Násobení</a:t>
            </a:r>
            <a:endParaRPr lang="cs-CZ" sz="4000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sz="2000" dirty="0" smtClean="0"/>
              <a:t>Nejprve si zrekapitulujme, jak se násobí dva obyčejné zlomky. Toto pravidlo pak zobecníme na lomené výrazy: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 násobit lomené výrazy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475656" y="2636912"/>
          <a:ext cx="3194050" cy="128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1422360" imgH="571320" progId="Equation.3">
                  <p:embed/>
                </p:oleObj>
              </mc:Choice>
              <mc:Fallback>
                <p:oleObj name="Rovnice" r:id="rId3" imgW="1422360" imgH="57132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2636912"/>
                        <a:ext cx="3194050" cy="1282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2411760" y="2780928"/>
            <a:ext cx="3456384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ový popisek 7"/>
          <p:cNvSpPr/>
          <p:nvPr/>
        </p:nvSpPr>
        <p:spPr>
          <a:xfrm>
            <a:off x="1115616" y="4149080"/>
            <a:ext cx="2232248" cy="936104"/>
          </a:xfrm>
          <a:prstGeom prst="wedgeRectCallout">
            <a:avLst>
              <a:gd name="adj1" fmla="val 25038"/>
              <a:gd name="adj2" fmla="val -82433"/>
            </a:avLst>
          </a:prstGeom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vynásobíme čitatel s čitatelem a jmenovatel se jmenovatelem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3851920" y="4221088"/>
            <a:ext cx="1512168" cy="864096"/>
          </a:xfrm>
          <a:prstGeom prst="wedgeRectCallout">
            <a:avLst>
              <a:gd name="adj1" fmla="val -44722"/>
              <a:gd name="adj2" fmla="val -7990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pokud lze, zkrátíme zlomky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3275856" y="2924944"/>
            <a:ext cx="36004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3635896" y="3573016"/>
            <a:ext cx="36004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275856" y="2636912"/>
            <a:ext cx="360040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35896" y="3356992"/>
            <a:ext cx="216024" cy="21602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13691E-6 L 0.10261 -2.13691E-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61 -3.33333E-6 L 0.19705 -3.33333E-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705 -3.33333E-6 L 0.5474 -3.33333E-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allAtOnce" animBg="1"/>
      <p:bldP spid="7" grpId="0" animBg="1"/>
      <p:bldP spid="7" grpId="1" animBg="1"/>
      <p:bldP spid="7" grpId="2" animBg="1"/>
      <p:bldP spid="8" grpId="0" animBg="1"/>
      <p:bldP spid="9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sz="2000" dirty="0" smtClean="0"/>
              <a:t>Nejprve si zrekapitulujme, jak se násobí dva obyčejné zlomky. Toto pravidlo pak zobecníme na lomené výrazy: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1800" dirty="0" smtClean="0"/>
              <a:t>Nesmíme zapomenout na podmínky!</a:t>
            </a:r>
          </a:p>
          <a:p>
            <a:r>
              <a:rPr lang="cs-CZ" sz="1800" dirty="0" smtClean="0"/>
              <a:t>V tomto případě jsou podmínky </a:t>
            </a:r>
            <a:r>
              <a:rPr lang="cs-CZ" sz="1800" i="1" dirty="0" smtClean="0"/>
              <a:t>x</a:t>
            </a:r>
            <a:r>
              <a:rPr lang="cs-CZ" sz="1800" dirty="0" smtClean="0"/>
              <a:t> ≠ 0, </a:t>
            </a:r>
            <a:r>
              <a:rPr lang="cs-CZ" sz="1800" i="1" dirty="0" smtClean="0"/>
              <a:t>y</a:t>
            </a:r>
            <a:r>
              <a:rPr lang="cs-CZ" sz="1800" dirty="0" smtClean="0"/>
              <a:t> ≠ 0.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 násobit lomené výrazy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463675" y="2565400"/>
          <a:ext cx="3221038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5" name="Rovnice" r:id="rId3" imgW="1434960" imgH="634680" progId="Equation.3">
                  <p:embed/>
                </p:oleObj>
              </mc:Choice>
              <mc:Fallback>
                <p:oleObj name="Rovnice" r:id="rId3" imgW="1434960" imgH="63468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3675" y="2565400"/>
                        <a:ext cx="3221038" cy="1425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2987824" y="2780928"/>
            <a:ext cx="3456384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ový popisek 7"/>
          <p:cNvSpPr/>
          <p:nvPr/>
        </p:nvSpPr>
        <p:spPr>
          <a:xfrm>
            <a:off x="1115616" y="4149080"/>
            <a:ext cx="2232248" cy="936104"/>
          </a:xfrm>
          <a:prstGeom prst="wedgeRectCallout">
            <a:avLst>
              <a:gd name="adj1" fmla="val -81"/>
              <a:gd name="adj2" fmla="val -88884"/>
            </a:avLst>
          </a:prstGeom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vynásobíme čitatel s čitatelem a jmenovatel se jmenovatelem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3563888" y="4221088"/>
            <a:ext cx="1512168" cy="864096"/>
          </a:xfrm>
          <a:prstGeom prst="wedgeRectCallout">
            <a:avLst>
              <a:gd name="adj1" fmla="val -44722"/>
              <a:gd name="adj2" fmla="val -7990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pokud lze, zkrátíme zlomky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3203848" y="2924944"/>
            <a:ext cx="216024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3779912" y="3645024"/>
            <a:ext cx="216024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203848" y="2564904"/>
            <a:ext cx="360040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3356992"/>
            <a:ext cx="216024" cy="21602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2987824" y="3573016"/>
            <a:ext cx="432048" cy="36004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059832" y="3356992"/>
            <a:ext cx="288032" cy="21602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 flipV="1">
            <a:off x="3779912" y="2924944"/>
            <a:ext cx="288032" cy="288032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987824" y="2924944"/>
            <a:ext cx="216024" cy="288032"/>
          </a:xfrm>
          <a:prstGeom prst="line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563888" y="2924944"/>
            <a:ext cx="216024" cy="288032"/>
          </a:xfrm>
          <a:prstGeom prst="line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563888" y="3645024"/>
            <a:ext cx="216024" cy="288032"/>
          </a:xfrm>
          <a:prstGeom prst="line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0.14185 -3.33333E-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84 -3.33333E-6 L 0.37032 -3.33333E-6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allAtOnce"/>
      <p:bldP spid="7" grpId="0" animBg="1"/>
      <p:bldP spid="7" grpId="1" animBg="1"/>
      <p:bldP spid="8" grpId="0" animBg="1"/>
      <p:bldP spid="9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 teď sami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Příklad 1: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b="1" dirty="0" smtClean="0"/>
              <a:t>Příklad 2. </a:t>
            </a:r>
            <a:br>
              <a:rPr lang="cs-CZ" sz="2000" b="1" dirty="0" smtClean="0"/>
            </a:br>
            <a:r>
              <a:rPr lang="cs-CZ" sz="1800" i="1" dirty="0" smtClean="0"/>
              <a:t>Nápověda: </a:t>
            </a:r>
            <a:r>
              <a:rPr lang="cs-CZ" sz="1800" dirty="0" smtClean="0"/>
              <a:t>vytýkejte, používejte vzorečky a zkracujte </a:t>
            </a:r>
            <a:r>
              <a:rPr lang="cs-CZ" sz="2000" dirty="0" smtClean="0">
                <a:sym typeface="Wingdings" pitchFamily="2" charset="2"/>
              </a:rPr>
              <a:t></a:t>
            </a:r>
            <a:endParaRPr lang="cs-CZ" sz="2000" b="1" dirty="0"/>
          </a:p>
        </p:txBody>
      </p:sp>
      <p:graphicFrame>
        <p:nvGraphicFramePr>
          <p:cNvPr id="19458" name="Object 3"/>
          <p:cNvGraphicFramePr>
            <a:graphicFrameLocks noChangeAspect="1"/>
          </p:cNvGraphicFramePr>
          <p:nvPr/>
        </p:nvGraphicFramePr>
        <p:xfrm>
          <a:off x="573088" y="4724400"/>
          <a:ext cx="8151812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0" name="Rovnice" r:id="rId3" imgW="3632040" imgH="419040" progId="Equation.3">
                  <p:embed/>
                </p:oleObj>
              </mc:Choice>
              <mc:Fallback>
                <p:oleObj name="Rovnice" r:id="rId3" imgW="3632040" imgH="4190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3088" y="4724400"/>
                        <a:ext cx="8151812" cy="94138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899592" y="2276872"/>
          <a:ext cx="4873625" cy="996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1" name="Rovnice" r:id="rId5" imgW="2171520" imgH="444240" progId="Equation.3">
                  <p:embed/>
                </p:oleObj>
              </mc:Choice>
              <mc:Fallback>
                <p:oleObj name="Rovnice" r:id="rId5" imgW="2171520" imgH="4442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276872"/>
                        <a:ext cx="4873625" cy="9969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2915816" y="2132856"/>
            <a:ext cx="3024336" cy="129614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4581128"/>
            <a:ext cx="6192688" cy="129614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875</TotalTime>
  <Words>160</Words>
  <Application>Microsoft Office PowerPoint</Application>
  <PresentationFormat>Předvádění na obrazovce (4:3)</PresentationFormat>
  <Paragraphs>49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Lomené výrazy</vt:lpstr>
      <vt:lpstr>Jak násobit lomené výrazy</vt:lpstr>
      <vt:lpstr>Jak násobit lomené výrazy</vt:lpstr>
      <vt:lpstr>A teď sami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--- násobení lomených výrazů</dc:title>
  <dc:subject>matematika</dc:subject>
  <dc:creator>Marie Zimmermannová</dc:creator>
  <cp:keywords>výraz, násobení</cp:keywords>
  <cp:lastModifiedBy>František Bret</cp:lastModifiedBy>
  <cp:revision>172</cp:revision>
  <dcterms:created xsi:type="dcterms:W3CDTF">2012-11-04T13:01:32Z</dcterms:created>
  <dcterms:modified xsi:type="dcterms:W3CDTF">2013-02-26T17:12:16Z</dcterms:modified>
</cp:coreProperties>
</file>