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1" r:id="rId2"/>
    <p:sldId id="262" r:id="rId3"/>
    <p:sldId id="256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0504D"/>
    <a:srgbClr val="A5002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1739" autoAdjust="0"/>
  </p:normalViewPr>
  <p:slideViewPr>
    <p:cSldViewPr>
      <p:cViewPr varScale="1">
        <p:scale>
          <a:sx n="67" d="100"/>
          <a:sy n="67" d="100"/>
        </p:scale>
        <p:origin x="-1476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706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image" Target="../media/image7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388FDF-3396-47D2-BF60-0DFEE25F19FA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488834-6152-4394-82AF-4021350722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70738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488834-6152-4394-82AF-4021350722C7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967E34-B62E-4256-AEE5-6E2D86A7713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fade thruBlk="1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8.wmf"/><Relationship Id="rId5" Type="http://schemas.openxmlformats.org/officeDocument/2006/relationships/oleObject" Target="../embeddings/oleObject4.bin"/><Relationship Id="rId4" Type="http://schemas.openxmlformats.org/officeDocument/2006/relationships/image" Target="../media/image7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 dirty="0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řed</a:t>
            </a:r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./fax:472731480, e-mail: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skola</a:t>
            </a:r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@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zsmojzir.cz</a:t>
            </a:r>
            <a:endParaRPr lang="cs-CZ" sz="1400" dirty="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 dirty="0">
              <a:latin typeface="Arial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/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charset="0"/>
              </a:rPr>
              <a:t>: Mgr. Marie </a:t>
            </a:r>
            <a:r>
              <a:rPr lang="cs-CZ" sz="1800" b="1" dirty="0" smtClean="0">
                <a:latin typeface="Arial" charset="0"/>
              </a:rPr>
              <a:t>Zimmermannová	</a:t>
            </a:r>
            <a:r>
              <a:rPr lang="cs-CZ" sz="1800" b="1" dirty="0"/>
              <a:t>B2 </a:t>
            </a:r>
            <a:r>
              <a:rPr lang="cs-CZ" sz="1800" b="1" dirty="0" smtClean="0"/>
              <a:t>VY_32_INOVACE_19</a:t>
            </a:r>
            <a:endParaRPr lang="cs-CZ" sz="1800" dirty="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/>
              <a:t>Vytvořeno: 7.12.2012</a:t>
            </a:r>
            <a:endParaRPr lang="cs-CZ" sz="1800" b="1" dirty="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/>
              <a:t>Ročník: 9.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Vzdělávací oblast: Matematika, dělení lomených výrazů</a:t>
            </a:r>
            <a:endParaRPr lang="cs-CZ" sz="1800" dirty="0" smtClean="0"/>
          </a:p>
          <a:p>
            <a:pPr>
              <a:buFont typeface="Arial" charset="0"/>
              <a:buNone/>
            </a:pPr>
            <a:r>
              <a:rPr lang="cs-CZ" sz="1800" b="1" dirty="0" smtClean="0"/>
              <a:t>Anotace: Prezentace je určena k  výkladu dělení lomených výrazů i k samostudiu</a:t>
            </a:r>
            <a:endParaRPr lang="cs-CZ" sz="1800" dirty="0" smtClean="0"/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Lomené výrazy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rgbClr val="C0504D"/>
          </a:solidFill>
        </p:spPr>
        <p:txBody>
          <a:bodyPr>
            <a:normAutofit/>
          </a:bodyPr>
          <a:lstStyle/>
          <a:p>
            <a:endParaRPr lang="cs-CZ" sz="4000" dirty="0" smtClean="0">
              <a:solidFill>
                <a:srgbClr val="C0504D"/>
              </a:solidFill>
            </a:endParaRPr>
          </a:p>
          <a:p>
            <a:r>
              <a:rPr lang="cs-CZ" sz="4000" dirty="0" smtClean="0">
                <a:solidFill>
                  <a:schemeClr val="bg1"/>
                </a:solidFill>
                <a:latin typeface="+mj-lt"/>
              </a:rPr>
              <a:t>Dělení</a:t>
            </a:r>
            <a:endParaRPr lang="cs-CZ" sz="4000" baseline="30000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solidFill>
            <a:schemeClr val="bg1">
              <a:lumMod val="95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cs-CZ" sz="1800" dirty="0" smtClean="0"/>
              <a:t>Nejprve si zrekapitulujme, jak se dělí dva obyčejné zlomky:</a:t>
            </a:r>
          </a:p>
          <a:p>
            <a:r>
              <a:rPr lang="cs-CZ" sz="1800" b="1" dirty="0" smtClean="0"/>
              <a:t>Dělit</a:t>
            </a:r>
            <a:r>
              <a:rPr lang="cs-CZ" sz="1800" dirty="0" smtClean="0"/>
              <a:t> nějakým zlomkem znamená </a:t>
            </a:r>
            <a:r>
              <a:rPr lang="cs-CZ" sz="1800" b="1" dirty="0" smtClean="0"/>
              <a:t>násobit jeho převrácenou hodnotou</a:t>
            </a:r>
            <a:r>
              <a:rPr lang="cs-CZ" sz="1800" dirty="0" smtClean="0"/>
              <a:t>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baseline="300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504D"/>
          </a:solidFill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Opakování: dělení zlomků</a:t>
            </a:r>
            <a:endParaRPr lang="cs-CZ" dirty="0">
              <a:solidFill>
                <a:schemeClr val="bg1"/>
              </a:solidFill>
            </a:endParaRPr>
          </a:p>
        </p:txBody>
      </p:sp>
      <p:graphicFrame>
        <p:nvGraphicFramePr>
          <p:cNvPr id="1027" name="Object 3"/>
          <p:cNvGraphicFramePr>
            <a:graphicFrameLocks noChangeAspect="1"/>
          </p:cNvGraphicFramePr>
          <p:nvPr/>
        </p:nvGraphicFramePr>
        <p:xfrm>
          <a:off x="1979712" y="2636838"/>
          <a:ext cx="3052762" cy="1282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Rovnice" r:id="rId3" imgW="1358640" imgH="571320" progId="Equation.3">
                  <p:embed/>
                </p:oleObj>
              </mc:Choice>
              <mc:Fallback>
                <p:oleObj name="Rovnice" r:id="rId3" imgW="1358640" imgH="57132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79712" y="2636838"/>
                        <a:ext cx="3052762" cy="12827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Obdélník 6"/>
          <p:cNvSpPr/>
          <p:nvPr/>
        </p:nvSpPr>
        <p:spPr>
          <a:xfrm>
            <a:off x="2915816" y="2852936"/>
            <a:ext cx="3600400" cy="1152128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ový popisek 7"/>
          <p:cNvSpPr/>
          <p:nvPr/>
        </p:nvSpPr>
        <p:spPr>
          <a:xfrm>
            <a:off x="1043608" y="4437112"/>
            <a:ext cx="2232248" cy="936104"/>
          </a:xfrm>
          <a:prstGeom prst="wedgeRectCallout">
            <a:avLst>
              <a:gd name="adj1" fmla="val 47227"/>
              <a:gd name="adj2" fmla="val -102783"/>
            </a:avLst>
          </a:prstGeom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Dělení jsme nahradili násobením převrácenou hodnotou.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9" name="Obdélníkový popisek 8"/>
          <p:cNvSpPr/>
          <p:nvPr/>
        </p:nvSpPr>
        <p:spPr>
          <a:xfrm>
            <a:off x="4211960" y="1484784"/>
            <a:ext cx="1512168" cy="864096"/>
          </a:xfrm>
          <a:prstGeom prst="wedgeRectCallout">
            <a:avLst>
              <a:gd name="adj1" fmla="val -40943"/>
              <a:gd name="adj2" fmla="val 103081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pokud lze, zkrátíme zlomky</a:t>
            </a:r>
            <a:endParaRPr lang="cs-CZ" sz="1400" dirty="0">
              <a:solidFill>
                <a:schemeClr val="tx1"/>
              </a:solidFill>
            </a:endParaRPr>
          </a:p>
        </p:txBody>
      </p:sp>
      <p:cxnSp>
        <p:nvCxnSpPr>
          <p:cNvPr id="11" name="Přímá spojovací čára 10"/>
          <p:cNvCxnSpPr/>
          <p:nvPr/>
        </p:nvCxnSpPr>
        <p:spPr>
          <a:xfrm flipV="1">
            <a:off x="3851920" y="2924944"/>
            <a:ext cx="288032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flipV="1">
            <a:off x="4211960" y="3573016"/>
            <a:ext cx="288032" cy="2880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3347864" y="2852936"/>
            <a:ext cx="288032" cy="93610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779912" y="2636912"/>
            <a:ext cx="360040" cy="2880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211960" y="3356992"/>
            <a:ext cx="216024" cy="21602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hnutá šipka dolů 12"/>
          <p:cNvSpPr/>
          <p:nvPr/>
        </p:nvSpPr>
        <p:spPr>
          <a:xfrm>
            <a:off x="2627784" y="2348880"/>
            <a:ext cx="1008112" cy="504056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bdélníkový popisek 17"/>
          <p:cNvSpPr/>
          <p:nvPr/>
        </p:nvSpPr>
        <p:spPr>
          <a:xfrm>
            <a:off x="3851920" y="4581128"/>
            <a:ext cx="1224136" cy="1368152"/>
          </a:xfrm>
          <a:prstGeom prst="wedgeRectCallout">
            <a:avLst>
              <a:gd name="adj1" fmla="val -28821"/>
              <a:gd name="adj2" fmla="val -83063"/>
            </a:avLst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vynásobíme mezi sebou čitatele a </a:t>
            </a:r>
            <a:r>
              <a:rPr lang="cs-CZ" sz="1400" dirty="0" err="1" smtClean="0"/>
              <a:t>jmenovatle</a:t>
            </a:r>
            <a:endParaRPr lang="cs-CZ" sz="1400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0 L 0.10243 0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3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243 0 L 0.1967 0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7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"/>
                            </p:stCondLst>
                            <p:childTnLst>
                              <p:par>
                                <p:cTn id="57" presetID="9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000"/>
                            </p:stCondLst>
                            <p:childTnLst>
                              <p:par>
                                <p:cTn id="6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500"/>
                            </p:stCondLst>
                            <p:childTnLst>
                              <p:par>
                                <p:cTn id="65" presetID="9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xit" presetSubtype="2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  <p:bldP spid="7" grpId="0" animBg="1"/>
      <p:bldP spid="7" grpId="2" animBg="1"/>
      <p:bldP spid="7" grpId="3" animBg="1"/>
      <p:bldP spid="8" grpId="0" animBg="1"/>
      <p:bldP spid="9" grpId="0" animBg="1"/>
      <p:bldP spid="12" grpId="0" animBg="1"/>
      <p:bldP spid="15" grpId="0" animBg="1"/>
      <p:bldP spid="16" grpId="0" animBg="1"/>
      <p:bldP spid="13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>
            <a:normAutofit fontScale="92500" lnSpcReduction="20000"/>
          </a:bodyPr>
          <a:lstStyle/>
          <a:p>
            <a:r>
              <a:rPr lang="cs-CZ" sz="2000" dirty="0" smtClean="0"/>
              <a:t>Dva lomené výrazy dělíme stejným postupem, jako dva zlomky.</a:t>
            </a:r>
          </a:p>
          <a:p>
            <a:r>
              <a:rPr lang="cs-CZ" sz="2000" b="1" dirty="0" smtClean="0"/>
              <a:t>To znamená, že dělenec vynásobíme převrácenou hodnotou dělitele.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1800" b="1" dirty="0" smtClean="0"/>
              <a:t>Podmínky musíme určit ze zadání</a:t>
            </a:r>
            <a:r>
              <a:rPr lang="cs-CZ" sz="1800" dirty="0" smtClean="0"/>
              <a:t>: platí omílané pravidlo, že nikdy a nikde nesmíme dělit nulou. V našem příkladu se dělí třikrát: v prvním zlomku, v druhém zlomku, a nakonec dělíme celým třetím zlomkem.</a:t>
            </a:r>
          </a:p>
          <a:p>
            <a:r>
              <a:rPr lang="cs-CZ" sz="1800" dirty="0" smtClean="0"/>
              <a:t>Podmínkami musíme zaručit, aby se ani jeden dělitel nerovnal nule, takže podmínky jsou: x ≠ 0, y ≠ 0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504D"/>
          </a:solidFill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Jak dělit lomené výrazy</a:t>
            </a:r>
            <a:endParaRPr lang="cs-CZ" dirty="0">
              <a:solidFill>
                <a:schemeClr val="bg1"/>
              </a:solidFill>
            </a:endParaRPr>
          </a:p>
        </p:txBody>
      </p:sp>
      <p:graphicFrame>
        <p:nvGraphicFramePr>
          <p:cNvPr id="1027" name="Object 3"/>
          <p:cNvGraphicFramePr>
            <a:graphicFrameLocks noChangeAspect="1"/>
          </p:cNvGraphicFramePr>
          <p:nvPr/>
        </p:nvGraphicFramePr>
        <p:xfrm>
          <a:off x="1838325" y="2708275"/>
          <a:ext cx="4360863" cy="1168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435" name="Rovnice" r:id="rId3" imgW="1942920" imgH="520560" progId="Equation.3">
                  <p:embed/>
                </p:oleObj>
              </mc:Choice>
              <mc:Fallback>
                <p:oleObj name="Rovnice" r:id="rId3" imgW="1942920" imgH="520560" progId="Equation.3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38325" y="2708275"/>
                        <a:ext cx="4360863" cy="11684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Obdélník 6"/>
          <p:cNvSpPr/>
          <p:nvPr/>
        </p:nvSpPr>
        <p:spPr>
          <a:xfrm>
            <a:off x="3203848" y="2852936"/>
            <a:ext cx="3528392" cy="1152128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ový popisek 7"/>
          <p:cNvSpPr/>
          <p:nvPr/>
        </p:nvSpPr>
        <p:spPr>
          <a:xfrm>
            <a:off x="1115616" y="4077072"/>
            <a:ext cx="2232248" cy="936104"/>
          </a:xfrm>
          <a:prstGeom prst="wedgeRectCallout">
            <a:avLst>
              <a:gd name="adj1" fmla="val 70028"/>
              <a:gd name="adj2" fmla="val -56480"/>
            </a:avLst>
          </a:prstGeom>
          <a:ln w="63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Dělení nahradíme násobením převrácenou hodnotou.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9" name="Obdélníkový popisek 8"/>
          <p:cNvSpPr/>
          <p:nvPr/>
        </p:nvSpPr>
        <p:spPr>
          <a:xfrm>
            <a:off x="4355976" y="4077072"/>
            <a:ext cx="1512168" cy="864096"/>
          </a:xfrm>
          <a:prstGeom prst="wedgeRectCallout">
            <a:avLst>
              <a:gd name="adj1" fmla="val -6299"/>
              <a:gd name="adj2" fmla="val -71084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pokud lze, zkrátíme zlomky</a:t>
            </a:r>
            <a:endParaRPr lang="cs-CZ" sz="1400" dirty="0">
              <a:solidFill>
                <a:schemeClr val="tx1"/>
              </a:solidFill>
            </a:endParaRPr>
          </a:p>
        </p:txBody>
      </p:sp>
      <p:cxnSp>
        <p:nvCxnSpPr>
          <p:cNvPr id="11" name="Přímá spojovací čára 10"/>
          <p:cNvCxnSpPr/>
          <p:nvPr/>
        </p:nvCxnSpPr>
        <p:spPr>
          <a:xfrm flipV="1">
            <a:off x="4788024" y="3068960"/>
            <a:ext cx="216024" cy="216024"/>
          </a:xfrm>
          <a:prstGeom prst="line">
            <a:avLst/>
          </a:prstGeom>
          <a:ln w="28575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flipV="1">
            <a:off x="4788024" y="3573016"/>
            <a:ext cx="216024" cy="216024"/>
          </a:xfrm>
          <a:prstGeom prst="line">
            <a:avLst/>
          </a:prstGeom>
          <a:ln w="28575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4572000" y="2708920"/>
            <a:ext cx="360040" cy="2880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148064" y="2708920"/>
            <a:ext cx="216024" cy="21602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ovací čára 12"/>
          <p:cNvCxnSpPr/>
          <p:nvPr/>
        </p:nvCxnSpPr>
        <p:spPr>
          <a:xfrm flipV="1">
            <a:off x="5004048" y="3573016"/>
            <a:ext cx="216024" cy="216024"/>
          </a:xfrm>
          <a:prstGeom prst="line">
            <a:avLst/>
          </a:prstGeom>
          <a:ln w="285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V="1">
            <a:off x="5148064" y="2996952"/>
            <a:ext cx="72008" cy="144016"/>
          </a:xfrm>
          <a:prstGeom prst="line">
            <a:avLst/>
          </a:prstGeom>
          <a:ln w="285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4572000" y="2996952"/>
            <a:ext cx="216024" cy="288032"/>
          </a:xfrm>
          <a:prstGeom prst="line">
            <a:avLst/>
          </a:prstGeom>
          <a:ln w="28575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4644008" y="3501008"/>
            <a:ext cx="216024" cy="288032"/>
          </a:xfrm>
          <a:prstGeom prst="line">
            <a:avLst/>
          </a:prstGeom>
          <a:ln w="28575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Zahnutá šipka dolů 18"/>
          <p:cNvSpPr/>
          <p:nvPr/>
        </p:nvSpPr>
        <p:spPr>
          <a:xfrm>
            <a:off x="2627784" y="2276872"/>
            <a:ext cx="1512168" cy="64807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851920" y="2924944"/>
            <a:ext cx="432048" cy="93610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3.33333E-6 L 0.14185 -3.33333E-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500"/>
                            </p:stCondLst>
                            <p:childTnLst>
                              <p:par>
                                <p:cTn id="2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000"/>
                            </p:stCondLst>
                            <p:childTnLst>
                              <p:par>
                                <p:cTn id="3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4184 0 L 0.23246 0 " pathEditMode="relative" rAng="0" ptsTypes="AA">
                                      <p:cBhvr>
                                        <p:cTn id="3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"/>
                            </p:stCondLst>
                            <p:childTnLst>
                              <p:par>
                                <p:cTn id="4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500"/>
                            </p:stCondLst>
                            <p:childTnLst>
                              <p:par>
                                <p:cTn id="6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allAtOnce"/>
      <p:bldP spid="7" grpId="0" animBg="1"/>
      <p:bldP spid="7" grpId="1" animBg="1"/>
      <p:bldP spid="7" grpId="2" animBg="1"/>
      <p:bldP spid="8" grpId="0" animBg="1"/>
      <p:bldP spid="9" grpId="0" animBg="1"/>
      <p:bldP spid="15" grpId="0" animBg="1"/>
      <p:bldP spid="16" grpId="0" animBg="1"/>
      <p:bldP spid="19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9459" name="Object 3"/>
          <p:cNvGraphicFramePr>
            <a:graphicFrameLocks noChangeAspect="1"/>
          </p:cNvGraphicFramePr>
          <p:nvPr/>
        </p:nvGraphicFramePr>
        <p:xfrm>
          <a:off x="792533" y="2205038"/>
          <a:ext cx="7811915" cy="8124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60" name="Rovnice" r:id="rId3" imgW="4025880" imgH="419040" progId="Equation.3">
                  <p:embed/>
                </p:oleObj>
              </mc:Choice>
              <mc:Fallback>
                <p:oleObj name="Rovnice" r:id="rId3" imgW="4025880" imgH="4190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92533" y="2205038"/>
                        <a:ext cx="7811915" cy="812483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504D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A teď sami</a:t>
            </a:r>
            <a:endParaRPr lang="cs-CZ" dirty="0">
              <a:solidFill>
                <a:schemeClr val="bg1"/>
              </a:solidFill>
            </a:endParaRPr>
          </a:p>
        </p:txBody>
      </p:sp>
      <p:graphicFrame>
        <p:nvGraphicFramePr>
          <p:cNvPr id="19458" name="Object 3"/>
          <p:cNvGraphicFramePr>
            <a:graphicFrameLocks noChangeAspect="1"/>
          </p:cNvGraphicFramePr>
          <p:nvPr/>
        </p:nvGraphicFramePr>
        <p:xfrm>
          <a:off x="858341" y="4581525"/>
          <a:ext cx="7458075" cy="9985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61" name="Rovnice" r:id="rId5" imgW="3327120" imgH="444240" progId="Equation.3">
                  <p:embed/>
                </p:oleObj>
              </mc:Choice>
              <mc:Fallback>
                <p:oleObj name="Rovnice" r:id="rId5" imgW="3327120" imgH="444240" progId="Equation.3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58341" y="4581525"/>
                        <a:ext cx="7458075" cy="998538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b="1" dirty="0" smtClean="0"/>
              <a:t>Příklad 1: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2000" b="1" dirty="0" smtClean="0"/>
              <a:t>Příklad 2. </a:t>
            </a:r>
            <a:endParaRPr lang="cs-CZ" sz="2000" b="1" dirty="0"/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5220072" y="2276872"/>
            <a:ext cx="720080" cy="21602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5580112" y="2708920"/>
            <a:ext cx="720080" cy="21602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2915816" y="1772816"/>
            <a:ext cx="6228184" cy="172819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ovací čára 11"/>
          <p:cNvCxnSpPr/>
          <p:nvPr/>
        </p:nvCxnSpPr>
        <p:spPr>
          <a:xfrm flipV="1">
            <a:off x="2843808" y="4653136"/>
            <a:ext cx="288032" cy="28803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flipV="1">
            <a:off x="3923928" y="5229200"/>
            <a:ext cx="288032" cy="28803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3419872" y="4653136"/>
            <a:ext cx="144016" cy="216024"/>
          </a:xfrm>
          <a:prstGeom prst="line">
            <a:avLst/>
          </a:prstGeom>
          <a:ln w="28575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4283968" y="5229200"/>
            <a:ext cx="144016" cy="216024"/>
          </a:xfrm>
          <a:prstGeom prst="line">
            <a:avLst/>
          </a:prstGeom>
          <a:ln w="28575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2771800" y="4293096"/>
            <a:ext cx="6372200" cy="158417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9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 animBg="1"/>
      <p:bldP spid="7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1089</TotalTime>
  <Words>211</Words>
  <Application>Microsoft Office PowerPoint</Application>
  <PresentationFormat>Předvádění na obrazovce (4:3)</PresentationFormat>
  <Paragraphs>54</Paragraphs>
  <Slides>6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Rovnice</vt:lpstr>
      <vt:lpstr>Prezentace aplikace PowerPoint</vt:lpstr>
      <vt:lpstr>Prezentace aplikace PowerPoint</vt:lpstr>
      <vt:lpstr>Lomené výrazy</vt:lpstr>
      <vt:lpstr>Opakování: dělení zlomků</vt:lpstr>
      <vt:lpstr>Jak dělit lomené výrazy</vt:lpstr>
      <vt:lpstr>A teď sami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--- dělení lomených výrazů</dc:title>
  <dc:subject>matematika</dc:subject>
  <dc:creator>Marie Zimmermannová</dc:creator>
  <cp:keywords>výrazy, dělení</cp:keywords>
  <cp:lastModifiedBy>František Bret</cp:lastModifiedBy>
  <cp:revision>224</cp:revision>
  <dcterms:created xsi:type="dcterms:W3CDTF">2012-11-04T13:01:32Z</dcterms:created>
  <dcterms:modified xsi:type="dcterms:W3CDTF">2013-02-26T17:13:30Z</dcterms:modified>
</cp:coreProperties>
</file>