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3" r:id="rId2"/>
    <p:sldId id="264" r:id="rId3"/>
    <p:sldId id="256" r:id="rId4"/>
    <p:sldId id="258" r:id="rId5"/>
    <p:sldId id="261" r:id="rId6"/>
    <p:sldId id="262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504D"/>
    <a:srgbClr val="A5002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1739" autoAdjust="0"/>
  </p:normalViewPr>
  <p:slideViewPr>
    <p:cSldViewPr>
      <p:cViewPr>
        <p:scale>
          <a:sx n="100" d="100"/>
          <a:sy n="100" d="100"/>
        </p:scale>
        <p:origin x="-516" y="2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70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image" Target="../media/image8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image" Target="../media/image10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image" Target="../media/image15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388FDF-3396-47D2-BF60-0DFEE25F19FA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488834-6152-4394-82AF-4021350722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66657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488834-6152-4394-82AF-4021350722C7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967E34-B62E-4256-AEE5-6E2D86A7713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fade thruBlk="1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7" Type="http://schemas.openxmlformats.org/officeDocument/2006/relationships/image" Target="../media/image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6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9.wmf"/><Relationship Id="rId5" Type="http://schemas.openxmlformats.org/officeDocument/2006/relationships/oleObject" Target="../embeddings/oleObject4.bin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oleObject" Target="../embeddings/oleObject5.bin"/><Relationship Id="rId7" Type="http://schemas.openxmlformats.org/officeDocument/2006/relationships/oleObject" Target="../embeddings/oleObject7.bin"/><Relationship Id="rId12" Type="http://schemas.openxmlformats.org/officeDocument/2006/relationships/image" Target="../media/image14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11.wmf"/><Relationship Id="rId11" Type="http://schemas.openxmlformats.org/officeDocument/2006/relationships/oleObject" Target="../embeddings/oleObject9.bin"/><Relationship Id="rId5" Type="http://schemas.openxmlformats.org/officeDocument/2006/relationships/oleObject" Target="../embeddings/oleObject6.bin"/><Relationship Id="rId10" Type="http://schemas.openxmlformats.org/officeDocument/2006/relationships/image" Target="../media/image13.wmf"/><Relationship Id="rId4" Type="http://schemas.openxmlformats.org/officeDocument/2006/relationships/image" Target="../media/image10.wmf"/><Relationship Id="rId9" Type="http://schemas.openxmlformats.org/officeDocument/2006/relationships/oleObject" Target="../embeddings/oleObject8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16.wmf"/><Relationship Id="rId5" Type="http://schemas.openxmlformats.org/officeDocument/2006/relationships/oleObject" Target="../embeddings/oleObject11.bin"/><Relationship Id="rId4" Type="http://schemas.openxmlformats.org/officeDocument/2006/relationships/image" Target="../media/image15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řed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./fax:472731480, e-mail: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skola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@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zsmojzir.cz</a:t>
            </a:r>
            <a:endParaRPr lang="cs-CZ" sz="1400" dirty="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 dirty="0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charset="0"/>
              </a:rPr>
              <a:t>: Mgr. Marie </a:t>
            </a:r>
            <a:r>
              <a:rPr lang="cs-CZ" sz="1800" b="1" dirty="0" smtClean="0">
                <a:latin typeface="Arial" charset="0"/>
              </a:rPr>
              <a:t>Zimmermannová	</a:t>
            </a:r>
            <a:r>
              <a:rPr lang="cs-CZ" sz="1800" b="1" dirty="0"/>
              <a:t>B2 </a:t>
            </a:r>
            <a:r>
              <a:rPr lang="cs-CZ" sz="1800" b="1" dirty="0" smtClean="0"/>
              <a:t>VY_32_INOVACE_20</a:t>
            </a:r>
            <a:endParaRPr lang="cs-CZ" sz="1800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/>
              <a:t>Vytvořeno: 11.12.2012</a:t>
            </a:r>
            <a:endParaRPr lang="cs-CZ" sz="1800" b="1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/>
              <a:t>Ročník: 9.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Vzdělávací oblast: Matematika, výrazy,  složený lomený výraz </a:t>
            </a: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b="1" dirty="0" smtClean="0"/>
              <a:t>Anotace: prezentace určena k výkladu i k samostudiu složeného lomeného výrazu</a:t>
            </a:r>
            <a:endParaRPr lang="cs-CZ" sz="1800" dirty="0" smtClean="0"/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Lomené výrazy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rgbClr val="C0504D"/>
          </a:solidFill>
        </p:spPr>
        <p:txBody>
          <a:bodyPr>
            <a:normAutofit/>
          </a:bodyPr>
          <a:lstStyle/>
          <a:p>
            <a:endParaRPr lang="cs-CZ" sz="4000" dirty="0" smtClean="0">
              <a:solidFill>
                <a:srgbClr val="C0504D"/>
              </a:solidFill>
            </a:endParaRPr>
          </a:p>
          <a:p>
            <a:r>
              <a:rPr lang="cs-CZ" sz="4000" dirty="0" smtClean="0">
                <a:solidFill>
                  <a:schemeClr val="bg1"/>
                </a:solidFill>
                <a:latin typeface="+mj-lt"/>
              </a:rPr>
              <a:t>Složené lomené výrazy</a:t>
            </a:r>
            <a:endParaRPr lang="cs-CZ" sz="4000" baseline="300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solidFill>
            <a:schemeClr val="bg1">
              <a:lumMod val="95000"/>
            </a:schemeClr>
          </a:solidFill>
          <a:ln>
            <a:noFill/>
          </a:ln>
        </p:spPr>
        <p:txBody>
          <a:bodyPr>
            <a:normAutofit fontScale="85000" lnSpcReduction="10000"/>
          </a:bodyPr>
          <a:lstStyle/>
          <a:p>
            <a:pPr>
              <a:lnSpc>
                <a:spcPct val="120000"/>
              </a:lnSpc>
            </a:pPr>
            <a:r>
              <a:rPr lang="cs-CZ" sz="1800" dirty="0" smtClean="0"/>
              <a:t>Vzpomeňme si, co vlastně znamená zlomková čára. Je to:</a:t>
            </a:r>
          </a:p>
          <a:p>
            <a:pPr marL="800100" lvl="1" indent="-342900">
              <a:lnSpc>
                <a:spcPct val="120000"/>
              </a:lnSpc>
              <a:buFont typeface="+mj-lt"/>
              <a:buAutoNum type="alphaLcParenR"/>
            </a:pPr>
            <a:r>
              <a:rPr lang="cs-CZ" sz="1400" dirty="0" smtClean="0"/>
              <a:t>naznačené dělení</a:t>
            </a:r>
          </a:p>
          <a:p>
            <a:pPr marL="800100" lvl="1" indent="-342900">
              <a:lnSpc>
                <a:spcPct val="120000"/>
              </a:lnSpc>
              <a:buFont typeface="+mj-lt"/>
              <a:buAutoNum type="alphaLcParenR"/>
            </a:pPr>
            <a:r>
              <a:rPr lang="cs-CZ" sz="1400" dirty="0" smtClean="0"/>
              <a:t>naznačené sčítání</a:t>
            </a:r>
          </a:p>
          <a:p>
            <a:pPr marL="800100" lvl="1" indent="-342900">
              <a:lnSpc>
                <a:spcPct val="120000"/>
              </a:lnSpc>
              <a:buFont typeface="+mj-lt"/>
              <a:buAutoNum type="alphaLcParenR"/>
            </a:pPr>
            <a:r>
              <a:rPr lang="cs-CZ" sz="1400" dirty="0" smtClean="0"/>
              <a:t>speciální matematická operace mimo rámec sčítání, odečítání, násobení nebo dělení.</a:t>
            </a:r>
          </a:p>
          <a:p>
            <a:pPr marL="800100" lvl="1" indent="-342900">
              <a:lnSpc>
                <a:spcPct val="120000"/>
              </a:lnSpc>
              <a:buNone/>
            </a:pPr>
            <a:endParaRPr lang="cs-CZ" sz="1400" dirty="0" smtClean="0"/>
          </a:p>
          <a:p>
            <a:pPr marL="400050">
              <a:lnSpc>
                <a:spcPct val="120000"/>
              </a:lnSpc>
            </a:pPr>
            <a:r>
              <a:rPr lang="cs-CZ" sz="1800" dirty="0" smtClean="0">
                <a:solidFill>
                  <a:srgbClr val="FF0000"/>
                </a:solidFill>
              </a:rPr>
              <a:t>Zlomek je naznačené dělení</a:t>
            </a:r>
            <a:r>
              <a:rPr lang="cs-CZ" sz="1800" dirty="0" smtClean="0"/>
              <a:t>:       a 0,75 jsou totožná čísla, avšak různě zapsána.</a:t>
            </a:r>
          </a:p>
          <a:p>
            <a:pPr marL="400050">
              <a:lnSpc>
                <a:spcPct val="120000"/>
              </a:lnSpc>
            </a:pPr>
            <a:r>
              <a:rPr lang="cs-CZ" sz="1800" dirty="0" smtClean="0"/>
              <a:t> Jak ale jistě víme, ne vždy lze dělit beze zbytku, a tak vznikají čísla s desetinným rozvojem, ba ještě hůře: čísla s periodickým desetinným rozvojem.</a:t>
            </a:r>
          </a:p>
          <a:p>
            <a:pPr marL="400050">
              <a:lnSpc>
                <a:spcPct val="120000"/>
              </a:lnSpc>
            </a:pPr>
            <a:endParaRPr lang="cs-CZ" sz="1800" dirty="0" smtClean="0"/>
          </a:p>
          <a:p>
            <a:pPr marL="400050">
              <a:lnSpc>
                <a:spcPct val="120000"/>
              </a:lnSpc>
            </a:pPr>
            <a:r>
              <a:rPr lang="cs-CZ" sz="1800" dirty="0" smtClean="0"/>
              <a:t>Zeptejte se sami sebe: co vám zní intuitivněji:</a:t>
            </a:r>
          </a:p>
          <a:p>
            <a:pPr marL="800100" lvl="1">
              <a:lnSpc>
                <a:spcPct val="120000"/>
              </a:lnSpc>
              <a:buFont typeface="+mj-lt"/>
              <a:buAutoNum type="alphaLcParenR"/>
            </a:pPr>
            <a:r>
              <a:rPr lang="cs-CZ" sz="1400" dirty="0" smtClean="0"/>
              <a:t>Shořelo 0.142857…  stodoly </a:t>
            </a:r>
          </a:p>
          <a:p>
            <a:pPr marL="800100" lvl="1">
              <a:lnSpc>
                <a:spcPct val="120000"/>
              </a:lnSpc>
              <a:buFont typeface="+mj-lt"/>
              <a:buAutoNum type="alphaLcParenR"/>
            </a:pPr>
            <a:r>
              <a:rPr lang="cs-CZ" sz="1400" dirty="0" smtClean="0"/>
              <a:t>shořela jedna sedmina         stodoly.</a:t>
            </a:r>
          </a:p>
          <a:p>
            <a:pPr>
              <a:lnSpc>
                <a:spcPct val="120000"/>
              </a:lnSpc>
            </a:pPr>
            <a:endParaRPr lang="cs-CZ" sz="2400" dirty="0" smtClean="0"/>
          </a:p>
          <a:p>
            <a:pPr>
              <a:lnSpc>
                <a:spcPct val="120000"/>
              </a:lnSpc>
            </a:pPr>
            <a:r>
              <a:rPr lang="cs-CZ" sz="1900" dirty="0" smtClean="0"/>
              <a:t>Jelikož zlomková čára pouze naznačuje dělení, může být jmenovatel nebo čitatel libovolný výraz — tedy i lomený výraz. </a:t>
            </a:r>
          </a:p>
          <a:p>
            <a:pPr>
              <a:lnSpc>
                <a:spcPct val="120000"/>
              </a:lnSpc>
            </a:pPr>
            <a:r>
              <a:rPr lang="cs-CZ" sz="1900" dirty="0" smtClean="0"/>
              <a:t>Složený lomený výraz tedy upravíme tak, jako by se jednalo o dělení lomených výrazů.</a:t>
            </a:r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baseline="300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504D"/>
          </a:solidFill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Opakování: význam zlomkové čáry</a:t>
            </a:r>
            <a:endParaRPr lang="cs-CZ" sz="4000" dirty="0">
              <a:solidFill>
                <a:schemeClr val="bg1"/>
              </a:solidFill>
            </a:endParaRPr>
          </a:p>
        </p:txBody>
      </p:sp>
      <p:cxnSp>
        <p:nvCxnSpPr>
          <p:cNvPr id="19" name="Přímá spojovací čára 18"/>
          <p:cNvCxnSpPr/>
          <p:nvPr/>
        </p:nvCxnSpPr>
        <p:spPr>
          <a:xfrm>
            <a:off x="1979712" y="4365104"/>
            <a:ext cx="57606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3275856" y="2824133"/>
          <a:ext cx="216024" cy="38884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7894" name="Rovnice" r:id="rId3" imgW="126720" imgH="228600" progId="Equation.3">
                  <p:embed/>
                </p:oleObj>
              </mc:Choice>
              <mc:Fallback>
                <p:oleObj name="Rovnice" r:id="rId3" imgW="126720" imgH="228600" progId="Equation.3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75856" y="2824133"/>
                        <a:ext cx="216024" cy="38884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7893" name="Object 5"/>
          <p:cNvGraphicFramePr>
            <a:graphicFrameLocks noChangeAspect="1"/>
          </p:cNvGraphicFramePr>
          <p:nvPr/>
        </p:nvGraphicFramePr>
        <p:xfrm>
          <a:off x="2843808" y="4581128"/>
          <a:ext cx="256289" cy="28803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7895" name="Rovnice" r:id="rId5" imgW="203040" imgH="228600" progId="Equation.3">
                  <p:embed/>
                </p:oleObj>
              </mc:Choice>
              <mc:Fallback>
                <p:oleObj name="Rovnice" r:id="rId5" imgW="203040" imgH="22860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43808" y="4581128"/>
                        <a:ext cx="256289" cy="28803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0" name="Obrázek 9" descr="Black_check.svg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555776" y="1844824"/>
            <a:ext cx="283468" cy="283468"/>
          </a:xfrm>
          <a:prstGeom prst="rect">
            <a:avLst/>
          </a:prstGeom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1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9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4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9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378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5" dur="5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0" dur="500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  <p:bldP spid="6" grpId="1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solidFill>
            <a:schemeClr val="bg1">
              <a:lumMod val="95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cs-CZ" sz="2000" dirty="0" smtClean="0"/>
              <a:t>Složený výraz tedy může vypadat například takto: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kde hlavní zlomková čára je o něco delší a silnější než ostatní. Zlomek zjednodušíme, jako kdyby se jednalo o dělení lomených výrazů</a:t>
            </a:r>
          </a:p>
          <a:p>
            <a:endParaRPr lang="cs-CZ" sz="2000" dirty="0" smtClean="0"/>
          </a:p>
          <a:p>
            <a:endParaRPr lang="cs-CZ" sz="20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504D"/>
          </a:solidFill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Složené lomené výrazy.</a:t>
            </a:r>
            <a:endParaRPr lang="cs-CZ" sz="4000" dirty="0">
              <a:solidFill>
                <a:schemeClr val="bg1"/>
              </a:solidFill>
            </a:endParaRPr>
          </a:p>
        </p:txBody>
      </p:sp>
      <p:graphicFrame>
        <p:nvGraphicFramePr>
          <p:cNvPr id="20482" name="Object 3"/>
          <p:cNvGraphicFramePr>
            <a:graphicFrameLocks noChangeAspect="1"/>
          </p:cNvGraphicFramePr>
          <p:nvPr/>
        </p:nvGraphicFramePr>
        <p:xfrm>
          <a:off x="4067944" y="2060848"/>
          <a:ext cx="884238" cy="1766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484" name="Rovnice" r:id="rId3" imgW="393480" imgH="787320" progId="Equation.3">
                  <p:embed/>
                </p:oleObj>
              </mc:Choice>
              <mc:Fallback>
                <p:oleObj name="Rovnice" r:id="rId3" imgW="393480" imgH="787320" progId="Equation.3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67944" y="2060848"/>
                        <a:ext cx="884238" cy="17668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483" name="Object 3"/>
          <p:cNvGraphicFramePr>
            <a:graphicFrameLocks noChangeAspect="1"/>
          </p:cNvGraphicFramePr>
          <p:nvPr/>
        </p:nvGraphicFramePr>
        <p:xfrm>
          <a:off x="784547" y="4508500"/>
          <a:ext cx="8035925" cy="17668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485" name="Rovnice" r:id="rId5" imgW="3581280" imgH="787320" progId="Equation.3">
                  <p:embed/>
                </p:oleObj>
              </mc:Choice>
              <mc:Fallback>
                <p:oleObj name="Rovnice" r:id="rId5" imgW="3581280" imgH="78732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84547" y="4508500"/>
                        <a:ext cx="8035925" cy="17668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Obdélník 6"/>
          <p:cNvSpPr/>
          <p:nvPr/>
        </p:nvSpPr>
        <p:spPr>
          <a:xfrm>
            <a:off x="1907704" y="4869160"/>
            <a:ext cx="1800200" cy="1152128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635896" y="4869160"/>
            <a:ext cx="1800200" cy="1152128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436096" y="4869160"/>
            <a:ext cx="3707904" cy="1152128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ový popisek 9"/>
          <p:cNvSpPr/>
          <p:nvPr/>
        </p:nvSpPr>
        <p:spPr>
          <a:xfrm>
            <a:off x="1835696" y="6093296"/>
            <a:ext cx="1800200" cy="648072"/>
          </a:xfrm>
          <a:prstGeom prst="wedgeRectCallout">
            <a:avLst>
              <a:gd name="adj1" fmla="val -7605"/>
              <a:gd name="adj2" fmla="val -83005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latin typeface="+mj-lt"/>
              </a:rPr>
              <a:t>hlavní zlomkovou čáru jsme nahradili dělením</a:t>
            </a:r>
            <a:endParaRPr lang="cs-CZ" sz="2000" dirty="0">
              <a:latin typeface="+mj-lt"/>
            </a:endParaRPr>
          </a:p>
        </p:txBody>
      </p:sp>
      <p:sp>
        <p:nvSpPr>
          <p:cNvPr id="11" name="Obdélníkový popisek 10"/>
          <p:cNvSpPr/>
          <p:nvPr/>
        </p:nvSpPr>
        <p:spPr>
          <a:xfrm>
            <a:off x="4067944" y="6021288"/>
            <a:ext cx="1872208" cy="720080"/>
          </a:xfrm>
          <a:prstGeom prst="wedgeRectCallout">
            <a:avLst>
              <a:gd name="adj1" fmla="val -23238"/>
              <a:gd name="adj2" fmla="val -72423"/>
            </a:avLst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marL="228600" indent="-228600" algn="ctr">
              <a:buFont typeface="+mj-lt"/>
              <a:buAutoNum type="arabicPeriod"/>
            </a:pPr>
            <a:r>
              <a:rPr lang="cs-CZ" sz="1200" dirty="0" smtClean="0">
                <a:latin typeface="+mj-lt"/>
              </a:rPr>
              <a:t>dělení převedeme na násobení převrácenou hodnotou</a:t>
            </a:r>
            <a:endParaRPr lang="cs-CZ" sz="1200" dirty="0">
              <a:latin typeface="+mj-lt"/>
            </a:endParaRPr>
          </a:p>
        </p:txBody>
      </p:sp>
      <p:sp>
        <p:nvSpPr>
          <p:cNvPr id="12" name="Obdélníkový popisek 11"/>
          <p:cNvSpPr/>
          <p:nvPr/>
        </p:nvSpPr>
        <p:spPr>
          <a:xfrm>
            <a:off x="4067944" y="4005064"/>
            <a:ext cx="1872208" cy="720080"/>
          </a:xfrm>
          <a:prstGeom prst="wedgeRectCallout">
            <a:avLst>
              <a:gd name="adj1" fmla="val -22221"/>
              <a:gd name="adj2" fmla="val 75727"/>
            </a:avLst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marL="228600" indent="-228600" algn="ctr">
              <a:buFont typeface="+mj-lt"/>
              <a:buAutoNum type="arabicPeriod" startAt="2"/>
            </a:pPr>
            <a:r>
              <a:rPr lang="cs-CZ" sz="1200" dirty="0" smtClean="0">
                <a:latin typeface="+mj-lt"/>
              </a:rPr>
              <a:t>zkrátíme výrazy</a:t>
            </a:r>
            <a:endParaRPr lang="cs-CZ" sz="1200" dirty="0">
              <a:latin typeface="+mj-lt"/>
            </a:endParaRPr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3851920" y="4941168"/>
            <a:ext cx="216024" cy="144016"/>
          </a:xfrm>
          <a:prstGeom prst="line">
            <a:avLst/>
          </a:prstGeom>
          <a:ln w="28575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4572000" y="5589240"/>
            <a:ext cx="216024" cy="144016"/>
          </a:xfrm>
          <a:prstGeom prst="line">
            <a:avLst/>
          </a:prstGeom>
          <a:ln w="28575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flipV="1">
            <a:off x="3995936" y="5013176"/>
            <a:ext cx="360040" cy="288032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V="1">
            <a:off x="4932040" y="5445224"/>
            <a:ext cx="144016" cy="144016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flipV="1">
            <a:off x="3851920" y="5517232"/>
            <a:ext cx="360040" cy="288032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flipV="1">
            <a:off x="4788024" y="5013176"/>
            <a:ext cx="216024" cy="144016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04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525963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cs-CZ" sz="2000" dirty="0" smtClean="0"/>
              <a:t>Při pohledu na řešení předchozího příkladu lze vypozorovat pravidlo pro zjednodušování složených lomených výrazů: 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Hlavní zlomková čára je o něco delší a silnější než ostatní. Tu nejprve správně identifikujeme, a pak pokračujeme jako při dělení dvou lomených výrazů — tj. vynásobíme čitatel převrácenou hodnotou jmenovatele. </a:t>
            </a:r>
          </a:p>
          <a:p>
            <a:endParaRPr lang="cs-CZ" sz="2000" dirty="0" smtClean="0"/>
          </a:p>
          <a:p>
            <a:endParaRPr lang="cs-CZ" sz="20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504D"/>
          </a:solidFill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Složené lomené výrazy.</a:t>
            </a:r>
            <a:endParaRPr lang="cs-CZ" sz="4000" dirty="0">
              <a:solidFill>
                <a:schemeClr val="bg1"/>
              </a:solidFill>
            </a:endParaRPr>
          </a:p>
        </p:txBody>
      </p:sp>
      <p:graphicFrame>
        <p:nvGraphicFramePr>
          <p:cNvPr id="20483" name="Object 3"/>
          <p:cNvGraphicFramePr>
            <a:graphicFrameLocks noChangeAspect="1"/>
          </p:cNvGraphicFramePr>
          <p:nvPr/>
        </p:nvGraphicFramePr>
        <p:xfrm>
          <a:off x="1011833" y="2492896"/>
          <a:ext cx="6440487" cy="17668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12" name="Rovnice" r:id="rId3" imgW="2869920" imgH="787320" progId="Equation.3">
                  <p:embed/>
                </p:oleObj>
              </mc:Choice>
              <mc:Fallback>
                <p:oleObj name="Rovnice" r:id="rId3" imgW="2869920" imgH="787320" progId="Equation.3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11833" y="2492896"/>
                        <a:ext cx="6440487" cy="17668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1508" name="Object 3"/>
          <p:cNvGraphicFramePr>
            <a:graphicFrameLocks noChangeAspect="1"/>
          </p:cNvGraphicFramePr>
          <p:nvPr/>
        </p:nvGraphicFramePr>
        <p:xfrm>
          <a:off x="1403648" y="2564904"/>
          <a:ext cx="741362" cy="512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13" name="Rovnice" r:id="rId5" imgW="330120" imgH="228600" progId="Equation.3">
                  <p:embed/>
                </p:oleObj>
              </mc:Choice>
              <mc:Fallback>
                <p:oleObj name="Rovnice" r:id="rId5" imgW="330120" imgH="22860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03648" y="2564904"/>
                        <a:ext cx="741362" cy="5127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1509" name="Object 3"/>
          <p:cNvGraphicFramePr>
            <a:graphicFrameLocks noChangeAspect="1"/>
          </p:cNvGraphicFramePr>
          <p:nvPr/>
        </p:nvGraphicFramePr>
        <p:xfrm>
          <a:off x="1331640" y="3429000"/>
          <a:ext cx="541338" cy="512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14" name="Rovnice" r:id="rId7" imgW="241200" imgH="228600" progId="Equation.3">
                  <p:embed/>
                </p:oleObj>
              </mc:Choice>
              <mc:Fallback>
                <p:oleObj name="Rovnice" r:id="rId7" imgW="241200" imgH="22860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31640" y="3429000"/>
                        <a:ext cx="541338" cy="5127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1510" name="Object 3"/>
          <p:cNvGraphicFramePr>
            <a:graphicFrameLocks noChangeAspect="1"/>
          </p:cNvGraphicFramePr>
          <p:nvPr/>
        </p:nvGraphicFramePr>
        <p:xfrm>
          <a:off x="1475656" y="3861048"/>
          <a:ext cx="369888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15" name="Rovnice" r:id="rId9" imgW="164880" imgH="190440" progId="Equation.3">
                  <p:embed/>
                </p:oleObj>
              </mc:Choice>
              <mc:Fallback>
                <p:oleObj name="Rovnice" r:id="rId9" imgW="164880" imgH="19044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75656" y="3861048"/>
                        <a:ext cx="369888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1511" name="Object 3"/>
          <p:cNvGraphicFramePr>
            <a:graphicFrameLocks noChangeAspect="1"/>
          </p:cNvGraphicFramePr>
          <p:nvPr/>
        </p:nvGraphicFramePr>
        <p:xfrm>
          <a:off x="1619672" y="3068960"/>
          <a:ext cx="255588" cy="2841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16" name="Rovnice" r:id="rId11" imgW="114120" imgH="126720" progId="Equation.3">
                  <p:embed/>
                </p:oleObj>
              </mc:Choice>
              <mc:Fallback>
                <p:oleObj name="Rovnice" r:id="rId11" imgW="114120" imgH="12672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19672" y="3068960"/>
                        <a:ext cx="255588" cy="2841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" name="Obdélník 15"/>
          <p:cNvSpPr/>
          <p:nvPr/>
        </p:nvSpPr>
        <p:spPr>
          <a:xfrm>
            <a:off x="4067944" y="2852936"/>
            <a:ext cx="3672408" cy="1152128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04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21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9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2.07216E-6 L 0.08559 0.04672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00" y="2300"/>
                                    </p:animMotion>
                                  </p:childTnLst>
                                </p:cTn>
                              </p:par>
                              <p:par>
                                <p:cTn id="23" presetID="56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3.27475E-6 L 0.18455 -0.13598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200" y="-6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215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215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6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1.50786E-6 L 0.18316 -0.00578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100" y="-300"/>
                                    </p:animMotion>
                                  </p:childTnLst>
                                </p:cTn>
                              </p:par>
                              <p:par>
                                <p:cTn id="35" presetID="49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2.57169E-6 L 0.08854 0.05296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15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400" y="2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b="1" dirty="0" smtClean="0"/>
              <a:t>Příklad 1: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sz="2000" b="1" dirty="0" smtClean="0"/>
          </a:p>
          <a:p>
            <a:r>
              <a:rPr lang="cs-CZ" sz="2000" b="1" dirty="0" smtClean="0"/>
              <a:t>Příklad 2. </a:t>
            </a:r>
            <a:br>
              <a:rPr lang="cs-CZ" sz="2000" b="1" dirty="0" smtClean="0"/>
            </a:br>
            <a:r>
              <a:rPr lang="cs-CZ" sz="1600" b="1" dirty="0" smtClean="0"/>
              <a:t>Nápověda: </a:t>
            </a:r>
            <a:r>
              <a:rPr lang="cs-CZ" sz="1600" dirty="0" smtClean="0"/>
              <a:t>nebojte se používat vzorce a krácení ;-)</a:t>
            </a:r>
            <a:endParaRPr lang="cs-CZ" sz="2000" b="1" dirty="0"/>
          </a:p>
        </p:txBody>
      </p:sp>
      <p:graphicFrame>
        <p:nvGraphicFramePr>
          <p:cNvPr id="19460" name="Object 4"/>
          <p:cNvGraphicFramePr>
            <a:graphicFrameLocks noChangeAspect="1"/>
          </p:cNvGraphicFramePr>
          <p:nvPr/>
        </p:nvGraphicFramePr>
        <p:xfrm>
          <a:off x="966812" y="1989138"/>
          <a:ext cx="6413500" cy="18240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63" name="Rovnice" r:id="rId3" imgW="2857320" imgH="812520" progId="Equation.3">
                  <p:embed/>
                </p:oleObj>
              </mc:Choice>
              <mc:Fallback>
                <p:oleObj name="Rovnice" r:id="rId3" imgW="2857320" imgH="81252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66812" y="1989138"/>
                        <a:ext cx="6413500" cy="1824037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504D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A teď sami</a:t>
            </a:r>
            <a:endParaRPr lang="cs-CZ" dirty="0">
              <a:solidFill>
                <a:schemeClr val="bg1"/>
              </a:solidFill>
            </a:endParaRPr>
          </a:p>
        </p:txBody>
      </p:sp>
      <p:cxnSp>
        <p:nvCxnSpPr>
          <p:cNvPr id="13" name="Přímá spojovací čára 12"/>
          <p:cNvCxnSpPr/>
          <p:nvPr/>
        </p:nvCxnSpPr>
        <p:spPr>
          <a:xfrm flipV="1">
            <a:off x="3923928" y="5229200"/>
            <a:ext cx="288032" cy="28803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4283968" y="5229200"/>
            <a:ext cx="144016" cy="216024"/>
          </a:xfrm>
          <a:prstGeom prst="line">
            <a:avLst/>
          </a:prstGeom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9462" name="Object 6"/>
          <p:cNvGraphicFramePr>
            <a:graphicFrameLocks noChangeAspect="1"/>
          </p:cNvGraphicFramePr>
          <p:nvPr/>
        </p:nvGraphicFramePr>
        <p:xfrm>
          <a:off x="179512" y="5013325"/>
          <a:ext cx="8843962" cy="1289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64" name="Rovnice" r:id="rId5" imgW="5663880" imgH="825480" progId="Equation.3">
                  <p:embed/>
                </p:oleObj>
              </mc:Choice>
              <mc:Fallback>
                <p:oleObj name="Rovnice" r:id="rId5" imgW="5663880" imgH="825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9512" y="5013325"/>
                        <a:ext cx="8843962" cy="1289050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1" name="Přímá spojovací čára 10"/>
          <p:cNvCxnSpPr/>
          <p:nvPr/>
        </p:nvCxnSpPr>
        <p:spPr>
          <a:xfrm>
            <a:off x="4860032" y="5301208"/>
            <a:ext cx="720080" cy="288032"/>
          </a:xfrm>
          <a:prstGeom prst="line">
            <a:avLst/>
          </a:prstGeom>
          <a:ln w="1905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6228184" y="5661248"/>
            <a:ext cx="288032" cy="144016"/>
          </a:xfrm>
          <a:prstGeom prst="line">
            <a:avLst/>
          </a:prstGeom>
          <a:ln w="1905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1763688" y="4869160"/>
            <a:ext cx="7380312" cy="1512168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ovací čára 17"/>
          <p:cNvCxnSpPr/>
          <p:nvPr/>
        </p:nvCxnSpPr>
        <p:spPr>
          <a:xfrm>
            <a:off x="2411760" y="2564904"/>
            <a:ext cx="432048" cy="288032"/>
          </a:xfrm>
          <a:prstGeom prst="line">
            <a:avLst/>
          </a:prstGeom>
          <a:ln w="28575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3275856" y="2996952"/>
            <a:ext cx="432048" cy="288032"/>
          </a:xfrm>
          <a:prstGeom prst="line">
            <a:avLst/>
          </a:prstGeom>
          <a:ln w="28575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2123728" y="1844824"/>
            <a:ext cx="5544616" cy="20882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9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7" grpId="0" animBg="1"/>
      <p:bldP spid="6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1215</TotalTime>
  <Words>311</Words>
  <Application>Microsoft Office PowerPoint</Application>
  <PresentationFormat>Předvádění na obrazovce (4:3)</PresentationFormat>
  <Paragraphs>65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Rovnice</vt:lpstr>
      <vt:lpstr>Prezentace aplikace PowerPoint</vt:lpstr>
      <vt:lpstr>Prezentace aplikace PowerPoint</vt:lpstr>
      <vt:lpstr>Lomené výrazy</vt:lpstr>
      <vt:lpstr>Opakování: význam zlomkové čáry</vt:lpstr>
      <vt:lpstr>Složené lomené výrazy.</vt:lpstr>
      <vt:lpstr>Složené lomené výrazy.</vt:lpstr>
      <vt:lpstr>A teď sami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--- dělení lomených výrazů</dc:title>
  <dc:subject>matematika</dc:subject>
  <dc:creator>Marie Zimmermannová</dc:creator>
  <cp:keywords>výrazy, dělení</cp:keywords>
  <cp:lastModifiedBy>František Bret</cp:lastModifiedBy>
  <cp:revision>258</cp:revision>
  <dcterms:created xsi:type="dcterms:W3CDTF">2012-11-04T13:01:32Z</dcterms:created>
  <dcterms:modified xsi:type="dcterms:W3CDTF">2013-02-26T17:14:00Z</dcterms:modified>
</cp:coreProperties>
</file>