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70" r:id="rId2"/>
    <p:sldId id="271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72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 bwMode="ltGray">
          <a:xfrm>
            <a:off x="0" y="0"/>
            <a:ext cx="9143999" cy="513543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3355848"/>
            <a:ext cx="8077200" cy="1673352"/>
          </a:xfrm>
        </p:spPr>
        <p:txBody>
          <a:bodyPr vert="horz" lIns="91440" tIns="0" rIns="45720" bIns="0" rtlCol="0" anchor="t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85800" y="1828800"/>
            <a:ext cx="8077200" cy="1499616"/>
          </a:xfrm>
        </p:spPr>
        <p:txBody>
          <a:bodyPr lIns="118872" tIns="0" rIns="45720" bIns="0" anchor="b"/>
          <a:lstStyle>
            <a:lvl1pPr marL="0" indent="0" algn="l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F3DA7F-7FB4-435F-8304-3C7A9EBE36DC}" type="datetimeFigureOut">
              <a:rPr lang="cs-CZ" smtClean="0"/>
              <a:pPr/>
              <a:t>27.2.2013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81D231-0D57-4989-96B7-864740F21BD4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10" name="Obdélník 9"/>
          <p:cNvSpPr/>
          <p:nvPr/>
        </p:nvSpPr>
        <p:spPr bwMode="invGray">
          <a:xfrm>
            <a:off x="0" y="5128334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med">
    <p:wipe dir="r"/>
  </p:transition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1252728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F3DA7F-7FB4-435F-8304-3C7A9EBE36DC}" type="datetimeFigureOut">
              <a:rPr lang="cs-CZ" smtClean="0"/>
              <a:pPr/>
              <a:t>27.2.2013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81D231-0D57-4989-96B7-864740F21BD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med">
    <p:wipe dir="r"/>
  </p:transition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 bwMode="ltGray">
          <a:xfrm>
            <a:off x="0" y="1"/>
            <a:ext cx="9144000" cy="260252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invGray">
          <a:xfrm>
            <a:off x="0" y="2602520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49808" y="118872"/>
            <a:ext cx="8013192" cy="1636776"/>
          </a:xfrm>
        </p:spPr>
        <p:txBody>
          <a:bodyPr vert="horz" lIns="91440" tIns="0" rIns="91440" bIns="0" rtlCol="0" anchor="b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 cap="none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40664" y="1828800"/>
            <a:ext cx="8022336" cy="685800"/>
          </a:xfrm>
        </p:spPr>
        <p:txBody>
          <a:bodyPr lIns="146304" tIns="0" rIns="45720" bIns="0" anchor="t"/>
          <a:lstStyle>
            <a:lvl1pPr marL="0" indent="0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F3DA7F-7FB4-435F-8304-3C7A9EBE36DC}" type="datetimeFigureOut">
              <a:rPr lang="cs-CZ" smtClean="0"/>
              <a:pPr/>
              <a:t>27.2.2013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81D231-0D57-4989-96B7-864740F21BD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med">
    <p:wipe dir="r"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4038600" cy="4623816"/>
          </a:xfrm>
        </p:spPr>
        <p:txBody>
          <a:bodyPr lIns="91440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773936"/>
            <a:ext cx="4038600" cy="4623816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F3DA7F-7FB4-435F-8304-3C7A9EBE36DC}" type="datetimeFigureOut">
              <a:rPr lang="cs-CZ" smtClean="0"/>
              <a:pPr/>
              <a:t>27.2.2013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81D231-0D57-4989-96B7-864740F21BD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med">
    <p:wipe dir="r"/>
  </p:transition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98987"/>
            <a:ext cx="4040188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449512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698987"/>
            <a:ext cx="4041775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449512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F3DA7F-7FB4-435F-8304-3C7A9EBE36DC}" type="datetimeFigureOut">
              <a:rPr lang="cs-CZ" smtClean="0"/>
              <a:pPr/>
              <a:t>27.2.2013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81D231-0D57-4989-96B7-864740F21BD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med">
    <p:wipe dir="r"/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F3DA7F-7FB4-435F-8304-3C7A9EBE36DC}" type="datetimeFigureOut">
              <a:rPr lang="cs-CZ" smtClean="0"/>
              <a:pPr/>
              <a:t>27.2.2013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81D231-0D57-4989-96B7-864740F21BD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med">
    <p:wipe dir="r"/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F3DA7F-7FB4-435F-8304-3C7A9EBE36DC}" type="datetimeFigureOut">
              <a:rPr lang="cs-CZ" smtClean="0"/>
              <a:pPr/>
              <a:t>27.2.2013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81D231-0D57-4989-96B7-864740F21BD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med">
    <p:wipe dir="r"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7838" y="152400"/>
            <a:ext cx="2523744" cy="978408"/>
          </a:xfrm>
        </p:spPr>
        <p:txBody>
          <a:bodyPr vert="horz" lIns="73152" rIns="45720" bIns="0" rtlCol="0" anchor="b">
            <a:normAutofit/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19377" y="1743133"/>
            <a:ext cx="5920641" cy="455888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67838" y="1730018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F3DA7F-7FB4-435F-8304-3C7A9EBE36DC}" type="datetimeFigureOut">
              <a:rPr lang="cs-CZ" smtClean="0"/>
              <a:pPr/>
              <a:t>27.2.2013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81D231-0D57-4989-96B7-864740F21BD4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12" name="Obdélník 11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  <p:transition spd="med">
    <p:wipe dir="r"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4592" y="155448"/>
            <a:ext cx="2525150" cy="978408"/>
          </a:xfrm>
        </p:spPr>
        <p:txBody>
          <a:bodyPr lIns="73152" bIns="0" anchor="b"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903805" y="1484808"/>
            <a:ext cx="6247397" cy="5373192"/>
          </a:xfrm>
          <a:solidFill>
            <a:schemeClr val="bg2">
              <a:shade val="75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64592" y="1728216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164592" y="1170432"/>
            <a:ext cx="2523744" cy="201168"/>
          </a:xfrm>
        </p:spPr>
        <p:txBody>
          <a:bodyPr/>
          <a:lstStyle/>
          <a:p>
            <a:fld id="{17F3DA7F-7FB4-435F-8304-3C7A9EBE36DC}" type="datetimeFigureOut">
              <a:rPr lang="cs-CZ" smtClean="0"/>
              <a:pPr/>
              <a:t>27.2.2013</a:t>
            </a:fld>
            <a:endParaRPr lang="cs-CZ" dirty="0"/>
          </a:p>
        </p:txBody>
      </p:sp>
      <p:sp>
        <p:nvSpPr>
          <p:cNvPr id="11" name="Obdélník 10"/>
          <p:cNvSpPr/>
          <p:nvPr/>
        </p:nvSpPr>
        <p:spPr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 bwMode="invGray"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35808" y="1170432"/>
            <a:ext cx="5193792" cy="201168"/>
          </a:xfrm>
        </p:spPr>
        <p:txBody>
          <a:bodyPr/>
          <a:lstStyle>
            <a:lvl1pPr>
              <a:defRPr>
                <a:solidFill>
                  <a:schemeClr val="bg1">
                    <a:shade val="50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339328" y="1170432"/>
            <a:ext cx="733864" cy="201168"/>
          </a:xfrm>
        </p:spPr>
        <p:txBody>
          <a:bodyPr/>
          <a:lstStyle/>
          <a:p>
            <a:fld id="{1081D231-0D57-4989-96B7-864740F21BD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med">
    <p:wipe dir="r"/>
  </p:transition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F3DA7F-7FB4-435F-8304-3C7A9EBE36DC}" type="datetimeFigureOut">
              <a:rPr lang="cs-CZ" smtClean="0"/>
              <a:pPr/>
              <a:t>27.2.2013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81D231-0D57-4989-96B7-864740F21BD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med">
    <p:wipe dir="r"/>
  </p:transition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 bwMode="invGray">
          <a:xfrm>
            <a:off x="6598920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108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 bwMode="ltGray">
          <a:xfrm>
            <a:off x="6647687" y="0"/>
            <a:ext cx="2514601" cy="685800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81800" y="274640"/>
            <a:ext cx="1905000" cy="5851525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304800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F3DA7F-7FB4-435F-8304-3C7A9EBE36DC}" type="datetimeFigureOut">
              <a:rPr lang="cs-CZ" smtClean="0"/>
              <a:pPr/>
              <a:t>27.2.2013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2640597" y="6377459"/>
            <a:ext cx="3836404" cy="365125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81D231-0D57-4989-96B7-864740F21BD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med">
    <p:wipe dir="r"/>
  </p:transition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Obdélník 9"/>
          <p:cNvSpPr/>
          <p:nvPr/>
        </p:nvSpPr>
        <p:spPr bwMode="invGray">
          <a:xfrm>
            <a:off x="0" y="1435895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7" name="Obdélník 6"/>
          <p:cNvSpPr/>
          <p:nvPr/>
        </p:nvSpPr>
        <p:spPr bwMode="ltGray">
          <a:xfrm>
            <a:off x="0" y="0"/>
            <a:ext cx="9143999" cy="1433733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51062"/>
          </a:xfrm>
          <a:prstGeom prst="rect">
            <a:avLst/>
          </a:prstGeom>
        </p:spPr>
        <p:txBody>
          <a:bodyPr vert="horz" lIns="91440" rIns="45720" rtlCol="0" anchor="ctr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775191"/>
            <a:ext cx="8229600" cy="4625609"/>
          </a:xfrm>
          <a:prstGeom prst="rect">
            <a:avLst/>
          </a:prstGeom>
        </p:spPr>
        <p:txBody>
          <a:bodyPr vert="horz" lIns="54864" tIns="91440" rtlCol="0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476999"/>
            <a:ext cx="2133600" cy="274320"/>
          </a:xfrm>
          <a:prstGeom prst="rect">
            <a:avLst/>
          </a:prstGeom>
        </p:spPr>
        <p:txBody>
          <a:bodyPr vert="horz" lIns="109728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17F3DA7F-7FB4-435F-8304-3C7A9EBE36DC}" type="datetimeFigureOut">
              <a:rPr lang="cs-CZ" smtClean="0"/>
              <a:pPr/>
              <a:t>27.2.2013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2640596" y="6476999"/>
            <a:ext cx="5507719" cy="274320"/>
          </a:xfrm>
          <a:prstGeom prst="rect">
            <a:avLst/>
          </a:prstGeom>
        </p:spPr>
        <p:txBody>
          <a:bodyPr vert="horz" lIns="45720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8204396" y="6476999"/>
            <a:ext cx="733864" cy="274320"/>
          </a:xfrm>
          <a:prstGeom prst="rect">
            <a:avLst/>
          </a:prstGeom>
        </p:spPr>
        <p:txBody>
          <a:bodyPr vert="horz" bIns="0" rtlCol="0" anchor="b"/>
          <a:lstStyle>
            <a:lvl1pPr algn="r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1081D231-0D57-4989-96B7-864740F21BD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ransition spd="med">
    <p:wipe dir="r"/>
  </p:transition>
  <p:timing>
    <p:tnLst>
      <p:par>
        <p:cTn id="1" dur="indefinite" restart="never" nodeType="tmRoot"/>
      </p:par>
    </p:tnLst>
  </p:timing>
  <p:txStyles>
    <p:titleStyle>
      <a:lvl1pPr algn="l" rtl="0" eaLnBrk="1" latinLnBrk="0" hangingPunct="1">
        <a:spcBef>
          <a:spcPct val="0"/>
        </a:spcBef>
        <a:buNone/>
        <a:defRPr kumimoji="0" sz="4500" b="1" kern="1200">
          <a:solidFill>
            <a:schemeClr val="accent1">
              <a:satMod val="150000"/>
            </a:schemeClr>
          </a:solidFill>
          <a:effectLst/>
          <a:latin typeface="+mj-lt"/>
          <a:ea typeface="+mj-ea"/>
          <a:cs typeface="+mj-cs"/>
        </a:defRPr>
      </a:lvl1pPr>
      <a:extLst/>
    </p:titleStyle>
    <p:bodyStyle>
      <a:lvl1pPr marL="438912" indent="-320040" algn="l" rtl="0" eaLnBrk="1" latinLnBrk="0" hangingPunct="1">
        <a:spcBef>
          <a:spcPts val="0"/>
        </a:spcBef>
        <a:buClr>
          <a:schemeClr val="accent1"/>
        </a:buClr>
        <a:buSzPct val="80000"/>
        <a:buFont typeface="Wingdings 2"/>
        <a:buChar char="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31520" indent="-274320" algn="l" rtl="0" eaLnBrk="1" latinLnBrk="0" hangingPunct="1">
        <a:spcBef>
          <a:spcPct val="20000"/>
        </a:spcBef>
        <a:buClr>
          <a:schemeClr val="accent2"/>
        </a:buClr>
        <a:buSzPct val="90000"/>
        <a:buFont typeface="Wingdings"/>
        <a:buChar char="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996696" indent="-228600" algn="l" rtl="0" eaLnBrk="1" latinLnBrk="0" hangingPunct="1">
        <a:spcBef>
          <a:spcPct val="20000"/>
        </a:spcBef>
        <a:buClr>
          <a:schemeClr val="accent3"/>
        </a:buClr>
        <a:buFont typeface="Arial"/>
        <a:buChar char="▪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16152" indent="-182880" algn="l" rtl="0" eaLnBrk="1" latinLnBrk="0" hangingPunct="1">
        <a:spcBef>
          <a:spcPct val="20000"/>
        </a:spcBef>
        <a:buClr>
          <a:schemeClr val="accent4"/>
        </a:buClr>
        <a:buFont typeface="Arial"/>
        <a:buChar char="▪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26464" indent="-182880" algn="l" rtl="0" eaLnBrk="1" latinLnBrk="0" hangingPunct="1">
        <a:spcBef>
          <a:spcPct val="20000"/>
        </a:spcBef>
        <a:buClr>
          <a:schemeClr val="accent5"/>
        </a:buClr>
        <a:buFont typeface="Wingdings 3"/>
        <a:buChar char=""/>
        <a:defRPr kumimoji="0" lang="en-US" sz="2000" kern="1200" smtClean="0">
          <a:solidFill>
            <a:schemeClr val="tx1"/>
          </a:solidFill>
          <a:latin typeface="+mn-lt"/>
          <a:ea typeface="+mn-ea"/>
          <a:cs typeface="+mn-cs"/>
        </a:defRPr>
      </a:lvl5pPr>
      <a:lvl6pPr marL="1627632" indent="-182880" algn="l" rtl="0" eaLnBrk="1" latinLnBrk="0" hangingPunct="1">
        <a:spcBef>
          <a:spcPct val="20000"/>
        </a:spcBef>
        <a:buClr>
          <a:schemeClr val="accent6"/>
        </a:buClr>
        <a:buSzPct val="100000"/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ct val="20000"/>
        </a:spcBef>
        <a:buClr>
          <a:schemeClr val="accent1"/>
        </a:buClr>
        <a:buSzPct val="100000"/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ct val="20000"/>
        </a:spcBef>
        <a:buClr>
          <a:schemeClr val="accent2"/>
        </a:buClr>
        <a:buFont typeface="Wingdings 2" pitchFamily="18" charset="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231136" indent="-182880" algn="l" rtl="0" eaLnBrk="1" latinLnBrk="0" hangingPunct="1">
        <a:spcBef>
          <a:spcPct val="20000"/>
        </a:spcBef>
        <a:buClr>
          <a:schemeClr val="accent3"/>
        </a:buClr>
        <a:buFont typeface="Wingdings 2" pitchFamily="18" charset="2"/>
        <a:buChar char="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3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684213" y="4221163"/>
            <a:ext cx="7951787" cy="1800225"/>
          </a:xfrm>
        </p:spPr>
        <p:txBody>
          <a:bodyPr/>
          <a:lstStyle/>
          <a:p>
            <a:r>
              <a:rPr lang="cs-CZ" sz="1800" dirty="0" smtClean="0">
                <a:solidFill>
                  <a:schemeClr val="bg1"/>
                </a:solidFill>
                <a:latin typeface="Arial Rounded MT Bold" pitchFamily="34" charset="0"/>
              </a:rPr>
              <a:t>VÝUKOVÝ MATERIÁL ZPRACOVANÝ V RÁMCI PROJEKTU </a:t>
            </a:r>
          </a:p>
          <a:p>
            <a:r>
              <a:rPr lang="cs-CZ" sz="1800" dirty="0" smtClean="0">
                <a:solidFill>
                  <a:schemeClr val="bg1"/>
                </a:solidFill>
                <a:latin typeface="Arial Rounded MT Bold" pitchFamily="34" charset="0"/>
              </a:rPr>
              <a:t>MODERNÍ ŠKOLA</a:t>
            </a:r>
          </a:p>
          <a:p>
            <a:r>
              <a:rPr lang="cs-CZ" sz="1800" dirty="0" smtClean="0">
                <a:solidFill>
                  <a:schemeClr val="bg1"/>
                </a:solidFill>
                <a:latin typeface="Arial Rounded MT Bold" pitchFamily="34" charset="0"/>
              </a:rPr>
              <a:t>Registrační číslo projektu: CZ.1.07/1.400/21.3095</a:t>
            </a:r>
          </a:p>
        </p:txBody>
      </p:sp>
      <p:pic>
        <p:nvPicPr>
          <p:cNvPr id="13314" name="Picture 4" descr="škola"/>
          <p:cNvPicPr>
            <a:picLocks noChangeAspect="1" noChangeArrowheads="1"/>
          </p:cNvPicPr>
          <p:nvPr/>
        </p:nvPicPr>
        <p:blipFill>
          <a:blip r:embed="rId2" cstate="print"/>
          <a:srcRect b="16722"/>
          <a:stretch>
            <a:fillRect/>
          </a:stretch>
        </p:blipFill>
        <p:spPr bwMode="auto">
          <a:xfrm>
            <a:off x="5076825" y="2349500"/>
            <a:ext cx="2447925" cy="12969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3315" name="Picture 6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692275" y="2276475"/>
            <a:ext cx="2087563" cy="12969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3316" name="Rectangle 9"/>
          <p:cNvSpPr>
            <a:spLocks noChangeArrowheads="1"/>
          </p:cNvSpPr>
          <p:nvPr/>
        </p:nvSpPr>
        <p:spPr bwMode="auto">
          <a:xfrm>
            <a:off x="179388" y="2908300"/>
            <a:ext cx="184150" cy="320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bIns="0" anchor="ctr">
            <a:spAutoFit/>
          </a:bodyPr>
          <a:lstStyle/>
          <a:p>
            <a:endParaRPr lang="cs-CZ"/>
          </a:p>
        </p:txBody>
      </p:sp>
      <p:sp>
        <p:nvSpPr>
          <p:cNvPr id="13317" name="Rectangle 10"/>
          <p:cNvSpPr>
            <a:spLocks noChangeArrowheads="1"/>
          </p:cNvSpPr>
          <p:nvPr/>
        </p:nvSpPr>
        <p:spPr bwMode="auto">
          <a:xfrm>
            <a:off x="1692275" y="1552575"/>
            <a:ext cx="6192838" cy="777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bIns="0" anchor="ctr">
            <a:spAutoFit/>
          </a:bodyPr>
          <a:lstStyle/>
          <a:p>
            <a:pPr algn="ctr"/>
            <a:r>
              <a:rPr lang="cs-CZ" b="1">
                <a:solidFill>
                  <a:srgbClr val="000000"/>
                </a:solidFill>
                <a:latin typeface="Arial" charset="0"/>
                <a:cs typeface="Arial" charset="0"/>
              </a:rPr>
              <a:t> </a:t>
            </a:r>
            <a:r>
              <a:rPr lang="cs-CZ" sz="1600" b="1">
                <a:solidFill>
                  <a:srgbClr val="000000"/>
                </a:solidFill>
                <a:latin typeface="Arial" charset="0"/>
                <a:cs typeface="Arial" charset="0"/>
              </a:rPr>
              <a:t>ZÁKLADNÍ ŠKOLA ÚSTÍ NAD LABEM, HLAVNÍ 193, 403 31</a:t>
            </a:r>
            <a:endParaRPr lang="cs-CZ" sz="1400" b="1">
              <a:solidFill>
                <a:srgbClr val="000000"/>
              </a:solidFill>
              <a:latin typeface="Arial" charset="0"/>
              <a:cs typeface="Arial" charset="0"/>
            </a:endParaRPr>
          </a:p>
          <a:p>
            <a:pPr algn="ctr" eaLnBrk="0" hangingPunct="0"/>
            <a:r>
              <a:rPr lang="cs-CZ" sz="1200" b="1">
                <a:solidFill>
                  <a:srgbClr val="999999"/>
                </a:solidFill>
                <a:latin typeface="Arial" charset="0"/>
                <a:cs typeface="Arial" charset="0"/>
              </a:rPr>
              <a:t>Tel.:472731819, 472731253 Tel.řed./fax:472731480, e-mail:skola@zsmojzir.cz</a:t>
            </a:r>
            <a:endParaRPr lang="cs-CZ" sz="1400">
              <a:solidFill>
                <a:srgbClr val="999999"/>
              </a:solidFill>
              <a:latin typeface="Arial" charset="0"/>
              <a:cs typeface="Arial" charset="0"/>
            </a:endParaRPr>
          </a:p>
          <a:p>
            <a:pPr eaLnBrk="0" hangingPunct="0"/>
            <a:endParaRPr lang="cs-CZ">
              <a:latin typeface="Arial" charset="0"/>
            </a:endParaRPr>
          </a:p>
        </p:txBody>
      </p:sp>
      <p:pic>
        <p:nvPicPr>
          <p:cNvPr id="13318" name="Picture 10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0" y="0"/>
            <a:ext cx="9144000" cy="1584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3319" name="Obrázek 10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357313" y="1643063"/>
            <a:ext cx="676275" cy="4095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med">
    <p:wipe dir="r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7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algn="ctr">
              <a:buFontTx/>
              <a:buNone/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Číslo klíčové aktivity: III/2</a:t>
            </a:r>
          </a:p>
          <a:p>
            <a:pPr algn="ctr">
              <a:buFontTx/>
              <a:buNone/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Název klíčové aktivity:</a:t>
            </a:r>
          </a:p>
          <a:p>
            <a:pPr algn="ctr">
              <a:buFontTx/>
              <a:buNone/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Inovace a zkvalitnění výuky prostřednictvím ICT</a:t>
            </a:r>
          </a:p>
          <a:p>
            <a:pPr algn="ctr">
              <a:buFontTx/>
              <a:buNone/>
            </a:pPr>
            <a:r>
              <a:rPr lang="cs-CZ" sz="1800" dirty="0" smtClean="0">
                <a:latin typeface="Arial" pitchFamily="34" charset="0"/>
                <a:cs typeface="Arial" pitchFamily="34" charset="0"/>
              </a:rPr>
              <a:t> </a:t>
            </a:r>
          </a:p>
          <a:p>
            <a:pPr>
              <a:buFont typeface="Arial" charset="0"/>
              <a:buNone/>
            </a:pPr>
            <a:r>
              <a:rPr lang="cs-CZ" sz="1800" b="1" dirty="0" smtClean="0">
                <a:latin typeface="Arial" pitchFamily="34" charset="0"/>
                <a:cs typeface="Arial" pitchFamily="34" charset="0"/>
              </a:rPr>
              <a:t>Autor: Mgr. Veronika </a:t>
            </a:r>
            <a:r>
              <a:rPr lang="cs-CZ" sz="1800" b="1" dirty="0" err="1" smtClean="0">
                <a:latin typeface="Arial" pitchFamily="34" charset="0"/>
                <a:cs typeface="Arial" pitchFamily="34" charset="0"/>
              </a:rPr>
              <a:t>Kolompárová</a:t>
            </a:r>
            <a:r>
              <a:rPr lang="cs-CZ" sz="1800" b="1" dirty="0" smtClean="0">
                <a:latin typeface="Arial" pitchFamily="34" charset="0"/>
                <a:cs typeface="Arial" pitchFamily="34" charset="0"/>
              </a:rPr>
              <a:t>  B3 VY_32_INOVACE_09	</a:t>
            </a:r>
            <a:r>
              <a:rPr lang="cs-CZ" sz="1800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B3 </a:t>
            </a:r>
            <a:r>
              <a:rPr lang="cs-CZ" sz="1800" b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VY_32_INOVACE_02</a:t>
            </a:r>
            <a:endParaRPr lang="cs-CZ" sz="1800" dirty="0" smtClean="0">
              <a:latin typeface="Arial" pitchFamily="34" charset="0"/>
              <a:cs typeface="Arial" pitchFamily="34" charset="0"/>
            </a:endParaRPr>
          </a:p>
          <a:p>
            <a:pPr>
              <a:buFont typeface="Arial" charset="0"/>
              <a:buNone/>
            </a:pPr>
            <a:r>
              <a:rPr lang="cs-CZ" sz="1800" b="1" dirty="0" smtClean="0">
                <a:latin typeface="Arial" pitchFamily="34" charset="0"/>
                <a:cs typeface="Arial" pitchFamily="34" charset="0"/>
              </a:rPr>
              <a:t>Vytvořeno:  10. září 2012</a:t>
            </a:r>
          </a:p>
          <a:p>
            <a:pPr>
              <a:buFont typeface="Arial" charset="0"/>
              <a:buNone/>
            </a:pPr>
            <a:r>
              <a:rPr lang="cs-CZ" sz="1800" b="1" dirty="0" smtClean="0">
                <a:latin typeface="Arial" pitchFamily="34" charset="0"/>
                <a:cs typeface="Arial" pitchFamily="34" charset="0"/>
              </a:rPr>
              <a:t>Ročník: 7., 8. a 9. </a:t>
            </a:r>
          </a:p>
          <a:p>
            <a:pPr>
              <a:buFont typeface="Arial" charset="0"/>
              <a:buNone/>
            </a:pPr>
            <a:r>
              <a:rPr lang="cs-CZ" sz="1800" b="1" dirty="0" smtClean="0">
                <a:latin typeface="Arial" pitchFamily="34" charset="0"/>
                <a:cs typeface="Arial" pitchFamily="34" charset="0"/>
              </a:rPr>
              <a:t>Vzdělávací oblast: multikulturní výchova, volitelný předmět Svět Romů</a:t>
            </a:r>
            <a:endParaRPr lang="cs-CZ" sz="1800" dirty="0" smtClean="0">
              <a:latin typeface="Arial" pitchFamily="34" charset="0"/>
              <a:cs typeface="Arial" pitchFamily="34" charset="0"/>
            </a:endParaRPr>
          </a:p>
          <a:p>
            <a:pPr>
              <a:buFont typeface="Arial" charset="0"/>
              <a:buNone/>
            </a:pPr>
            <a:r>
              <a:rPr lang="cs-CZ" sz="1800" b="1" dirty="0" smtClean="0">
                <a:latin typeface="Arial" pitchFamily="34" charset="0"/>
                <a:cs typeface="Arial" pitchFamily="34" charset="0"/>
              </a:rPr>
              <a:t>Anotace: Vyučovací hodina zaměřená na počátky hledání romské 	    	    historie. Cílem VM je, aby žáci dokázali samostatně pohovořit 	    o původu Romů, jejich nejbližších příbuzných. Z VM se žáci 	    dozví význam slova etymologie, který poslouží k definici slova 	    Rom. Součástí VM jsou závěrečné aktivity, prostřednictvím 	    kterých si žáci shrnou probrané učivo (Starověká Indie).</a:t>
            </a:r>
            <a:r>
              <a:rPr lang="cs-CZ" sz="1800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). </a:t>
            </a:r>
            <a:endParaRPr lang="cs-CZ" sz="1800" dirty="0" smtClean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14338" name="Picture 5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9144000" cy="1584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med">
    <p:wipe dir="r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Počátky hledání romské historie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Romové dnes – etnikum bez politického územního celku.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Romské subetnické skupiny žijí po celém světě.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Pojmenování „Rom“ si vybrali sami Romové.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Romy po celém světě spojují historické zkušenosti, svébytný jazyk a kultura. 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V Evropě se poprvé objevují ve středověku – mají specifický vzhled a způsob života.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ransition spd="med">
    <p:wipe dir="r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Původ Romů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Na otázku po původu Romů existuje několik variant odpovědí, např.:</a:t>
            </a:r>
          </a:p>
          <a:p>
            <a:pPr>
              <a:buFontTx/>
              <a:buChar char="-"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Egyptský původ – dodnes se v některých jazycích používají pro označení Roma odvozeniny od pojmenování Egypta (</a:t>
            </a:r>
            <a:r>
              <a:rPr lang="cs-CZ" i="1" dirty="0" smtClean="0">
                <a:latin typeface="Arial" pitchFamily="34" charset="0"/>
                <a:cs typeface="Arial" pitchFamily="34" charset="0"/>
              </a:rPr>
              <a:t>lat.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i="1" dirty="0" smtClean="0">
                <a:latin typeface="Arial" pitchFamily="34" charset="0"/>
                <a:cs typeface="Arial" pitchFamily="34" charset="0"/>
              </a:rPr>
              <a:t>aegyptus,; angl. Gypsy; španěl. Gitanos). </a:t>
            </a:r>
          </a:p>
          <a:p>
            <a:pPr>
              <a:buFontTx/>
              <a:buChar char="-"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V jiných zemích vznikaly odvozeniny z řečtiny (</a:t>
            </a:r>
            <a:r>
              <a:rPr lang="cs-CZ" i="1" dirty="0" smtClean="0">
                <a:latin typeface="Arial" pitchFamily="34" charset="0"/>
                <a:cs typeface="Arial" pitchFamily="34" charset="0"/>
              </a:rPr>
              <a:t>něm. Zigeuner, čes. Cikán, slov. Cigán)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. </a:t>
            </a:r>
          </a:p>
          <a:p>
            <a:pPr>
              <a:buFontTx/>
              <a:buChar char="-"/>
            </a:pPr>
            <a:endParaRPr lang="cs-CZ" dirty="0" smtClean="0"/>
          </a:p>
          <a:p>
            <a:pPr>
              <a:buFontTx/>
              <a:buChar char="-"/>
            </a:pPr>
            <a:endParaRPr lang="cs-CZ" dirty="0"/>
          </a:p>
        </p:txBody>
      </p:sp>
    </p:spTree>
  </p:cSld>
  <p:clrMapOvr>
    <a:masterClrMapping/>
  </p:clrMapOvr>
  <p:transition spd="med">
    <p:wipe dir="r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Etymologie slova Rom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>
                <a:latin typeface="Arial Rounded MT Bold" pitchFamily="34" charset="0"/>
              </a:rPr>
              <a:t>Etymologie = nauka o původu slova</a:t>
            </a:r>
          </a:p>
          <a:p>
            <a:r>
              <a:rPr lang="cs-CZ" dirty="0" smtClean="0">
                <a:latin typeface="Arial Rounded MT Bold" pitchFamily="34" charset="0"/>
              </a:rPr>
              <a:t>Etymologický výzkum slova Rom odkazuje na původní podobu slova </a:t>
            </a:r>
            <a:r>
              <a:rPr lang="cs-CZ" i="1" dirty="0" smtClean="0">
                <a:solidFill>
                  <a:srgbClr val="FFC000"/>
                </a:solidFill>
                <a:latin typeface="Arial Rounded MT Bold" pitchFamily="34" charset="0"/>
              </a:rPr>
              <a:t>„dom“ </a:t>
            </a:r>
            <a:r>
              <a:rPr lang="cs-CZ" dirty="0" smtClean="0">
                <a:solidFill>
                  <a:srgbClr val="FFC000"/>
                </a:solidFill>
                <a:latin typeface="Arial Rounded MT Bold" pitchFamily="34" charset="0"/>
              </a:rPr>
              <a:t> </a:t>
            </a:r>
            <a:r>
              <a:rPr lang="cs-CZ" dirty="0" smtClean="0">
                <a:latin typeface="Arial Rounded MT Bold" pitchFamily="34" charset="0"/>
              </a:rPr>
              <a:t>(starší podoba – </a:t>
            </a:r>
            <a:r>
              <a:rPr lang="cs-CZ" i="1" dirty="0" smtClean="0">
                <a:latin typeface="Arial Rounded MT Bold" pitchFamily="34" charset="0"/>
              </a:rPr>
              <a:t>domba), z čehož vyplývá, že název poukazuje na skupinu obyvatel indického subkontinentu (poloostrov) uskupených kast známých pod názvem domové.</a:t>
            </a:r>
          </a:p>
          <a:p>
            <a:r>
              <a:rPr lang="cs-CZ" sz="2400" dirty="0" smtClean="0">
                <a:latin typeface="Arial Rounded MT Bold" pitchFamily="34" charset="0"/>
              </a:rPr>
              <a:t>V romštině – „rom“ znamená muž/manžel</a:t>
            </a:r>
          </a:p>
          <a:p>
            <a:pPr>
              <a:buNone/>
            </a:pPr>
            <a:r>
              <a:rPr lang="cs-CZ" sz="2400" dirty="0" smtClean="0">
                <a:latin typeface="Arial Rounded MT Bold" pitchFamily="34" charset="0"/>
              </a:rPr>
              <a:t>                             „Rom“ označuje příslušníka romského   		      národu</a:t>
            </a:r>
          </a:p>
          <a:p>
            <a:endParaRPr lang="cs-CZ" dirty="0" smtClean="0"/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ransition spd="med">
    <p:wipe dir="r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Nejbližší indičtí příbuzní Romů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Historické osudy Romů jsou zkoumány prostřednictvím různých věd např.: jazykovědou, historickým bádáním, etnologií, religionistikou, sociologií, antropologií ad.. 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Pro badatele je nejpodstatnější zjistit nejbližší příbuzné Romů mezi současnými obyvateli Indie. 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Příbuznost s Romy: v jazyce, ve způsobu obživy, v hudbě a kultuře obecně. </a:t>
            </a:r>
          </a:p>
          <a:p>
            <a:endParaRPr lang="cs-CZ" dirty="0"/>
          </a:p>
        </p:txBody>
      </p:sp>
    </p:spTree>
  </p:cSld>
  <p:clrMapOvr>
    <a:masterClrMapping/>
  </p:clrMapOvr>
  <p:transition spd="med">
    <p:wipe dir="r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„Domové“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Název „Domové“ označuje různorodé uskupení kast rozšířené v severní části Indie. 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Tyto kasty se tradičně živí: kovozpracujícím řemeslnictvím, hudbou, košíkářstvím, truhlařinou, léčitelstvím, předváděním zvířat, spalovači těl mrtvých. 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Dnes se většina z nich hlásí k 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hinduismu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(znáš toto slovo? Pokud ne, pokus se vyhledat jeho význam ve SCS nebo na internetu). 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Donedávna však udržovali své tradice. Patří mezi ně např. silná víra v duchy zemřelých, vliv zlých nadpřirozených sil, zvyk kupování nevěst, pohřbívání do země. </a:t>
            </a:r>
            <a:endParaRPr lang="cs-CZ" sz="2400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 spd="med">
    <p:wipe dir="r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láček 3"/>
          <p:cNvSpPr/>
          <p:nvPr/>
        </p:nvSpPr>
        <p:spPr>
          <a:xfrm>
            <a:off x="755576" y="4941168"/>
            <a:ext cx="1080120" cy="864096"/>
          </a:xfrm>
          <a:prstGeom prst="cloudCallout">
            <a:avLst>
              <a:gd name="adj1" fmla="val -45384"/>
              <a:gd name="adj2" fmla="val 85075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Důvody odchodu z Indie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I dnes se nad historií Romů vznáší nedořešené otazníky. 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K dějinám máme pouze písemné materiály až k období 1. ½ 11. století z Konstantinopole. </a:t>
            </a:r>
          </a:p>
          <a:p>
            <a:pPr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 		</a:t>
            </a:r>
            <a:r>
              <a:rPr lang="cs-CZ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      </a:t>
            </a:r>
            <a:r>
              <a:rPr lang="cs-CZ" sz="2400" b="1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Zamysli se… Proč Romové opustili         </a:t>
            </a:r>
          </a:p>
          <a:p>
            <a:pPr>
              <a:buNone/>
            </a:pPr>
            <a:r>
              <a:rPr lang="cs-CZ" sz="2400" b="1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                 Indii? Jaké k tomu mohli </a:t>
            </a:r>
            <a:r>
              <a:rPr lang="cs-CZ" sz="2400" b="1" dirty="0" smtClean="0">
                <a:solidFill>
                  <a:schemeClr val="accent1"/>
                </a:solidFill>
                <a:latin typeface="Arial Rounded MT Bold" pitchFamily="34" charset="0"/>
              </a:rPr>
              <a:t>mít </a:t>
            </a:r>
            <a:r>
              <a:rPr lang="cs-CZ" sz="2400" b="1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důvody?</a:t>
            </a:r>
            <a:endParaRPr lang="cs-CZ" sz="2400" b="1" dirty="0">
              <a:solidFill>
                <a:schemeClr val="accent1"/>
              </a:solidFill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 spd="med">
    <p:wipe dir="r"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Aktivita: Starověká Indie – pravlast Romů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u="sng" dirty="0" smtClean="0">
                <a:latin typeface="Arial" pitchFamily="34" charset="0"/>
                <a:cs typeface="Arial" pitchFamily="34" charset="0"/>
              </a:rPr>
              <a:t>Nové pojmy – znáš jejich význam?</a:t>
            </a:r>
          </a:p>
          <a:p>
            <a:r>
              <a:rPr lang="cs-CZ" b="1" u="sng" dirty="0" smtClean="0">
                <a:latin typeface="Arial" pitchFamily="34" charset="0"/>
                <a:cs typeface="Arial" pitchFamily="34" charset="0"/>
              </a:rPr>
              <a:t>Hinduismus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</a:t>
            </a:r>
          </a:p>
          <a:p>
            <a:pPr>
              <a:buNone/>
            </a:pPr>
            <a:r>
              <a:rPr lang="cs-CZ" dirty="0" smtClean="0"/>
              <a:t>   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nábožensko-filozofický systém, vznikl ve starověké Indii. Pointou tohoto systému je dělení společnosti do skupin tzv. </a:t>
            </a:r>
            <a:r>
              <a:rPr lang="cs-CZ" i="1" dirty="0" err="1" smtClean="0">
                <a:latin typeface="Arial" pitchFamily="34" charset="0"/>
                <a:cs typeface="Arial" pitchFamily="34" charset="0"/>
              </a:rPr>
              <a:t>džátí</a:t>
            </a:r>
            <a:r>
              <a:rPr lang="cs-CZ" i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neboli </a:t>
            </a:r>
            <a:r>
              <a:rPr lang="cs-CZ" i="1" dirty="0" smtClean="0">
                <a:latin typeface="Arial" pitchFamily="34" charset="0"/>
                <a:cs typeface="Arial" pitchFamily="34" charset="0"/>
              </a:rPr>
              <a:t>kast</a:t>
            </a:r>
          </a:p>
          <a:p>
            <a:r>
              <a:rPr lang="cs-CZ" b="1" u="sng" dirty="0" smtClean="0">
                <a:latin typeface="Arial" pitchFamily="34" charset="0"/>
                <a:cs typeface="Arial" pitchFamily="34" charset="0"/>
              </a:rPr>
              <a:t>Hypotéza </a:t>
            </a:r>
            <a:endParaRPr lang="cs-CZ" i="1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   předpoklad, domněnka, která musí být doložena fakty</a:t>
            </a:r>
          </a:p>
          <a:p>
            <a:r>
              <a:rPr lang="cs-CZ" b="1" u="sng" dirty="0" smtClean="0">
                <a:latin typeface="Arial" pitchFamily="34" charset="0"/>
                <a:cs typeface="Arial" pitchFamily="34" charset="0"/>
              </a:rPr>
              <a:t>Kasta </a:t>
            </a:r>
          </a:p>
          <a:p>
            <a:pPr>
              <a:buNone/>
            </a:pPr>
            <a:r>
              <a:rPr lang="cs-CZ" i="1" dirty="0" smtClean="0">
                <a:solidFill>
                  <a:schemeClr val="accent2">
                    <a:lumMod val="60000"/>
                    <a:lumOff val="40000"/>
                  </a:schemeClr>
                </a:solidFill>
                <a:latin typeface="Arial Rounded MT Bold" pitchFamily="34" charset="0"/>
              </a:rPr>
              <a:t>   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příbuzenská pospolitost, do níž se člověk  narodí, aby se stal jejím členem.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 spd="med"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3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3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3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3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HISTORIA MAGISTRA VITAE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Pokusí se někdo tuto větu přeložit? Z jakého jazyka asi pochází? </a:t>
            </a:r>
          </a:p>
          <a:p>
            <a:endParaRPr lang="cs-CZ" dirty="0" smtClean="0"/>
          </a:p>
          <a:p>
            <a:endParaRPr lang="cs-CZ" dirty="0" smtClean="0"/>
          </a:p>
          <a:p>
            <a:pPr>
              <a:buNone/>
            </a:pPr>
            <a:r>
              <a:rPr lang="cs-CZ" b="1" dirty="0" smtClean="0">
                <a:solidFill>
                  <a:schemeClr val="accent1"/>
                </a:solidFill>
                <a:latin typeface="Comic Sans MS" pitchFamily="66" charset="0"/>
              </a:rPr>
              <a:t>„Dějiny jsou učitelkou života“</a:t>
            </a:r>
          </a:p>
          <a:p>
            <a:pPr>
              <a:buNone/>
            </a:pPr>
            <a:endParaRPr lang="cs-CZ" dirty="0" smtClean="0">
              <a:latin typeface="Lucida Handwriting" pitchFamily="66" charset="0"/>
            </a:endParaRPr>
          </a:p>
          <a:p>
            <a:pPr>
              <a:buNone/>
            </a:pPr>
            <a:r>
              <a:rPr lang="cs-CZ" dirty="0" smtClean="0">
                <a:solidFill>
                  <a:schemeClr val="accent1"/>
                </a:solidFill>
                <a:latin typeface="Lucida Handwriting" pitchFamily="66" charset="0"/>
              </a:rPr>
              <a:t>latina</a:t>
            </a:r>
          </a:p>
          <a:p>
            <a:pPr>
              <a:buNone/>
            </a:pPr>
            <a:endParaRPr lang="cs-CZ" dirty="0">
              <a:latin typeface="Lucida Handwriting" pitchFamily="66" charset="0"/>
            </a:endParaRPr>
          </a:p>
        </p:txBody>
      </p:sp>
      <p:sp>
        <p:nvSpPr>
          <p:cNvPr id="4" name="Obláček 3"/>
          <p:cNvSpPr/>
          <p:nvPr/>
        </p:nvSpPr>
        <p:spPr>
          <a:xfrm>
            <a:off x="7596336" y="2276872"/>
            <a:ext cx="1080120" cy="648072"/>
          </a:xfrm>
          <a:prstGeom prst="cloudCallout">
            <a:avLst>
              <a:gd name="adj1" fmla="val -28734"/>
              <a:gd name="adj2" fmla="val 100125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Šipka nahoru 4"/>
          <p:cNvSpPr/>
          <p:nvPr/>
        </p:nvSpPr>
        <p:spPr>
          <a:xfrm>
            <a:off x="4139952" y="1196752"/>
            <a:ext cx="288032" cy="648072"/>
          </a:xfrm>
          <a:prstGeom prst="up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 spd="med"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3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3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Reaguj na otázky: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Co si pod touto větou představujete?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Jak jí rozumíte?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Jakým jiným mottem byste tuto větu vyjádřili?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Z jakých pramenů se dovídáme o minulosti lidstva?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Proč lidé chtějí znát svou minulost?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 spd="med">
    <p:wipe dir="r"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 informací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err="1" smtClean="0">
                <a:latin typeface="Arial" pitchFamily="34" charset="0"/>
                <a:cs typeface="Arial" pitchFamily="34" charset="0"/>
              </a:rPr>
              <a:t>Závodská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M.: Počátky hledání romské historie</a:t>
            </a:r>
            <a:r>
              <a:rPr lang="pl-PL" dirty="0" smtClean="0">
                <a:latin typeface="Arial" pitchFamily="34" charset="0"/>
                <a:cs typeface="Arial" pitchFamily="34" charset="0"/>
              </a:rPr>
              <a:t>, In: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Druhá směna (Jak využívat dějiny a literaturu Romů ve výuce na 2. stupni ZŠ), Romea, 1. vydání, 2012, ISBN: 978-80-904106-1-9</a:t>
            </a:r>
          </a:p>
          <a:p>
            <a:endParaRPr lang="cs-CZ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 spd="med">
    <p:wipe dir="r"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odul">
  <a:themeElements>
    <a:clrScheme name="Modul">
      <a:dk1>
        <a:sysClr val="windowText" lastClr="000000"/>
      </a:dk1>
      <a:lt1>
        <a:sysClr val="window" lastClr="FFFFFF"/>
      </a:lt1>
      <a:dk2>
        <a:srgbClr val="5A6378"/>
      </a:dk2>
      <a:lt2>
        <a:srgbClr val="D4D4D6"/>
      </a:lt2>
      <a:accent1>
        <a:srgbClr val="F0AD00"/>
      </a:accent1>
      <a:accent2>
        <a:srgbClr val="60B5CC"/>
      </a:accent2>
      <a:accent3>
        <a:srgbClr val="E66C7D"/>
      </a:accent3>
      <a:accent4>
        <a:srgbClr val="6BB76D"/>
      </a:accent4>
      <a:accent5>
        <a:srgbClr val="E88651"/>
      </a:accent5>
      <a:accent6>
        <a:srgbClr val="C64847"/>
      </a:accent6>
      <a:hlink>
        <a:srgbClr val="168BBA"/>
      </a:hlink>
      <a:folHlink>
        <a:srgbClr val="680000"/>
      </a:folHlink>
    </a:clrScheme>
    <a:fontScheme name="Modul">
      <a:maj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Modul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7500"/>
                <a:satMod val="137000"/>
              </a:schemeClr>
            </a:gs>
            <a:gs pos="55000">
              <a:schemeClr val="phClr">
                <a:shade val="69000"/>
                <a:satMod val="137000"/>
              </a:schemeClr>
            </a:gs>
            <a:gs pos="100000">
              <a:schemeClr val="phClr">
                <a:shade val="98000"/>
                <a:satMod val="137000"/>
              </a:schemeClr>
            </a:gs>
          </a:gsLst>
          <a:lin ang="16200000" scaled="0"/>
        </a:gradFill>
      </a:fillStyleLst>
      <a:lnStyleLst>
        <a:ln w="6350" cap="rnd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48000" cap="flat" cmpd="thickThin" algn="ctr">
          <a:solidFill>
            <a:schemeClr val="phClr"/>
          </a:solidFill>
          <a:prstDash val="solid"/>
        </a:ln>
        <a:ln w="48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5000" dist="25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1800000"/>
            </a:lightRig>
          </a:scene3d>
          <a:sp3d prstMaterial="matte">
            <a:bevelT h="200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8000"/>
                <a:satMod val="300000"/>
              </a:schemeClr>
            </a:gs>
            <a:gs pos="12000">
              <a:schemeClr val="phClr">
                <a:tint val="48000"/>
                <a:satMod val="300000"/>
              </a:schemeClr>
            </a:gs>
            <a:gs pos="20000">
              <a:schemeClr val="phClr">
                <a:tint val="49000"/>
                <a:satMod val="300000"/>
              </a:schemeClr>
            </a:gs>
            <a:gs pos="100000">
              <a:schemeClr val="phClr">
                <a:shade val="30000"/>
              </a:schemeClr>
            </a:gs>
          </a:gsLst>
          <a:path path="circle">
            <a:fillToRect l="10000" t="-25000" r="10000" b="125000"/>
          </a:path>
        </a:gradFill>
        <a:blipFill>
          <a:blip xmlns:r="http://schemas.openxmlformats.org/officeDocument/2006/relationships" r:embed="rId1">
            <a:duotone>
              <a:schemeClr val="phClr">
                <a:shade val="75000"/>
                <a:satMod val="105000"/>
              </a:schemeClr>
              <a:schemeClr val="phClr">
                <a:tint val="95000"/>
                <a:satMod val="105000"/>
              </a:schemeClr>
            </a:duotone>
          </a:blip>
          <a:tile tx="0" ty="0" sx="38000" sy="38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Module</Template>
  <TotalTime>197</TotalTime>
  <Words>600</Words>
  <Application>Microsoft Office PowerPoint</Application>
  <PresentationFormat>Předvádění na obrazovce (4:3)</PresentationFormat>
  <Paragraphs>67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Modul</vt:lpstr>
      <vt:lpstr>Prezentace aplikace PowerPoint</vt:lpstr>
      <vt:lpstr>Prezentace aplikace PowerPoint</vt:lpstr>
      <vt:lpstr>Počátky hledání romské historie</vt:lpstr>
      <vt:lpstr>Původ Romů </vt:lpstr>
      <vt:lpstr>Etymologie slova Rom</vt:lpstr>
      <vt:lpstr>Nejbližší indičtí příbuzní Romů</vt:lpstr>
      <vt:lpstr>„Domové“</vt:lpstr>
      <vt:lpstr>Důvody odchodu z Indie</vt:lpstr>
      <vt:lpstr>Aktivita: Starověká Indie – pravlast Romů</vt:lpstr>
      <vt:lpstr>HISTORIA MAGISTRA VITAE</vt:lpstr>
      <vt:lpstr>Reaguj na otázky:</vt:lpstr>
      <vt:lpstr>Zdroje informací</vt:lpstr>
    </vt:vector>
  </TitlesOfParts>
  <Company>Hewlett-Packard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VP – Svět Romů</dc:title>
  <dc:creator>hp</dc:creator>
  <cp:lastModifiedBy>František Bret</cp:lastModifiedBy>
  <cp:revision>13</cp:revision>
  <dcterms:created xsi:type="dcterms:W3CDTF">2012-10-01T16:08:22Z</dcterms:created>
  <dcterms:modified xsi:type="dcterms:W3CDTF">2013-02-27T06:27:34Z</dcterms:modified>
</cp:coreProperties>
</file>