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72" r:id="rId3"/>
    <p:sldId id="261" r:id="rId4"/>
    <p:sldId id="263" r:id="rId5"/>
    <p:sldId id="273" r:id="rId6"/>
    <p:sldId id="274" r:id="rId7"/>
    <p:sldId id="27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1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strips dir="l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strips dir="l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strips dir="l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6CC834E-563D-4AA3-9C82-6F1753227F9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3425AB1-5343-4173-B24C-81C4A059F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strips dir="l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l.auschwitz.org/m/index.php?option=com_ponygallery&amp;func=detail&amp;id=1476&amp;Itemid=17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DUM%2012%20-%20Osv&#283;tim%20II.%20Birkenau.pptx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holocaust.cz/cz/history/camps/auschwitz_rom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locaust.cz/cz/history/camps/auschwitz_rom" TargetMode="External"/><Relationship Id="rId2" Type="http://schemas.openxmlformats.org/officeDocument/2006/relationships/hyperlink" Target="http://pl.auschwitz.org/m/index.php?option=com_ponygallery&amp;func=detail&amp;id=1476&amp;Itemid=1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55576" y="4221088"/>
            <a:ext cx="7951787" cy="1800225"/>
          </a:xfrm>
        </p:spPr>
        <p:txBody>
          <a:bodyPr/>
          <a:lstStyle/>
          <a:p>
            <a:r>
              <a:rPr lang="cs-CZ" sz="1800" b="1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b="1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b="1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klíčové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aktivity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: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Autor:  Mgr. Veronika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Vytvořeno: 18. září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Ročník: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 Cílem tohoto materiálu je objasnit rozdíl mezi životem v kárném 	    táboře a v táboře koncentračním. Žáci se seznámí s KT 	  	    Osvětim –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Birkenau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, s životem uvnitř tábora, pracovním 		    nasazením, životními podmínkami, fyzickou likvidací, s jejíž 	    myšlenkou přišlo nacistické Německo. 	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Cikánský tábor v Osvětimi II - </a:t>
            </a:r>
            <a:r>
              <a:rPr lang="cs-CZ" dirty="0" err="1" smtClean="0"/>
              <a:t>Birkenau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Zřízen na základě Himmlerova výnosu ze dne 16. prosince 1942.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Rozměry tábora: 150 x 170 metrů. Na této ploše vystaveno 32 dřevěných baráků bez izolace. Kapacita jednoho domu – 300 až 400 vězňů, reálně jich sem však umístili až 1000. Na 1 palandě se tísnilo až 15 osob.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Příjezd do tábora…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 příjezdu byli Romové za nadávek a bití vyhnáni z vagonů a seřazeni do pětistupu. Po příchodu do tábora následovala společná koupel – obrovská potupa, dle romské tradice se žena nesmí svléknout před cizími muži.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Poté označeni černým trojúhelníkem (označoval asociály), na levé předloktí jim bylo vytetováno číslo, které začínalo písmenem Z. </a:t>
            </a:r>
          </a:p>
          <a:p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Proč? Pokus se z předchozích znalostí odvodit.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	„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Zigeuner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“</a:t>
            </a:r>
            <a:endParaRPr lang="cs-CZ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5373216"/>
            <a:ext cx="34563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	Ženský tábor AII6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Zástupný symbol pro obsah 8" descr="20081211_1194494953_1953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91651" y="1773239"/>
            <a:ext cx="3151698" cy="3599977"/>
          </a:xfrm>
        </p:spPr>
      </p:pic>
      <p:sp>
        <p:nvSpPr>
          <p:cNvPr id="10" name="TextovéPole 9"/>
          <p:cNvSpPr txBox="1"/>
          <p:nvPr/>
        </p:nvSpPr>
        <p:spPr>
          <a:xfrm>
            <a:off x="4716016" y="5589241"/>
            <a:ext cx="410445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Interiér cihlové kasárny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Autor: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Stanisław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Mucha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Foto: </a:t>
            </a:r>
            <a:r>
              <a:rPr lang="cs-CZ" sz="1400" dirty="0" smtClean="0"/>
              <a:t>Archiv </a:t>
            </a:r>
            <a:r>
              <a:rPr lang="cs-CZ" sz="1400" dirty="0" err="1" smtClean="0"/>
              <a:t>Auschwitz</a:t>
            </a:r>
            <a:r>
              <a:rPr lang="cs-CZ" sz="1400" dirty="0" smtClean="0"/>
              <a:t>-</a:t>
            </a:r>
            <a:r>
              <a:rPr lang="cs-CZ" sz="1400" dirty="0" err="1" smtClean="0"/>
              <a:t>Birkenau</a:t>
            </a:r>
            <a:r>
              <a:rPr lang="cs-CZ" sz="1400" dirty="0" smtClean="0"/>
              <a:t> muzeum 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  <a:hlinkClick r:id="rId3"/>
              </a:rPr>
              <a:t>http://pl.auschwitz.org/m/index.php?option=com_ponygallery&amp;func=detail&amp;id=1476&amp;Itemid=17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316416" y="508518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 táboře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Vězňové v táboře trpěli hladem, nedostatkem hygieny a v neposlední řadě tvrdou prací.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Vězňové nebyli zařazování do komand pracujících mimo tábor.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Práce uvnitř tábora byla ve většině případech zbytečná.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Romové na život v táboře reagovali různě – někteří se snažili zabezpečit se dostatečným množstvím jídla (rozkrádali), jiní si toužili užít poslední chvíle svých životů (prostituce), za což následovaly velmi tvrdé tresty.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Pseudovědecké pokusy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 Osvětimi pracoval dr. </a:t>
            </a:r>
            <a:r>
              <a:rPr lang="cs-CZ" dirty="0" err="1" smtClean="0"/>
              <a:t>Mengele</a:t>
            </a:r>
            <a:r>
              <a:rPr lang="cs-CZ" dirty="0" smtClean="0"/>
              <a:t> (táborový  lékař). </a:t>
            </a:r>
          </a:p>
          <a:p>
            <a:r>
              <a:rPr lang="cs-CZ" dirty="0" smtClean="0"/>
              <a:t>Jeho největší zálibou bylo zkoumat romská dvojčata. </a:t>
            </a:r>
          </a:p>
          <a:p>
            <a:r>
              <a:rPr lang="cs-CZ" dirty="0" smtClean="0"/>
              <a:t>Protektorátní židovská vězeňkyně </a:t>
            </a:r>
            <a:r>
              <a:rPr lang="cs-CZ" dirty="0" err="1" smtClean="0"/>
              <a:t>Dina</a:t>
            </a:r>
            <a:r>
              <a:rPr lang="cs-CZ" dirty="0" smtClean="0"/>
              <a:t> </a:t>
            </a:r>
            <a:r>
              <a:rPr lang="cs-CZ" dirty="0" err="1" smtClean="0"/>
              <a:t>Gottliebová</a:t>
            </a:r>
            <a:r>
              <a:rPr lang="cs-CZ" dirty="0" smtClean="0"/>
              <a:t> musela pro </a:t>
            </a:r>
            <a:r>
              <a:rPr lang="cs-CZ" dirty="0" err="1" smtClean="0"/>
              <a:t>Mengeleho</a:t>
            </a:r>
            <a:r>
              <a:rPr lang="cs-CZ" dirty="0" smtClean="0"/>
              <a:t> portrétovat uvězněné Romy.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gottl_ma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2132856"/>
            <a:ext cx="2162175" cy="2828925"/>
          </a:xfrm>
        </p:spPr>
      </p:pic>
      <p:sp>
        <p:nvSpPr>
          <p:cNvPr id="6" name="TextovéPole 5">
            <a:hlinkClick r:id="rId3" action="ppaction://hlinkpres?slideindex=1&amp;slidetitle="/>
          </p:cNvPr>
          <p:cNvSpPr txBox="1"/>
          <p:nvPr/>
        </p:nvSpPr>
        <p:spPr>
          <a:xfrm>
            <a:off x="5076056" y="4797152"/>
            <a:ext cx="3456384" cy="2060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Portrét neznámé romského vězně.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Autor: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Dina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Gottliebová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1944. foto: Muzeum romské kultury.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http://www.holocaust.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history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camps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auschwitz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rom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>
            <a:hlinkClick r:id="rId4"/>
          </p:cNvPr>
          <p:cNvSpPr txBox="1"/>
          <p:nvPr/>
        </p:nvSpPr>
        <p:spPr>
          <a:xfrm>
            <a:off x="7668344" y="42210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2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 vložený obrázek dostupný z: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  <a:hlinkClick r:id="rId2"/>
              </a:rPr>
              <a:t>http://pl.auschwitz.org/m/index.php?option=com_ponygallery&amp;func=detail&amp;id=1476&amp;Itemid=17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2. vložený obrázek dostupný z: 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  <a:hlinkClick r:id="rId3"/>
              </a:rPr>
              <a:t>http://www.holocaust.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  <a:hlinkClick r:id="rId3"/>
              </a:rPr>
              <a:t>cz</a:t>
            </a:r>
            <a:r>
              <a:rPr lang="cs-CZ" sz="2000" b="1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  <a:hlinkClick r:id="rId3"/>
              </a:rPr>
              <a:t>cz</a:t>
            </a:r>
            <a:r>
              <a:rPr lang="cs-CZ" sz="2000" b="1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  <a:hlinkClick r:id="rId3"/>
              </a:rPr>
              <a:t>history</a:t>
            </a:r>
            <a:r>
              <a:rPr lang="cs-CZ" sz="2000" b="1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  <a:hlinkClick r:id="rId3"/>
              </a:rPr>
              <a:t>camps</a:t>
            </a:r>
            <a:r>
              <a:rPr lang="cs-CZ" sz="2000" b="1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  <a:hlinkClick r:id="rId3"/>
              </a:rPr>
              <a:t>auschwitz</a:t>
            </a:r>
            <a:r>
              <a:rPr lang="cs-CZ" sz="2000" b="1" dirty="0" smtClean="0">
                <a:latin typeface="Arial" pitchFamily="34" charset="0"/>
                <a:cs typeface="Arial" pitchFamily="34" charset="0"/>
                <a:hlinkClick r:id="rId3"/>
              </a:rPr>
              <a:t>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  <a:hlinkClick r:id="rId3"/>
              </a:rPr>
              <a:t>rom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Lhotka, P.: </a:t>
            </a:r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>CIKÁNSKÝ TÁBOR V OSVĚTIMI II. – BIRKENAU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[online], poslední změna 7. 8. 2011, [cit. 2012-09-18], dostupné z: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&lt;http://www.holocaust.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 &gt; 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Ware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Posner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Gerald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L.: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Mengele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- Anděl smrti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1. vydání, XYZ, 2007, str. 451, ISBN:978-80-87021-76-7</a:t>
            </a:r>
          </a:p>
          <a:p>
            <a:endParaRPr lang="cs-CZ" sz="2400" b="1" dirty="0" smtClean="0"/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cap="all" dirty="0" smtClean="0"/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163</TotalTime>
  <Words>398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Modul</vt:lpstr>
      <vt:lpstr>Snímek 1</vt:lpstr>
      <vt:lpstr>Snímek 2</vt:lpstr>
      <vt:lpstr>Cikánský tábor v Osvětimi II - Birkenau</vt:lpstr>
      <vt:lpstr>Příjezd do tábora…</vt:lpstr>
      <vt:lpstr>Život v táboře</vt:lpstr>
      <vt:lpstr>Pseudovědecké pokusy</vt:lpstr>
      <vt:lpstr>Zdroje informací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9</cp:revision>
  <dcterms:created xsi:type="dcterms:W3CDTF">2012-10-27T13:49:57Z</dcterms:created>
  <dcterms:modified xsi:type="dcterms:W3CDTF">2013-01-09T17:09:19Z</dcterms:modified>
</cp:coreProperties>
</file>