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39A7-83A2-4423-88E2-75445B63574E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722B-A39B-42D3-8E61-10D8CD64BC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39A7-83A2-4423-88E2-75445B63574E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722B-A39B-42D3-8E61-10D8CD64BC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39A7-83A2-4423-88E2-75445B63574E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722B-A39B-42D3-8E61-10D8CD64BC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39A7-83A2-4423-88E2-75445B63574E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722B-A39B-42D3-8E61-10D8CD64BC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39A7-83A2-4423-88E2-75445B63574E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722B-A39B-42D3-8E61-10D8CD64BC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39A7-83A2-4423-88E2-75445B63574E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722B-A39B-42D3-8E61-10D8CD64BC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39A7-83A2-4423-88E2-75445B63574E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722B-A39B-42D3-8E61-10D8CD64BC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39A7-83A2-4423-88E2-75445B63574E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722B-A39B-42D3-8E61-10D8CD64BC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39A7-83A2-4423-88E2-75445B63574E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363722B-A39B-42D3-8E61-10D8CD64BC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39A7-83A2-4423-88E2-75445B63574E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722B-A39B-42D3-8E61-10D8CD64BC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739A7-83A2-4423-88E2-75445B63574E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722B-A39B-42D3-8E61-10D8CD64BC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18739A7-83A2-4423-88E2-75445B63574E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363722B-A39B-42D3-8E61-10D8CD64BC8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A_Pffm7Ce1Q" TargetMode="External"/><Relationship Id="rId2" Type="http://schemas.openxmlformats.org/officeDocument/2006/relationships/hyperlink" Target="http://www.youtube.com/watch?v=P5V07-LHOAs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imgurl=http://icv.vlada.cz/assets/tema/romove-vlajka-velka.jpg&amp;imgrefurl=http://icv.vlada.cz/cz/tema/mezinarodni-den-romu-70481/tmplid-560/&amp;h=315&amp;w=396&amp;sz=17&amp;tbnid=XueLf9A48Yb1JM:&amp;tbnh=94&amp;tbnw=118&amp;prev=/search?q=romsk%C3%252" TargetMode="External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cs.wikipedia.org/wiki/Soubor:Roma_flag.svg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b="1" dirty="0" smtClean="0">
                <a:solidFill>
                  <a:schemeClr val="bg1"/>
                </a:solidFill>
                <a:latin typeface="Arial Black" pitchFamily="34" charset="0"/>
              </a:rPr>
              <a:t>VÝUKOVÝ MATERIÁL ZPRACOVANÝ V RÁMCI PROJEKTU </a:t>
            </a:r>
          </a:p>
          <a:p>
            <a:r>
              <a:rPr lang="cs-CZ" sz="1800" b="1" dirty="0" smtClean="0">
                <a:solidFill>
                  <a:schemeClr val="bg1"/>
                </a:solidFill>
                <a:latin typeface="Arial Black" pitchFamily="34" charset="0"/>
              </a:rPr>
              <a:t>MODERNÍ ŠKOLA</a:t>
            </a:r>
          </a:p>
          <a:p>
            <a:r>
              <a:rPr lang="cs-CZ" sz="1800" b="1" dirty="0" smtClean="0">
                <a:solidFill>
                  <a:schemeClr val="bg1"/>
                </a:solidFill>
                <a:latin typeface="Arial Black" pitchFamily="34" charset="0"/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 cstate="print"/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latin typeface="Arial" charset="0"/>
                <a:cs typeface="Arial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>
              <a:latin typeface="Arial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84708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09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44824"/>
            <a:ext cx="8229600" cy="4479776"/>
          </a:xfrm>
        </p:spPr>
        <p:txBody>
          <a:bodyPr>
            <a:normAutofit fontScale="25000" lnSpcReduction="20000"/>
          </a:bodyPr>
          <a:lstStyle/>
          <a:p>
            <a:pPr algn="ctr" eaLnBrk="1" hangingPunct="1">
              <a:buFontTx/>
              <a:buNone/>
            </a:pPr>
            <a:r>
              <a:rPr lang="cs-CZ" sz="6400" b="1" dirty="0" smtClean="0">
                <a:latin typeface="Arial" pitchFamily="34" charset="0"/>
                <a:cs typeface="Arial" pitchFamily="34" charset="0"/>
              </a:rPr>
              <a:t>Číslo klíčové aktivity: III/2</a:t>
            </a:r>
          </a:p>
          <a:p>
            <a:pPr algn="ctr" eaLnBrk="1" hangingPunct="1">
              <a:buFontTx/>
              <a:buNone/>
            </a:pPr>
            <a:r>
              <a:rPr lang="cs-CZ" sz="6400" b="1" dirty="0" smtClean="0">
                <a:latin typeface="Arial" pitchFamily="34" charset="0"/>
                <a:cs typeface="Arial" pitchFamily="34" charset="0"/>
              </a:rPr>
              <a:t>Název klíčové aktivity:</a:t>
            </a:r>
          </a:p>
          <a:p>
            <a:pPr algn="ctr" eaLnBrk="1" hangingPunct="1">
              <a:buFontTx/>
              <a:buNone/>
            </a:pPr>
            <a:r>
              <a:rPr lang="cs-CZ" sz="6400" b="1" dirty="0" smtClean="0">
                <a:latin typeface="Arial" pitchFamily="34" charset="0"/>
                <a:cs typeface="Arial" pitchFamily="34" charset="0"/>
              </a:rPr>
              <a:t>Inovace a zkvalitnění výuky prostřednictvím ICT</a:t>
            </a:r>
          </a:p>
          <a:p>
            <a:pPr algn="ctr" eaLnBrk="1" hangingPunct="1">
              <a:buFontTx/>
              <a:buNone/>
            </a:pPr>
            <a:endParaRPr lang="cs-CZ" sz="6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6400" b="1" dirty="0" smtClean="0">
                <a:latin typeface="Arial" pitchFamily="34" charset="0"/>
                <a:cs typeface="Arial" pitchFamily="34" charset="0"/>
              </a:rPr>
              <a:t>1) Autor: Mgr. Veronika </a:t>
            </a:r>
            <a:r>
              <a:rPr lang="cs-CZ" sz="6400" b="1" dirty="0" err="1" smtClean="0">
                <a:latin typeface="Arial" pitchFamily="34" charset="0"/>
                <a:cs typeface="Arial" pitchFamily="34" charset="0"/>
              </a:rPr>
              <a:t>Kolompárová</a:t>
            </a:r>
            <a:r>
              <a:rPr lang="cs-CZ" sz="6400" b="1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sz="6600" b="1" dirty="0">
                <a:latin typeface="Arial" pitchFamily="34" charset="0"/>
                <a:cs typeface="Arial" pitchFamily="34" charset="0"/>
              </a:rPr>
              <a:t>B3 </a:t>
            </a:r>
            <a:r>
              <a:rPr lang="cs-CZ" sz="6600" b="1" dirty="0" smtClean="0">
                <a:latin typeface="Arial" pitchFamily="34" charset="0"/>
                <a:cs typeface="Arial" pitchFamily="34" charset="0"/>
              </a:rPr>
              <a:t>VY_32_INOVACE_14</a:t>
            </a:r>
            <a:endParaRPr lang="cs-CZ" sz="6400" b="1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None/>
            </a:pPr>
            <a:r>
              <a:rPr lang="cs-CZ" sz="6400" b="1" dirty="0" smtClean="0">
                <a:latin typeface="Arial" pitchFamily="34" charset="0"/>
                <a:cs typeface="Arial" pitchFamily="34" charset="0"/>
              </a:rPr>
              <a:t>2) Vytvořeno: 3. říjen 2012</a:t>
            </a:r>
          </a:p>
          <a:p>
            <a:pPr eaLnBrk="1" hangingPunct="1">
              <a:buNone/>
            </a:pPr>
            <a:r>
              <a:rPr lang="cs-CZ" sz="6400" b="1" dirty="0" smtClean="0">
                <a:latin typeface="Arial" pitchFamily="34" charset="0"/>
                <a:cs typeface="Arial" pitchFamily="34" charset="0"/>
              </a:rPr>
              <a:t>3) Ročník: 7., 8. a 9. </a:t>
            </a:r>
          </a:p>
          <a:p>
            <a:pPr eaLnBrk="1" hangingPunct="1">
              <a:buNone/>
            </a:pPr>
            <a:r>
              <a:rPr lang="cs-CZ" sz="6400" b="1" dirty="0" smtClean="0">
                <a:latin typeface="Arial" pitchFamily="34" charset="0"/>
                <a:cs typeface="Arial" pitchFamily="34" charset="0"/>
              </a:rPr>
              <a:t>4) Vzdělávací oblast: multikulturní výchova – volitelný předmět Svět Romů</a:t>
            </a:r>
          </a:p>
          <a:p>
            <a:pPr eaLnBrk="1" hangingPunct="1">
              <a:buNone/>
            </a:pPr>
            <a:r>
              <a:rPr lang="cs-CZ" sz="6400" b="1" dirty="0" smtClean="0">
                <a:latin typeface="Arial" pitchFamily="34" charset="0"/>
                <a:cs typeface="Arial" pitchFamily="34" charset="0"/>
              </a:rPr>
              <a:t>5) Anotace:  Cílem VM je seznámit žáky s romskou hymnou, jejím původem a 	      variantami textů, ve kterých byla dotvářena. V závěru VM si žáci 	      mohou hymnu poslechnout a pokusit se sami ji přeložit. Druhá část 	      VM poskytuje informace o romské vlajce a vysvětluje symboliku 	      vlajky. </a:t>
            </a:r>
          </a:p>
          <a:p>
            <a:pPr eaLnBrk="1" hangingPunct="1">
              <a:buFontTx/>
              <a:buNone/>
            </a:pPr>
            <a:endParaRPr lang="cs-CZ" sz="8000" b="1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8000" b="1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8000" b="1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8000" b="1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8000" b="1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endParaRPr lang="cs-CZ" sz="1800" b="1" dirty="0" smtClean="0"/>
          </a:p>
          <a:p>
            <a:pPr eaLnBrk="1" hangingPunct="1">
              <a:buFontTx/>
              <a:buNone/>
            </a:pPr>
            <a:r>
              <a:rPr lang="cs-CZ" sz="1800" b="1" dirty="0" smtClean="0"/>
              <a:t> 			</a:t>
            </a:r>
          </a:p>
          <a:p>
            <a:pPr eaLnBrk="1" hangingPunct="1">
              <a:buFontTx/>
              <a:buNone/>
            </a:pPr>
            <a:endParaRPr lang="cs-CZ" sz="1800" b="1" dirty="0" smtClean="0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Romská hymna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Za romskou hymnu je všeobecně považována romská píseň</a:t>
            </a:r>
            <a:r>
              <a:rPr lang="cs-CZ" dirty="0">
                <a:latin typeface="Arial" pitchFamily="34" charset="0"/>
                <a:cs typeface="Arial" pitchFamily="34" charset="0"/>
              </a:rPr>
              <a:t> 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„</a:t>
            </a:r>
            <a:r>
              <a:rPr lang="cs-CZ" b="1" dirty="0" err="1" smtClean="0">
                <a:latin typeface="Arial" pitchFamily="34" charset="0"/>
                <a:cs typeface="Arial" pitchFamily="34" charset="0"/>
              </a:rPr>
              <a:t>Gejľem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, </a:t>
            </a:r>
            <a:r>
              <a:rPr lang="cs-CZ" b="1" dirty="0" err="1" smtClean="0">
                <a:latin typeface="Arial" pitchFamily="34" charset="0"/>
                <a:cs typeface="Arial" pitchFamily="34" charset="0"/>
              </a:rPr>
              <a:t>gejľem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“.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Mezinárodní romská hymna vznikla z písně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jugoslávských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Romů, kterou upravil Jarko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Javanovič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v roce 1971.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Romskou hymnu můžete najít také pod názvy: 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"</a:t>
            </a:r>
            <a:r>
              <a:rPr lang="cs-CZ" b="1" i="1" dirty="0" err="1">
                <a:latin typeface="Arial" pitchFamily="34" charset="0"/>
                <a:cs typeface="Arial" pitchFamily="34" charset="0"/>
              </a:rPr>
              <a:t>Geľem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, </a:t>
            </a:r>
            <a:r>
              <a:rPr lang="cs-CZ" b="1" i="1" dirty="0" err="1">
                <a:latin typeface="Arial" pitchFamily="34" charset="0"/>
                <a:cs typeface="Arial" pitchFamily="34" charset="0"/>
              </a:rPr>
              <a:t>Geľem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"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, 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"</a:t>
            </a:r>
            <a:r>
              <a:rPr lang="cs-CZ" b="1" i="1" dirty="0" err="1">
                <a:latin typeface="Arial" pitchFamily="34" charset="0"/>
                <a:cs typeface="Arial" pitchFamily="34" charset="0"/>
              </a:rPr>
              <a:t>Djelem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, </a:t>
            </a:r>
            <a:r>
              <a:rPr lang="cs-CZ" b="1" i="1" dirty="0" err="1">
                <a:latin typeface="Arial" pitchFamily="34" charset="0"/>
                <a:cs typeface="Arial" pitchFamily="34" charset="0"/>
              </a:rPr>
              <a:t>Djelem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"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, 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"</a:t>
            </a:r>
            <a:r>
              <a:rPr lang="cs-CZ" b="1" i="1" dirty="0" err="1">
                <a:latin typeface="Arial" pitchFamily="34" charset="0"/>
                <a:cs typeface="Arial" pitchFamily="34" charset="0"/>
              </a:rPr>
              <a:t>Opre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 Roma"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, 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"</a:t>
            </a:r>
            <a:r>
              <a:rPr lang="cs-CZ" b="1" i="1" dirty="0" err="1">
                <a:latin typeface="Arial" pitchFamily="34" charset="0"/>
                <a:cs typeface="Arial" pitchFamily="34" charset="0"/>
              </a:rPr>
              <a:t>Romale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, </a:t>
            </a:r>
            <a:r>
              <a:rPr lang="cs-CZ" b="1" i="1" dirty="0" err="1">
                <a:latin typeface="Arial" pitchFamily="34" charset="0"/>
                <a:cs typeface="Arial" pitchFamily="34" charset="0"/>
              </a:rPr>
              <a:t>čhavale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"</a:t>
            </a:r>
            <a:r>
              <a:rPr lang="cs-CZ" i="1" dirty="0">
                <a:latin typeface="Arial" pitchFamily="34" charset="0"/>
                <a:cs typeface="Arial" pitchFamily="34" charset="0"/>
              </a:rPr>
              <a:t>,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"</a:t>
            </a:r>
            <a:r>
              <a:rPr lang="cs-CZ" b="1" i="1" dirty="0" err="1">
                <a:latin typeface="Arial" pitchFamily="34" charset="0"/>
                <a:cs typeface="Arial" pitchFamily="34" charset="0"/>
              </a:rPr>
              <a:t>Đelem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, </a:t>
            </a:r>
            <a:r>
              <a:rPr lang="cs-CZ" b="1" i="1" dirty="0" err="1">
                <a:latin typeface="Arial" pitchFamily="34" charset="0"/>
                <a:cs typeface="Arial" pitchFamily="34" charset="0"/>
              </a:rPr>
              <a:t>Đelem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"</a:t>
            </a:r>
            <a:r>
              <a:rPr lang="cs-CZ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Romská hymna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Romskou hymnu můžeme slyšet na setkání romských aktivistů.</a:t>
            </a:r>
          </a:p>
          <a:p>
            <a:r>
              <a:rPr lang="cs-CZ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Kdo je to romský aktivista? Pokus se vysvětlit vlastními slovy.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Dále se s romskou hymnou můžeme setkat při akcích pro Romy důležitých, např. pietní akty u příležitosti holocaustu, při oslavách Mezinárodního dne Romů apod. </a:t>
            </a:r>
          </a:p>
          <a:p>
            <a:r>
              <a:rPr lang="cs-CZ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Na který kalendářní den připadá tento významný den? </a:t>
            </a:r>
          </a:p>
          <a:p>
            <a:r>
              <a:rPr lang="cs-CZ" b="1" dirty="0" smtClean="0">
                <a:latin typeface="Arial Rounded MT Bold" pitchFamily="34" charset="0"/>
              </a:rPr>
              <a:t>8. dubna</a:t>
            </a:r>
            <a:endParaRPr lang="cs-CZ" b="1" dirty="0">
              <a:latin typeface="Arial Rounded MT Bold" pitchFamily="34" charset="0"/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7524328" y="1484784"/>
            <a:ext cx="864096" cy="792088"/>
          </a:xfrm>
          <a:prstGeom prst="cloudCallout">
            <a:avLst>
              <a:gd name="adj1" fmla="val -68805"/>
              <a:gd name="adj2" fmla="val 963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láček 4"/>
          <p:cNvSpPr/>
          <p:nvPr/>
        </p:nvSpPr>
        <p:spPr>
          <a:xfrm>
            <a:off x="7020272" y="4653136"/>
            <a:ext cx="864096" cy="216024"/>
          </a:xfrm>
          <a:prstGeom prst="cloudCallout">
            <a:avLst>
              <a:gd name="adj1" fmla="val -60340"/>
              <a:gd name="adj2" fmla="val 18102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Varianty textů romské hymny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Mezinárodní romská hymna: </a:t>
            </a:r>
          </a:p>
          <a:p>
            <a:pPr>
              <a:buNone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Gelem gelem lugone dromenca </a:t>
            </a:r>
          </a:p>
          <a:p>
            <a:pPr>
              <a:buNone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Maladílem baxtale Promencar  </a:t>
            </a:r>
          </a:p>
          <a:p>
            <a:pPr>
              <a:buNone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A, Promale, katar tumen aven </a:t>
            </a:r>
          </a:p>
          <a:p>
            <a:pPr>
              <a:buNone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E caxrenca , bokhale chavenca? </a:t>
            </a:r>
          </a:p>
          <a:p>
            <a:pPr>
              <a:buNone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A, Promale! A, chavale!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Pozn. X se čte jako CH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Varianty textů romské hymny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Východoslovenská romština</a:t>
            </a:r>
          </a:p>
          <a:p>
            <a:pPr>
              <a:buNone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Gejľom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geľom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le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bare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dromenca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Arakhľom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man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bachtale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Romenca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buNone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Jaj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Romale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khatar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tumen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aven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Le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carhanca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bokhale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čhavenca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? </a:t>
            </a:r>
          </a:p>
          <a:p>
            <a:pPr>
              <a:buNone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Jaj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Romale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!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Jaj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čhavale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!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Varianty textů romské hymny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Nářečí </a:t>
            </a:r>
            <a:r>
              <a:rPr lang="cs-CZ" b="1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olašských</a:t>
            </a:r>
            <a:r>
              <a:rPr lang="cs-CZ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Romů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Gelem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gelem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lugone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dromenca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>
              <a:buNone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Maladílem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bachtále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Romenca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buNone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Jaj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romale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khatar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tuman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aven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E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cechrenca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bokhale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šarvórenca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? </a:t>
            </a:r>
          </a:p>
          <a:p>
            <a:pPr>
              <a:buNone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Jaj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Romale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Jaj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šavale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!</a:t>
            </a:r>
          </a:p>
          <a:p>
            <a:pPr>
              <a:buNone/>
            </a:pP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Český a slovenský překlad hymny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Český překlad: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Slovenský překlad: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Šel jsem, šel jsem po dalekých cestách 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Potkal jsem tam šťastné Romy.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Oj, Romové, odkud přicházíte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Se stany a hladovými dětmi?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Oj, Romové, oj chlapci !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Šiel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som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šiel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som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ďalekými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cestami  </a:t>
            </a: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Strtol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som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tam šťastných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Rómov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Oj,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Rómovia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odkiaľ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prichádzate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So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stanmi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a hladnými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deťmi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Oj,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Rómovia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oj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chalpci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!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Hudba a text romské hymny „</a:t>
            </a:r>
            <a:r>
              <a:rPr lang="cs-CZ" dirty="0" err="1" smtClean="0"/>
              <a:t>Djelem</a:t>
            </a:r>
            <a:r>
              <a:rPr lang="cs-CZ" dirty="0" smtClean="0"/>
              <a:t>, </a:t>
            </a:r>
            <a:r>
              <a:rPr lang="cs-CZ" dirty="0" err="1" smtClean="0"/>
              <a:t>djelem</a:t>
            </a:r>
            <a:r>
              <a:rPr lang="cs-CZ" dirty="0" smtClean="0"/>
              <a:t>“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1"/>
                </a:solidFill>
                <a:latin typeface="Arial Black" pitchFamily="34" charset="0"/>
                <a:hlinkClick r:id="rId2"/>
              </a:rPr>
              <a:t>http://www.</a:t>
            </a:r>
            <a:r>
              <a:rPr lang="cs-CZ" b="1" dirty="0" err="1" smtClean="0">
                <a:solidFill>
                  <a:schemeClr val="accent1"/>
                </a:solidFill>
                <a:latin typeface="Arial Black" pitchFamily="34" charset="0"/>
                <a:hlinkClick r:id="rId2"/>
              </a:rPr>
              <a:t>youtube.com</a:t>
            </a:r>
            <a:r>
              <a:rPr lang="cs-CZ" b="1" dirty="0" smtClean="0">
                <a:solidFill>
                  <a:schemeClr val="accent1"/>
                </a:solidFill>
                <a:latin typeface="Arial Black" pitchFamily="34" charset="0"/>
                <a:hlinkClick r:id="rId2"/>
              </a:rPr>
              <a:t>/</a:t>
            </a:r>
            <a:r>
              <a:rPr lang="cs-CZ" b="1" dirty="0" err="1" smtClean="0">
                <a:solidFill>
                  <a:schemeClr val="accent1"/>
                </a:solidFill>
                <a:latin typeface="Arial Black" pitchFamily="34" charset="0"/>
                <a:hlinkClick r:id="rId2"/>
              </a:rPr>
              <a:t>watch</a:t>
            </a:r>
            <a:r>
              <a:rPr lang="cs-CZ" b="1" dirty="0" smtClean="0">
                <a:solidFill>
                  <a:schemeClr val="accent1"/>
                </a:solidFill>
                <a:latin typeface="Arial Black" pitchFamily="34" charset="0"/>
                <a:hlinkClick r:id="rId2"/>
              </a:rPr>
              <a:t>?v=P5V07-</a:t>
            </a:r>
            <a:r>
              <a:rPr lang="cs-CZ" b="1" dirty="0" err="1" smtClean="0">
                <a:solidFill>
                  <a:schemeClr val="accent1"/>
                </a:solidFill>
                <a:latin typeface="Arial Black" pitchFamily="34" charset="0"/>
                <a:hlinkClick r:id="rId2"/>
              </a:rPr>
              <a:t>LHOAs</a:t>
            </a:r>
            <a:endParaRPr lang="cs-CZ" b="1" dirty="0" smtClean="0">
              <a:solidFill>
                <a:schemeClr val="accent1"/>
              </a:solidFill>
              <a:latin typeface="Arial Black" pitchFamily="34" charset="0"/>
            </a:endParaRPr>
          </a:p>
          <a:p>
            <a:r>
              <a:rPr lang="cs-CZ" b="1" dirty="0" smtClean="0">
                <a:solidFill>
                  <a:schemeClr val="accent1"/>
                </a:solidFill>
                <a:latin typeface="Arial Black" pitchFamily="34" charset="0"/>
                <a:hlinkClick r:id="rId3"/>
              </a:rPr>
              <a:t>http://www.</a:t>
            </a:r>
            <a:r>
              <a:rPr lang="cs-CZ" b="1" dirty="0" err="1" smtClean="0">
                <a:solidFill>
                  <a:schemeClr val="accent1"/>
                </a:solidFill>
                <a:latin typeface="Arial Black" pitchFamily="34" charset="0"/>
                <a:hlinkClick r:id="rId3"/>
              </a:rPr>
              <a:t>youtube.com</a:t>
            </a:r>
            <a:r>
              <a:rPr lang="cs-CZ" b="1" dirty="0" smtClean="0">
                <a:solidFill>
                  <a:schemeClr val="accent1"/>
                </a:solidFill>
                <a:latin typeface="Arial Black" pitchFamily="34" charset="0"/>
                <a:hlinkClick r:id="rId3"/>
              </a:rPr>
              <a:t>/</a:t>
            </a:r>
            <a:r>
              <a:rPr lang="cs-CZ" b="1" dirty="0" err="1" smtClean="0">
                <a:solidFill>
                  <a:schemeClr val="accent1"/>
                </a:solidFill>
                <a:latin typeface="Arial Black" pitchFamily="34" charset="0"/>
                <a:hlinkClick r:id="rId3"/>
              </a:rPr>
              <a:t>watch</a:t>
            </a:r>
            <a:r>
              <a:rPr lang="cs-CZ" b="1" dirty="0" smtClean="0">
                <a:solidFill>
                  <a:schemeClr val="accent1"/>
                </a:solidFill>
                <a:latin typeface="Arial Black" pitchFamily="34" charset="0"/>
                <a:hlinkClick r:id="rId3"/>
              </a:rPr>
              <a:t>?v=A_Pffm7Ce1Q</a:t>
            </a:r>
            <a:endParaRPr lang="cs-CZ" b="1" dirty="0">
              <a:solidFill>
                <a:schemeClr val="accent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Romská vlajka</a:t>
            </a:r>
            <a:endParaRPr lang="cs-CZ" dirty="0"/>
          </a:p>
        </p:txBody>
      </p:sp>
      <p:pic>
        <p:nvPicPr>
          <p:cNvPr id="8" name="Zástupný symbol pro obsah 7" descr="vlajka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16016" y="1844824"/>
            <a:ext cx="3600400" cy="1944216"/>
          </a:xfrm>
        </p:spPr>
      </p:pic>
      <p:sp>
        <p:nvSpPr>
          <p:cNvPr id="7" name="Zástupný symbol pro obsah 6"/>
          <p:cNvSpPr txBox="1">
            <a:spLocks noGrp="1"/>
          </p:cNvSpPr>
          <p:nvPr>
            <p:ph sz="half" idx="1"/>
          </p:nvPr>
        </p:nvSpPr>
        <p:spPr>
          <a:xfrm>
            <a:off x="457200" y="1920085"/>
            <a:ext cx="4038600" cy="432118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900" dirty="0" smtClean="0">
                <a:latin typeface="Arial" pitchFamily="34" charset="0"/>
                <a:cs typeface="Arial" pitchFamily="34" charset="0"/>
              </a:rPr>
              <a:t>Romská vlajka je tvořena modrým a zeleným pruhem. Uprostřed je červené kolo. </a:t>
            </a:r>
          </a:p>
          <a:p>
            <a:r>
              <a:rPr lang="cs-CZ" sz="1900" dirty="0" smtClean="0">
                <a:latin typeface="Arial" pitchFamily="34" charset="0"/>
                <a:cs typeface="Arial" pitchFamily="34" charset="0"/>
              </a:rPr>
              <a:t>Vymezení symbolů:</a:t>
            </a:r>
          </a:p>
          <a:p>
            <a:r>
              <a:rPr lang="cs-CZ" sz="1900" dirty="0" smtClean="0">
                <a:latin typeface="Arial" pitchFamily="34" charset="0"/>
                <a:cs typeface="Arial" pitchFamily="34" charset="0"/>
              </a:rPr>
              <a:t>Modrý pruh = blankytná obloha</a:t>
            </a:r>
          </a:p>
          <a:p>
            <a:r>
              <a:rPr lang="cs-CZ" sz="1900" dirty="0" smtClean="0">
                <a:latin typeface="Arial" pitchFamily="34" charset="0"/>
                <a:cs typeface="Arial" pitchFamily="34" charset="0"/>
              </a:rPr>
              <a:t>Zelený pruh = život poutníků po zelené zemi</a:t>
            </a:r>
          </a:p>
          <a:p>
            <a:r>
              <a:rPr lang="cs-CZ" sz="1900" dirty="0" smtClean="0">
                <a:latin typeface="Arial" pitchFamily="34" charset="0"/>
                <a:cs typeface="Arial" pitchFamily="34" charset="0"/>
              </a:rPr>
              <a:t>Červené kolo s 16 paprsky (čakry) = slunce a vůz</a:t>
            </a:r>
          </a:p>
          <a:p>
            <a:endParaRPr lang="cs-CZ" sz="19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900" dirty="0" smtClean="0">
                <a:latin typeface="Arial" pitchFamily="34" charset="0"/>
                <a:cs typeface="Arial" pitchFamily="34" charset="0"/>
              </a:rPr>
              <a:t>Čakra se objevuje i na vlajce Indie, což symbolizuje původ Romů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>
            <a:hlinkClick r:id="rId3"/>
          </p:cNvPr>
          <p:cNvSpPr txBox="1"/>
          <p:nvPr/>
        </p:nvSpPr>
        <p:spPr>
          <a:xfrm>
            <a:off x="4788024" y="4077072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Dostupné z: </a:t>
            </a:r>
          </a:p>
          <a:p>
            <a:r>
              <a:rPr lang="cs-CZ" b="1" dirty="0" smtClean="0">
                <a:latin typeface="Arial Black" pitchFamily="34" charset="0"/>
                <a:hlinkClick r:id="rId4"/>
              </a:rPr>
              <a:t>http://cs.wikipedia.org/wiki/Soubor:Roma_flag.svg</a:t>
            </a:r>
            <a:endParaRPr lang="cs-CZ" b="1" dirty="0" smtClean="0">
              <a:latin typeface="Arial Black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informací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Romská hymna [online], poslední změna 8. 8. 2012, [cit. 2012-10-03], dostupné z: </a:t>
            </a: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	&lt;http://http://cs.wikipedia.org/wiki/Romsk%C3%A1_hymna&gt; 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131</TotalTime>
  <Words>426</Words>
  <Application>Microsoft Office PowerPoint</Application>
  <PresentationFormat>Předvádění na obrazovce (4:3)</PresentationFormat>
  <Paragraphs>83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Prezentace aplikace PowerPoint</vt:lpstr>
      <vt:lpstr>Prezentace aplikace PowerPoint</vt:lpstr>
      <vt:lpstr>Romská hymna</vt:lpstr>
      <vt:lpstr>Romská hymna</vt:lpstr>
      <vt:lpstr>Varianty textů romské hymny</vt:lpstr>
      <vt:lpstr>Varianty textů romské hymny</vt:lpstr>
      <vt:lpstr>Varianty textů romské hymny</vt:lpstr>
      <vt:lpstr>Český a slovenský překlad hymny</vt:lpstr>
      <vt:lpstr>Hudba a text romské hymny „Djelem, djelem“ </vt:lpstr>
      <vt:lpstr>Romská vlajka</vt:lpstr>
      <vt:lpstr>Zdroje informací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hp</dc:creator>
  <cp:lastModifiedBy>František Bret</cp:lastModifiedBy>
  <cp:revision>10</cp:revision>
  <dcterms:created xsi:type="dcterms:W3CDTF">2012-11-05T17:26:48Z</dcterms:created>
  <dcterms:modified xsi:type="dcterms:W3CDTF">2013-02-27T06:32:37Z</dcterms:modified>
</cp:coreProperties>
</file>