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2" r:id="rId2"/>
    <p:sldId id="263" r:id="rId3"/>
    <p:sldId id="258" r:id="rId4"/>
    <p:sldId id="259" r:id="rId5"/>
    <p:sldId id="260" r:id="rId6"/>
    <p:sldId id="261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144ED06-0DB7-45BD-BD1F-36E7ECBE753D}" type="datetimeFigureOut">
              <a:rPr lang="cs-CZ" smtClean="0"/>
              <a:pPr/>
              <a:t>27.2.2013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13B5A47-0BF0-4DB7-A0AF-9FBE7C0B6B43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4221163"/>
            <a:ext cx="7951787" cy="1800225"/>
          </a:xfrm>
        </p:spPr>
        <p:txBody>
          <a:bodyPr/>
          <a:lstStyle/>
          <a:p>
            <a:r>
              <a:rPr lang="cs-CZ" sz="1800" b="1" dirty="0" smtClean="0">
                <a:solidFill>
                  <a:schemeClr val="bg1"/>
                </a:solidFill>
                <a:latin typeface="Arial Black" pitchFamily="34" charset="0"/>
              </a:rPr>
              <a:t>VÝUKOVÝ MATERIÁL ZPRACOVANÝ V RÁMCI PROJEKTU </a:t>
            </a:r>
          </a:p>
          <a:p>
            <a:r>
              <a:rPr lang="cs-CZ" sz="1800" b="1" dirty="0" smtClean="0">
                <a:solidFill>
                  <a:schemeClr val="bg1"/>
                </a:solidFill>
                <a:latin typeface="Arial Black" pitchFamily="34" charset="0"/>
              </a:rPr>
              <a:t>MODERNÍ ŠKOLA</a:t>
            </a:r>
          </a:p>
          <a:p>
            <a:r>
              <a:rPr lang="cs-CZ" sz="1800" b="1" dirty="0" smtClean="0">
                <a:solidFill>
                  <a:schemeClr val="bg1"/>
                </a:solidFill>
                <a:latin typeface="Arial Black" pitchFamily="34" charset="0"/>
              </a:rPr>
              <a:t>Registrační číslo projektu: CZ.1.07/1.400/21.3095</a:t>
            </a:r>
          </a:p>
        </p:txBody>
      </p:sp>
      <p:pic>
        <p:nvPicPr>
          <p:cNvPr id="13314" name="Picture 4" descr="škola"/>
          <p:cNvPicPr>
            <a:picLocks noChangeAspect="1" noChangeArrowheads="1"/>
          </p:cNvPicPr>
          <p:nvPr/>
        </p:nvPicPr>
        <p:blipFill>
          <a:blip r:embed="rId2" cstate="print"/>
          <a:srcRect b="16722"/>
          <a:stretch>
            <a:fillRect/>
          </a:stretch>
        </p:blipFill>
        <p:spPr bwMode="auto">
          <a:xfrm>
            <a:off x="5076825" y="2349500"/>
            <a:ext cx="2447925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2276475"/>
            <a:ext cx="2087563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9"/>
          <p:cNvSpPr>
            <a:spLocks noChangeArrowheads="1"/>
          </p:cNvSpPr>
          <p:nvPr/>
        </p:nvSpPr>
        <p:spPr bwMode="auto">
          <a:xfrm>
            <a:off x="179388" y="2908300"/>
            <a:ext cx="18415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bIns="0" anchor="ctr">
            <a:spAutoFit/>
          </a:bodyPr>
          <a:lstStyle/>
          <a:p>
            <a:endParaRPr lang="cs-CZ" dirty="0"/>
          </a:p>
        </p:txBody>
      </p:sp>
      <p:sp>
        <p:nvSpPr>
          <p:cNvPr id="13317" name="Rectangle 10"/>
          <p:cNvSpPr>
            <a:spLocks noChangeArrowheads="1"/>
          </p:cNvSpPr>
          <p:nvPr/>
        </p:nvSpPr>
        <p:spPr bwMode="auto">
          <a:xfrm>
            <a:off x="1692275" y="1552575"/>
            <a:ext cx="6192838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bIns="0" anchor="ctr">
            <a:spAutoFit/>
          </a:bodyPr>
          <a:lstStyle/>
          <a:p>
            <a:pPr algn="ctr"/>
            <a:r>
              <a:rPr lang="cs-CZ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cs-CZ" sz="1600" b="1" dirty="0">
                <a:solidFill>
                  <a:srgbClr val="000000"/>
                </a:solidFill>
                <a:latin typeface="Arial" charset="0"/>
                <a:cs typeface="Arial" charset="0"/>
              </a:rPr>
              <a:t>ZÁKLADNÍ ŠKOLA ÚSTÍ NAD LABEM, HLAVNÍ 193, 403 31</a:t>
            </a:r>
            <a:endParaRPr lang="cs-CZ" sz="1400" b="1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algn="ctr" eaLnBrk="0" hangingPunct="0"/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Tel.:472731819, 472731253 Tel.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řed</a:t>
            </a:r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./fax:472731480, e-mail: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skola</a:t>
            </a:r>
            <a:r>
              <a:rPr lang="cs-CZ" sz="1200" b="1" dirty="0">
                <a:solidFill>
                  <a:srgbClr val="999999"/>
                </a:solidFill>
                <a:latin typeface="Arial" charset="0"/>
                <a:cs typeface="Arial" charset="0"/>
              </a:rPr>
              <a:t>@</a:t>
            </a:r>
            <a:r>
              <a:rPr lang="cs-CZ" sz="1200" b="1" dirty="0" err="1">
                <a:solidFill>
                  <a:srgbClr val="999999"/>
                </a:solidFill>
                <a:latin typeface="Arial" charset="0"/>
                <a:cs typeface="Arial" charset="0"/>
              </a:rPr>
              <a:t>zsmojzir.cz</a:t>
            </a:r>
            <a:endParaRPr lang="cs-CZ" sz="1400" dirty="0">
              <a:solidFill>
                <a:srgbClr val="999999"/>
              </a:solidFill>
              <a:latin typeface="Arial" charset="0"/>
              <a:cs typeface="Arial" charset="0"/>
            </a:endParaRPr>
          </a:p>
          <a:p>
            <a:pPr eaLnBrk="0" hangingPunct="0"/>
            <a:endParaRPr lang="cs-CZ" dirty="0">
              <a:latin typeface="Arial" charset="0"/>
            </a:endParaRPr>
          </a:p>
        </p:txBody>
      </p:sp>
      <p:pic>
        <p:nvPicPr>
          <p:cNvPr id="1331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Obrázek 1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7313" y="1643063"/>
            <a:ext cx="6762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Číslo klíčové aktivity: III/2</a:t>
            </a:r>
          </a:p>
          <a:p>
            <a:pPr algn="ctr">
              <a:buFontTx/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Název klíčové aktivity:</a:t>
            </a:r>
          </a:p>
          <a:p>
            <a:pPr algn="ctr">
              <a:buFontTx/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Inovace a zkvalitnění výuky prostřednictvím ICT</a:t>
            </a:r>
          </a:p>
          <a:p>
            <a:pPr algn="ctr">
              <a:buFontTx/>
              <a:buNone/>
            </a:pPr>
            <a:r>
              <a:rPr lang="cs-CZ" sz="1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Autor: Mgr. Veronika </a:t>
            </a:r>
            <a:r>
              <a:rPr lang="cs-CZ" sz="1800" b="1" dirty="0" err="1" smtClean="0">
                <a:latin typeface="Arial" pitchFamily="34" charset="0"/>
                <a:cs typeface="Arial" pitchFamily="34" charset="0"/>
              </a:rPr>
              <a:t>Kolompárová</a:t>
            </a:r>
            <a:r>
              <a:rPr lang="cs-CZ" sz="1800" b="1" dirty="0">
                <a:latin typeface="Arial" pitchFamily="34" charset="0"/>
                <a:cs typeface="Arial" pitchFamily="34" charset="0"/>
              </a:rPr>
              <a:t>	B3 </a:t>
            </a: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VY_32_INOVACE_15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Vytvořeno:  15. říjen 2012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Ročník: 7., 8. a 9. </a:t>
            </a:r>
          </a:p>
          <a:p>
            <a:pPr>
              <a:buFont typeface="Arial" charset="0"/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Vzdělávací oblast: multikulturní výchova – volitelný předmět Svět Romů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800" b="1" dirty="0" smtClean="0">
                <a:latin typeface="Arial" pitchFamily="34" charset="0"/>
                <a:cs typeface="Arial" pitchFamily="34" charset="0"/>
              </a:rPr>
              <a:t>Anotace: Obsah tohoto VM je zaměřen na vývoj romského jazyka,   	   zařazení romštiny mezi indické jazyky, nejčastější způsoby 	   obohacování  slovní zásoby a používané typy romštiny na      	   území ČSR.</a:t>
            </a:r>
            <a:endParaRPr lang="cs-CZ" sz="1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1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charset="0"/>
              <a:buNone/>
            </a:pPr>
            <a:endParaRPr lang="cs-CZ" sz="1800" dirty="0" smtClean="0"/>
          </a:p>
        </p:txBody>
      </p:sp>
      <p:pic>
        <p:nvPicPr>
          <p:cNvPr id="1433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Romský jazyk – původ, historické bádání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Od konce 18. století se lingvisté, filologové a indologové intenzivně zabývají zkoumáním </a:t>
            </a:r>
            <a:r>
              <a:rPr lang="cs-CZ" b="1" u="sng" dirty="0" smtClean="0">
                <a:latin typeface="Arial" pitchFamily="34" charset="0"/>
                <a:cs typeface="Arial" pitchFamily="34" charset="0"/>
              </a:rPr>
              <a:t>romštiny - indického jazyka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Prvním impulsem k přiřazení romštiny k indickému jazyku bylo zjištění, že romština je velmi podobná </a:t>
            </a:r>
            <a:r>
              <a:rPr lang="cs-CZ" b="1" u="sng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sanskrtu</a:t>
            </a:r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cs-CZ" dirty="0" smtClean="0"/>
              <a:t> </a:t>
            </a:r>
            <a:endParaRPr lang="cs-CZ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Co je to sanskrt?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		</a:t>
            </a:r>
            <a:endParaRPr lang="cs-CZ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Dnes už je považován za mrtvý jazyk, ale stále patří mezi 23 oficiálních jazyků Indie. </a:t>
            </a:r>
          </a:p>
          <a:p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5004048" y="4149080"/>
            <a:ext cx="1008112" cy="432048"/>
          </a:xfrm>
          <a:prstGeom prst="cloudCallout">
            <a:avLst>
              <a:gd name="adj1" fmla="val -184101"/>
              <a:gd name="adj2" fmla="val 839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Některé důkazy toho, že je romština indický jazyk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Prvním zájmem lingvistů bylo určit, do jaké skupiny indických jazyků romština patří.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Dnes se badatelé shodují, že nejpravděpodobnější teorií je teorie, se kterou v roce 1927 přišel </a:t>
            </a:r>
            <a:r>
              <a:rPr lang="cs-CZ" b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Ralph</a:t>
            </a:r>
            <a:r>
              <a:rPr lang="cs-CZ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Turner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který prokázal shody s hindštinou či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pandžábštinou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(indické jazyky). </a:t>
            </a: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Uvedené příklady se pokuste přeložit: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  (slova před lomenou čarou jsou romská, slova za ní jsou hindská)</a:t>
            </a:r>
          </a:p>
          <a:p>
            <a:pPr>
              <a:buNone/>
            </a:pP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bal/bál 	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kan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/kán	 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dikh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dekh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		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ladž</a:t>
            </a:r>
            <a:r>
              <a:rPr lang="cs-CZ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cs-CZ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ládž</a:t>
            </a:r>
            <a:endParaRPr lang="cs-CZ" b="1" dirty="0" smtClean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b="1" i="1" dirty="0" smtClean="0">
                <a:latin typeface="Arial" pitchFamily="34" charset="0"/>
                <a:cs typeface="Arial" pitchFamily="34" charset="0"/>
              </a:rPr>
              <a:t>vlas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b="1" i="1" dirty="0" smtClean="0">
                <a:latin typeface="Arial" pitchFamily="34" charset="0"/>
                <a:cs typeface="Arial" pitchFamily="34" charset="0"/>
              </a:rPr>
              <a:t>ucho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		</a:t>
            </a:r>
            <a:r>
              <a:rPr lang="cs-CZ" b="1" i="1" dirty="0" smtClean="0">
                <a:latin typeface="Arial" pitchFamily="34" charset="0"/>
                <a:cs typeface="Arial" pitchFamily="34" charset="0"/>
              </a:rPr>
              <a:t> podívej se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		 </a:t>
            </a:r>
            <a:r>
              <a:rPr lang="cs-CZ" b="1" i="1" dirty="0" smtClean="0">
                <a:latin typeface="Arial" pitchFamily="34" charset="0"/>
                <a:cs typeface="Arial" pitchFamily="34" charset="0"/>
              </a:rPr>
              <a:t>hanba</a:t>
            </a:r>
            <a:endParaRPr lang="cs-CZ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7164288" y="3789040"/>
            <a:ext cx="720080" cy="288032"/>
          </a:xfrm>
          <a:prstGeom prst="cloudCallout">
            <a:avLst>
              <a:gd name="adj1" fmla="val -129194"/>
              <a:gd name="adj2" fmla="val 1005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Obohacování romského jazyka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Romský jazyk se obohacoval především přejímáním slov z cizích jazyků. 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Dokážeš vysvětlit, co na to mělo vliv? </a:t>
            </a:r>
          </a:p>
          <a:p>
            <a:pPr>
              <a:buNone/>
            </a:pP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Především odchod z Indie a rozptýlení do různých koutů světa.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Objevují se především slova z řečtiny (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př.zumin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-polévka), dále čerpá z rumunštiny, slovenštiny, maďarštiny ad..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Postupně se romština diferencovala a vznikly různé romské dialekty.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láček 3"/>
          <p:cNvSpPr/>
          <p:nvPr/>
        </p:nvSpPr>
        <p:spPr>
          <a:xfrm>
            <a:off x="7308304" y="2420888"/>
            <a:ext cx="1152128" cy="576064"/>
          </a:xfrm>
          <a:prstGeom prst="cloudCallout">
            <a:avLst>
              <a:gd name="adj1" fmla="val -87501"/>
              <a:gd name="adj2" fmla="val 540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Romština na území bývalého ČSR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Na území ČSR se můžeme setkat se čtyřmi typy romštiny: </a:t>
            </a:r>
            <a:r>
              <a:rPr lang="cs-CZ" b="1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slovenskou, maďarskou, </a:t>
            </a:r>
            <a:r>
              <a:rPr lang="cs-CZ" b="1" i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olašskou</a:t>
            </a:r>
            <a:r>
              <a:rPr lang="cs-CZ" b="1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a jazykem </a:t>
            </a:r>
            <a:r>
              <a:rPr lang="cs-CZ" b="1" i="1" dirty="0" err="1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Sintů</a:t>
            </a:r>
            <a:r>
              <a:rPr lang="cs-CZ" b="1" i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Nejrozšířenější je slovenská romština, která se dělí na východoslovenskou a západoslovenskou.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Maďarští Romové se spíše jazykově asimilovali.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Jazyk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olašských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Romů je stále velmi živí, neboť romsky hovoří všechny generace. </a:t>
            </a: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Sintů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na našem území žije velmi málo. Většina byla vyvražděna za 2. sv. války. Kvůli rasistickým obavám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Sintové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před „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Neromy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“ svůj jazyk nevyzrazují. </a:t>
            </a:r>
          </a:p>
          <a:p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Co znamená slovo asimilovat? </a:t>
            </a:r>
          </a:p>
          <a:p>
            <a:pPr>
              <a:buNone/>
            </a:pPr>
            <a:r>
              <a:rPr lang="cs-CZ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přizpůsobit</a:t>
            </a:r>
            <a:endParaRPr lang="cs-CZ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Šebková H.,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Žlnayová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E.: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Romaňi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Čhib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, učebnice slovenské romštiny, 1. vydání, Fortuna, Praha 1999, str. 272, ISBN: 8071686840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Hübschmannová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M. a kol.: Romsko-český a česko-romský slovník, 2. vydání, Fortuna, Praha 1998, ISBN: 8071686190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121</TotalTime>
  <Words>322</Words>
  <Application>Microsoft Office PowerPoint</Application>
  <PresentationFormat>Předvádění na obrazovce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Prezentace aplikace PowerPoint</vt:lpstr>
      <vt:lpstr>Romský jazyk – původ, historické bádání</vt:lpstr>
      <vt:lpstr>Některé důkazy toho, že je romština indický jazyk</vt:lpstr>
      <vt:lpstr>Obohacování romského jazyka</vt:lpstr>
      <vt:lpstr>Romština na území bývalého ČSR</vt:lpstr>
      <vt:lpstr>Zdroje informací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hp</dc:creator>
  <cp:lastModifiedBy>František Bret</cp:lastModifiedBy>
  <cp:revision>6</cp:revision>
  <dcterms:created xsi:type="dcterms:W3CDTF">2012-11-18T15:04:27Z</dcterms:created>
  <dcterms:modified xsi:type="dcterms:W3CDTF">2013-02-27T06:33:15Z</dcterms:modified>
</cp:coreProperties>
</file>