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E7FE-1966-4046-8271-024D6A7D48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9488B-B851-4A33-8EE9-23F1A36A71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E7FE-1966-4046-8271-024D6A7D48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9488B-B851-4A33-8EE9-23F1A36A71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E7FE-1966-4046-8271-024D6A7D48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9488B-B851-4A33-8EE9-23F1A36A71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E7FE-1966-4046-8271-024D6A7D48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9488B-B851-4A33-8EE9-23F1A36A71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E7FE-1966-4046-8271-024D6A7D48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9488B-B851-4A33-8EE9-23F1A36A71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E7FE-1966-4046-8271-024D6A7D48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9488B-B851-4A33-8EE9-23F1A36A71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E7FE-1966-4046-8271-024D6A7D48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9488B-B851-4A33-8EE9-23F1A36A71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E7FE-1966-4046-8271-024D6A7D48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9488B-B851-4A33-8EE9-23F1A36A71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E7FE-1966-4046-8271-024D6A7D48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D19488B-B851-4A33-8EE9-23F1A36A71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E7FE-1966-4046-8271-024D6A7D48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9488B-B851-4A33-8EE9-23F1A36A71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7E7FE-1966-4046-8271-024D6A7D48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9488B-B851-4A33-8EE9-23F1A36A71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FF7E7FE-1966-4046-8271-024D6A7D48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D19488B-B851-4A33-8EE9-23F1A36A719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Kolompárová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	B3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VY_32_INOVACE_16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Vytvořeno:  20. října 2012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Vzdělávací oblast: multikulturní výchova - volitelný předmět Svět Romů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Anotace: VM slouží k seznámení se základy gramatiky romského jazyka. 	   Pozornost je věnována především gramatickým kategoriím 	   substantiv a verb.  V závěru VM jsou uvedeny některé      	  	   zajímavosti z romského jazyka a jazykové příručky věnované 	   romštině.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Gramatická stránka romštiny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Romština má oproti češtině a slovenštině specifické hlásky: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„</a:t>
            </a:r>
            <a:r>
              <a:rPr lang="cs-CZ" b="1" i="1" dirty="0" err="1" smtClean="0">
                <a:latin typeface="Arial" pitchFamily="34" charset="0"/>
                <a:cs typeface="Arial" pitchFamily="34" charset="0"/>
              </a:rPr>
              <a:t>čh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“; „</a:t>
            </a:r>
            <a:r>
              <a:rPr lang="cs-CZ" b="1" i="1" dirty="0" err="1" smtClean="0">
                <a:latin typeface="Arial" pitchFamily="34" charset="0"/>
                <a:cs typeface="Arial" pitchFamily="34" charset="0"/>
              </a:rPr>
              <a:t>kh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“; „</a:t>
            </a:r>
            <a:r>
              <a:rPr lang="cs-CZ" b="1" i="1" dirty="0" err="1" smtClean="0">
                <a:latin typeface="Arial" pitchFamily="34" charset="0"/>
                <a:cs typeface="Arial" pitchFamily="34" charset="0"/>
              </a:rPr>
              <a:t>ph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“; „</a:t>
            </a:r>
            <a:r>
              <a:rPr lang="cs-CZ" b="1" i="1" dirty="0" err="1" smtClean="0">
                <a:latin typeface="Arial" pitchFamily="34" charset="0"/>
                <a:cs typeface="Arial" pitchFamily="34" charset="0"/>
              </a:rPr>
              <a:t>th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“.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Tyto hlásky se vyslovují s přídechem, bez přídechu se může změnit celý význam slova. </a:t>
            </a:r>
          </a:p>
          <a:p>
            <a:pPr>
              <a:buNone/>
            </a:pPr>
            <a:r>
              <a:rPr lang="cs-CZ" dirty="0">
                <a:latin typeface="Arial Rounded MT Bold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Např.: </a:t>
            </a:r>
            <a:r>
              <a:rPr lang="cs-CZ" b="1" i="1" dirty="0" err="1" smtClean="0">
                <a:latin typeface="Arial" pitchFamily="34" charset="0"/>
                <a:cs typeface="Arial" pitchFamily="34" charset="0"/>
              </a:rPr>
              <a:t>khoro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 	x	</a:t>
            </a:r>
            <a:r>
              <a:rPr lang="cs-CZ" b="1" i="1" dirty="0" err="1" smtClean="0">
                <a:latin typeface="Arial" pitchFamily="34" charset="0"/>
                <a:cs typeface="Arial" pitchFamily="34" charset="0"/>
              </a:rPr>
              <a:t>koro</a:t>
            </a:r>
            <a:endParaRPr lang="cs-CZ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i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	     </a:t>
            </a:r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džbán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slepý</a:t>
            </a:r>
          </a:p>
          <a:p>
            <a:pPr>
              <a:buNone/>
            </a:pPr>
            <a:r>
              <a:rPr lang="cs-CZ" b="1" i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     </a:t>
            </a:r>
            <a:r>
              <a:rPr lang="cs-CZ" b="1" i="1" dirty="0" err="1" smtClean="0">
                <a:latin typeface="Arial" pitchFamily="34" charset="0"/>
                <a:cs typeface="Arial" pitchFamily="34" charset="0"/>
              </a:rPr>
              <a:t>pherel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	x	perel</a:t>
            </a:r>
          </a:p>
          <a:p>
            <a:pPr>
              <a:buNone/>
            </a:pPr>
            <a:r>
              <a:rPr lang="cs-CZ" b="1" i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	     čerpat		padat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6156176" y="3501008"/>
            <a:ext cx="1800200" cy="720080"/>
          </a:xfrm>
          <a:prstGeom prst="cloudCallout">
            <a:avLst>
              <a:gd name="adj1" fmla="val -91945"/>
              <a:gd name="adj2" fmla="val 1099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druhy v romštině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Romština má 11 slovních druhů: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člen, podstatná jména, přídavná jména, zájmena, číslovky, slovesa, příslovce, předložky, spojky, částice, citoslovce.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Romština je tedy flexibilní jazyk. </a:t>
            </a:r>
          </a:p>
          <a:p>
            <a:pPr lvl="6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Co je to flexibilní jazyk? Znáš jiný flexibilní jazyk?</a:t>
            </a:r>
          </a:p>
          <a:p>
            <a:pPr lvl="6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	Informace vyhledej na internetu nebo v SCS.</a:t>
            </a:r>
          </a:p>
          <a:p>
            <a:pPr lvl="6">
              <a:buNone/>
            </a:pPr>
            <a:endParaRPr lang="cs-CZ" dirty="0" smtClean="0">
              <a:latin typeface="Arial Rounded MT Bold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latin typeface="Arial Rounded MT Bold" pitchFamily="34" charset="0"/>
              </a:rPr>
              <a:t>				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Flexibilní = ohebný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			např. český jazyk</a:t>
            </a:r>
            <a:endParaRPr lang="cs-CZ" dirty="0">
              <a:solidFill>
                <a:schemeClr val="accent5">
                  <a:lumMod val="75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683568" y="5301208"/>
            <a:ext cx="720080" cy="432048"/>
          </a:xfrm>
          <a:prstGeom prst="cloudCallout">
            <a:avLst>
              <a:gd name="adj1" fmla="val 221286"/>
              <a:gd name="adj2" fmla="val -1350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Gramatické kategorie substantiv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endParaRPr lang="cs-CZ" dirty="0" smtClean="0">
              <a:latin typeface="Arial Rounded MT Bold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Substantivum = ?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Podstatné jméno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 podstatných jmen rozeznáváme v romštině: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 rody – mužský a ženský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 čísla – jednotné a množné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8 významových pádů + 1 nepřímý, který se tvoří pomocí koncovek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Gramatické kategorie verb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Verba = ? 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Slovesa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 sloves rozeznáváme v romštině: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časy – přítomný, budoucí, minulý dokonavý a minulý nedokonavý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způsob – oznamovací, rozkazovací, podmiňovací, přítomný a minulý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rod – činný a trpný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 z romského jazyka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Romština často využívá zdrobňování. Zvyšuje tak emotivní účinek slova.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Např. „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čuno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“  -   „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čunoro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“	  -   „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čunororo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“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   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trochu       trošku	       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trošilinku</a:t>
            </a:r>
            <a:endParaRPr lang="cs-CZ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romských písních se často setkáváme s působivými metaforami. 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Co je to metafora? </a:t>
            </a:r>
          </a:p>
          <a:p>
            <a:pPr>
              <a:buNone/>
            </a:pPr>
            <a:r>
              <a:rPr lang="cs-CZ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Přenášení významu na základě vnější podobnosti.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Např.: „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čarav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tro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vod‘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ori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“ – „pěkně tě prosím“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doslovný překlad – „lížu tvou dušičku“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příručky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Čechách poprvé romštinu popsal básník Antonín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Jaroslav </a:t>
            </a:r>
            <a:r>
              <a:rPr lang="cs-CZ" b="1" u="sng" dirty="0" err="1" smtClean="0">
                <a:latin typeface="Arial" pitchFamily="34" charset="0"/>
                <a:cs typeface="Arial" pitchFamily="34" charset="0"/>
              </a:rPr>
              <a:t>Puchmajer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ve své práci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„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Románi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Čib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“.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Dále se romštinou zabývali:</a:t>
            </a:r>
          </a:p>
          <a:p>
            <a:r>
              <a:rPr lang="cs-CZ" b="1" u="sng" dirty="0" smtClean="0">
                <a:latin typeface="Arial" pitchFamily="34" charset="0"/>
                <a:cs typeface="Arial" pitchFamily="34" charset="0"/>
              </a:rPr>
              <a:t>Josef </a:t>
            </a:r>
            <a:r>
              <a:rPr lang="cs-CZ" b="1" u="sng" dirty="0" err="1" smtClean="0">
                <a:latin typeface="Arial" pitchFamily="34" charset="0"/>
                <a:cs typeface="Arial" pitchFamily="34" charset="0"/>
              </a:rPr>
              <a:t>Ješina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vydal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„Slovník česko-cikánský a cikánsko-český“</a:t>
            </a:r>
          </a:p>
          <a:p>
            <a:r>
              <a:rPr lang="cs-CZ" b="1" u="sng" dirty="0" smtClean="0">
                <a:latin typeface="Arial" pitchFamily="34" charset="0"/>
                <a:cs typeface="Arial" pitchFamily="34" charset="0"/>
              </a:rPr>
              <a:t>Vincent Lesný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vydal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„Jazyk cikánů v ČSR“</a:t>
            </a:r>
          </a:p>
          <a:p>
            <a:r>
              <a:rPr lang="cs-CZ" b="1" u="sng" dirty="0" smtClean="0">
                <a:latin typeface="Arial" pitchFamily="34" charset="0"/>
                <a:cs typeface="Arial" pitchFamily="34" charset="0"/>
              </a:rPr>
              <a:t>Jiří Lípa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vydal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„Příručka cikánštiny“</a:t>
            </a:r>
          </a:p>
          <a:p>
            <a:r>
              <a:rPr lang="cs-CZ" b="1" u="sng" dirty="0" smtClean="0">
                <a:latin typeface="Arial" pitchFamily="34" charset="0"/>
                <a:cs typeface="Arial" pitchFamily="34" charset="0"/>
              </a:rPr>
              <a:t>Milena </a:t>
            </a:r>
            <a:r>
              <a:rPr lang="cs-CZ" b="1" u="sng" dirty="0" err="1" smtClean="0">
                <a:latin typeface="Arial" pitchFamily="34" charset="0"/>
                <a:cs typeface="Arial" pitchFamily="34" charset="0"/>
              </a:rPr>
              <a:t>Hübschmannová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vydala učebnici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„Základy romštiny“ a „Romsko-český a česko-romský kapesní slovník“. 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Šebková H.,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Žlnayová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E.: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Romaňi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Čhib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učebnice slovenské romštiny, 1. vydání, Fortuna, Praha 1999, str. 272, ISBN: 8071686840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Hübschmannová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M. a kol.: Romsko-český a česko-romský slovník, 2. vydání, Fortuna, Praha 1998, ISBN: 8071686190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73</TotalTime>
  <Words>206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Gramatická stránka romštiny</vt:lpstr>
      <vt:lpstr>Slovní druhy v romštině</vt:lpstr>
      <vt:lpstr>Gramatické kategorie substantiv</vt:lpstr>
      <vt:lpstr>Gramatické kategorie verb</vt:lpstr>
      <vt:lpstr>Zajímavosti z romského jazyka</vt:lpstr>
      <vt:lpstr>Jazykové příručky</vt:lpstr>
      <vt:lpstr>Zdroje informací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František Bret</cp:lastModifiedBy>
  <cp:revision>9</cp:revision>
  <dcterms:created xsi:type="dcterms:W3CDTF">2012-11-26T18:25:57Z</dcterms:created>
  <dcterms:modified xsi:type="dcterms:W3CDTF">2013-02-27T06:34:13Z</dcterms:modified>
</cp:coreProperties>
</file>