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2" r:id="rId5"/>
    <p:sldId id="263" r:id="rId6"/>
    <p:sldId id="260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D6BC2-E8B4-4402-BDAB-084A0996D20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FE1D5-075E-463A-98BE-656DF2B48C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D6BC2-E8B4-4402-BDAB-084A0996D20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FE1D5-075E-463A-98BE-656DF2B48C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D6BC2-E8B4-4402-BDAB-084A0996D20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FE1D5-075E-463A-98BE-656DF2B48C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D6BC2-E8B4-4402-BDAB-084A0996D20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FE1D5-075E-463A-98BE-656DF2B48C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D6BC2-E8B4-4402-BDAB-084A0996D20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FE1D5-075E-463A-98BE-656DF2B48C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D6BC2-E8B4-4402-BDAB-084A0996D20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FE1D5-075E-463A-98BE-656DF2B48C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D6BC2-E8B4-4402-BDAB-084A0996D20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FE1D5-075E-463A-98BE-656DF2B48C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D6BC2-E8B4-4402-BDAB-084A0996D20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FE1D5-075E-463A-98BE-656DF2B48C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D6BC2-E8B4-4402-BDAB-084A0996D20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DDFE1D5-075E-463A-98BE-656DF2B48C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D6BC2-E8B4-4402-BDAB-084A0996D20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FE1D5-075E-463A-98BE-656DF2B48C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D6BC2-E8B4-4402-BDAB-084A0996D20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FE1D5-075E-463A-98BE-656DF2B48C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FBD6BC2-E8B4-4402-BDAB-084A0996D20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DDFE1D5-075E-463A-98BE-656DF2B48CE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G96QRbcN0gI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VÝUKOVÝ MATERIÁL ZPRACOVANÝ V RÁMCI PROJEKTU 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MODERNÍ ŠKOLA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>
              <a:buFontTx/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Název klíčové aktivity:</a:t>
            </a:r>
          </a:p>
          <a:p>
            <a:pPr algn="ctr">
              <a:buFontTx/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Autor: Mgr. Veronika </a:t>
            </a:r>
            <a:r>
              <a:rPr lang="cs-CZ" sz="1800" b="1" dirty="0" err="1" smtClean="0">
                <a:latin typeface="Arial" pitchFamily="34" charset="0"/>
                <a:cs typeface="Arial" pitchFamily="34" charset="0"/>
              </a:rPr>
              <a:t>Kolompárová</a:t>
            </a:r>
            <a:r>
              <a:rPr lang="cs-CZ" sz="1800" b="1" dirty="0">
                <a:latin typeface="Arial" pitchFamily="34" charset="0"/>
                <a:cs typeface="Arial" pitchFamily="34" charset="0"/>
              </a:rPr>
              <a:t>	B3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VY_32_INOVACE_17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Vytvořeno:  30. říjen 2012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Ročník: 7., 8. a 9.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Vzdělávací oblast: multikulturní výchova – volitelný předmět Svět Romů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Anotace: V tomto VM materiálu si sami žáci vyzkouší porozumět 	 	  romskému textu. Seznámí se s romskou abecedou, osobními 	  zájmeny, časováním slovesa být v přítomném čase. Slovní 	  zásoba je zaměřena na členy rodiny.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		  Metodické doporučení: Žáci by se měli předem seznámit se    	  slovní zásobou zaměřenou na členy rodiny, která je součástí 	  tohoto VM. 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Romská abeceda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Romské hlásky se čtou stejně jako české.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Čeština používá pouze jednu spřežku. </a:t>
            </a:r>
          </a:p>
          <a:p>
            <a:pPr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Co je to spřežka? Víš, o kterou spřežku se jedná? </a:t>
            </a:r>
          </a:p>
          <a:p>
            <a:pPr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Seskupení několika písmen užívané k zápisu jedné hlásky. CH.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a, b, c, č, </a:t>
            </a:r>
            <a:r>
              <a:rPr lang="cs-CZ" b="1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d, ď, </a:t>
            </a:r>
            <a:r>
              <a:rPr lang="cs-CZ" b="1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dz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b="1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dž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e, f, g, h, ch, i, j, k, </a:t>
            </a:r>
            <a:r>
              <a:rPr lang="cs-CZ" b="1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l, ľ, m, n, ň, o, p, </a:t>
            </a:r>
            <a:r>
              <a:rPr lang="cs-CZ" b="1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ph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r, s, š, t, ť, </a:t>
            </a:r>
            <a:r>
              <a:rPr lang="cs-CZ" b="1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u, v, z, ž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Spřežky v romštině je nutné číst s přídechem, jinak ztrácí slovo svůj původní význam. </a:t>
            </a:r>
          </a:p>
          <a:p>
            <a:endParaRPr lang="cs-CZ" dirty="0" smtClean="0">
              <a:latin typeface="Arial Rounded MT Bold" pitchFamily="34" charset="0"/>
            </a:endParaRPr>
          </a:p>
          <a:p>
            <a:pPr>
              <a:buNone/>
            </a:pPr>
            <a:r>
              <a:rPr lang="cs-CZ" u="sng" dirty="0" smtClean="0">
                <a:solidFill>
                  <a:schemeClr val="accent1"/>
                </a:solidFill>
                <a:latin typeface="Arial Rounded MT Bold" pitchFamily="34" charset="0"/>
                <a:hlinkClick r:id="rId2"/>
              </a:rPr>
              <a:t>http://www.</a:t>
            </a:r>
            <a:r>
              <a:rPr lang="cs-CZ" u="sng" dirty="0" err="1" smtClean="0">
                <a:solidFill>
                  <a:schemeClr val="accent1"/>
                </a:solidFill>
                <a:latin typeface="Arial Rounded MT Bold" pitchFamily="34" charset="0"/>
                <a:hlinkClick r:id="rId2"/>
              </a:rPr>
              <a:t>youtube.com</a:t>
            </a:r>
            <a:r>
              <a:rPr lang="cs-CZ" u="sng" dirty="0" smtClean="0">
                <a:solidFill>
                  <a:schemeClr val="accent1"/>
                </a:solidFill>
                <a:latin typeface="Arial Rounded MT Bold" pitchFamily="34" charset="0"/>
                <a:hlinkClick r:id="rId2"/>
              </a:rPr>
              <a:t>/</a:t>
            </a:r>
            <a:r>
              <a:rPr lang="cs-CZ" u="sng" dirty="0" err="1" smtClean="0">
                <a:solidFill>
                  <a:schemeClr val="accent1"/>
                </a:solidFill>
                <a:latin typeface="Arial Rounded MT Bold" pitchFamily="34" charset="0"/>
                <a:hlinkClick r:id="rId2"/>
              </a:rPr>
              <a:t>watch</a:t>
            </a:r>
            <a:r>
              <a:rPr lang="cs-CZ" u="sng" dirty="0" smtClean="0">
                <a:solidFill>
                  <a:schemeClr val="accent1"/>
                </a:solidFill>
                <a:latin typeface="Arial Rounded MT Bold" pitchFamily="34" charset="0"/>
                <a:hlinkClick r:id="rId2"/>
              </a:rPr>
              <a:t>?v=G96QRbcN0gI</a:t>
            </a:r>
            <a:endParaRPr lang="cs-CZ" u="sng" dirty="0" smtClean="0">
              <a:solidFill>
                <a:schemeClr val="accent1"/>
              </a:solidFill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Osobní zájmena a časování slovese být v přítomném čase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916832"/>
            <a:ext cx="4038600" cy="4434840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číslo jednotné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1. Já jsem	</a:t>
            </a:r>
            <a:r>
              <a:rPr lang="cs-CZ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Me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som</a:t>
            </a:r>
            <a:endParaRPr lang="cs-CZ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2. Ty jsi	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Tu </a:t>
            </a:r>
            <a:r>
              <a:rPr lang="cs-CZ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Sal</a:t>
            </a:r>
            <a:endParaRPr lang="cs-CZ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3. On je	 </a:t>
            </a:r>
            <a:r>
              <a:rPr lang="cs-CZ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Jov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hino</a:t>
            </a:r>
            <a:endParaRPr lang="cs-CZ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 Ona je	 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Joj </a:t>
            </a:r>
            <a:r>
              <a:rPr lang="cs-CZ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hiňi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 </a:t>
            </a:r>
            <a:endParaRPr lang="cs-CZ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	</a:t>
            </a:r>
            <a:r>
              <a:rPr lang="cs-CZ" b="1" dirty="0" smtClean="0">
                <a:latin typeface="Arial Rounded MT Bold" pitchFamily="34" charset="0"/>
              </a:rPr>
              <a:t>číslo množné</a:t>
            </a:r>
          </a:p>
          <a:p>
            <a:pPr marL="514350" indent="-51435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1. My jsme	  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amen </a:t>
            </a:r>
            <a:r>
              <a:rPr lang="cs-CZ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sam</a:t>
            </a:r>
            <a:endParaRPr lang="cs-CZ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2. Vy jste	  </a:t>
            </a:r>
            <a:r>
              <a:rPr lang="cs-CZ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tumen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san</a:t>
            </a:r>
            <a:endParaRPr lang="cs-CZ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Oni jsou	  </a:t>
            </a:r>
            <a:r>
              <a:rPr lang="cs-CZ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jon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hine</a:t>
            </a:r>
            <a:endParaRPr lang="cs-CZ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Rodina – e </a:t>
            </a:r>
            <a:r>
              <a:rPr lang="cs-CZ" dirty="0" err="1" smtClean="0"/>
              <a:t>fami</a:t>
            </a:r>
            <a:r>
              <a:rPr lang="cs-CZ" dirty="0" err="1" smtClean="0">
                <a:cs typeface="Arial" pitchFamily="34" charset="0"/>
              </a:rPr>
              <a:t>ľija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e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daj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- matka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e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dajori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- mamina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dad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- otec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dadoro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- tatínek</a:t>
            </a:r>
          </a:p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miri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daj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- moje matka</a:t>
            </a:r>
          </a:p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miro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dad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- můj otec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e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daj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o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dad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rodiče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e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čhaj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- dcera, romská dívka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čhavo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- syn, romský chlapec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čhavoro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- děťátko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e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phen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sestra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phral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bratr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e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bori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- snacha, nevěsta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džamutro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- zeť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e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sasuj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- tchyně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sastro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- tchán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e baba - babička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papus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dědeček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e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bibi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teta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rom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muž, manžel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e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romňi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žena,manželka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e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famiľija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- rodina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Základy romštiny – Moje rodina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sz="4500" dirty="0" smtClean="0">
                <a:latin typeface="Arial" pitchFamily="34" charset="0"/>
                <a:cs typeface="Arial" pitchFamily="34" charset="0"/>
              </a:rPr>
              <a:t>Slovní zásoba – členové rodiny:</a:t>
            </a:r>
          </a:p>
          <a:p>
            <a:pPr>
              <a:buNone/>
            </a:pPr>
            <a:r>
              <a:rPr lang="cs-CZ" sz="45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4500" dirty="0" smtClean="0">
                <a:latin typeface="Arial" pitchFamily="34" charset="0"/>
                <a:cs typeface="Arial" pitchFamily="34" charset="0"/>
              </a:rPr>
              <a:t>Pokus se správně přiřadit romské pojmenování k českému:</a:t>
            </a:r>
          </a:p>
          <a:p>
            <a:pPr>
              <a:buNone/>
            </a:pPr>
            <a:r>
              <a:rPr lang="cs-CZ" sz="4500" dirty="0">
                <a:latin typeface="Arial" pitchFamily="34" charset="0"/>
                <a:cs typeface="Arial" pitchFamily="34" charset="0"/>
              </a:rPr>
              <a:t>	</a:t>
            </a:r>
            <a:endParaRPr lang="cs-CZ" sz="45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5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4500" dirty="0" smtClean="0">
                <a:latin typeface="Arial" pitchFamily="34" charset="0"/>
                <a:cs typeface="Arial" pitchFamily="34" charset="0"/>
              </a:rPr>
              <a:t>1. O </a:t>
            </a:r>
            <a:r>
              <a:rPr lang="cs-CZ" sz="4500" dirty="0" err="1" smtClean="0">
                <a:latin typeface="Arial" pitchFamily="34" charset="0"/>
                <a:cs typeface="Arial" pitchFamily="34" charset="0"/>
              </a:rPr>
              <a:t>dad</a:t>
            </a:r>
            <a:r>
              <a:rPr lang="cs-CZ" sz="4500" dirty="0" smtClean="0">
                <a:latin typeface="Arial" pitchFamily="34" charset="0"/>
                <a:cs typeface="Arial" pitchFamily="34" charset="0"/>
              </a:rPr>
              <a:t>				A) teta		</a:t>
            </a:r>
            <a:endParaRPr lang="cs-CZ" sz="45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500" dirty="0" smtClean="0">
                <a:latin typeface="Arial" pitchFamily="34" charset="0"/>
                <a:cs typeface="Arial" pitchFamily="34" charset="0"/>
              </a:rPr>
              <a:t>	2. E </a:t>
            </a:r>
            <a:r>
              <a:rPr lang="cs-CZ" sz="4500" dirty="0" err="1" smtClean="0">
                <a:latin typeface="Arial" pitchFamily="34" charset="0"/>
                <a:cs typeface="Arial" pitchFamily="34" charset="0"/>
              </a:rPr>
              <a:t>Bibi</a:t>
            </a:r>
            <a:r>
              <a:rPr lang="cs-CZ" sz="4500" dirty="0" smtClean="0">
                <a:latin typeface="Arial" pitchFamily="34" charset="0"/>
                <a:cs typeface="Arial" pitchFamily="34" charset="0"/>
              </a:rPr>
              <a:t>				B) strýc</a:t>
            </a:r>
          </a:p>
          <a:p>
            <a:pPr>
              <a:buNone/>
            </a:pPr>
            <a:r>
              <a:rPr lang="cs-CZ" sz="45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4500" dirty="0" smtClean="0">
                <a:latin typeface="Arial" pitchFamily="34" charset="0"/>
                <a:cs typeface="Arial" pitchFamily="34" charset="0"/>
              </a:rPr>
              <a:t>3. O </a:t>
            </a:r>
            <a:r>
              <a:rPr lang="cs-CZ" sz="4500" dirty="0" err="1" smtClean="0">
                <a:latin typeface="Arial" pitchFamily="34" charset="0"/>
                <a:cs typeface="Arial" pitchFamily="34" charset="0"/>
              </a:rPr>
              <a:t>phral</a:t>
            </a:r>
            <a:r>
              <a:rPr lang="cs-CZ" sz="4500" dirty="0" smtClean="0">
                <a:latin typeface="Arial" pitchFamily="34" charset="0"/>
                <a:cs typeface="Arial" pitchFamily="34" charset="0"/>
              </a:rPr>
              <a:t>				C) bratranec</a:t>
            </a:r>
          </a:p>
          <a:p>
            <a:pPr>
              <a:buNone/>
            </a:pPr>
            <a:r>
              <a:rPr lang="cs-CZ" sz="45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4500" dirty="0" smtClean="0">
                <a:latin typeface="Arial" pitchFamily="34" charset="0"/>
                <a:cs typeface="Arial" pitchFamily="34" charset="0"/>
              </a:rPr>
              <a:t>4. </a:t>
            </a:r>
            <a:r>
              <a:rPr lang="cs-CZ" sz="4500" dirty="0" err="1" smtClean="0">
                <a:latin typeface="Arial" pitchFamily="34" charset="0"/>
                <a:cs typeface="Arial" pitchFamily="34" charset="0"/>
              </a:rPr>
              <a:t>Phralesko</a:t>
            </a:r>
            <a:r>
              <a:rPr lang="cs-CZ" sz="45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500" dirty="0" err="1" smtClean="0">
                <a:latin typeface="Arial" pitchFamily="34" charset="0"/>
                <a:cs typeface="Arial" pitchFamily="34" charset="0"/>
              </a:rPr>
              <a:t>šávo</a:t>
            </a:r>
            <a:r>
              <a:rPr lang="cs-CZ" sz="4500" dirty="0" smtClean="0">
                <a:latin typeface="Arial" pitchFamily="34" charset="0"/>
                <a:cs typeface="Arial" pitchFamily="34" charset="0"/>
              </a:rPr>
              <a:t>			D) děda</a:t>
            </a:r>
          </a:p>
          <a:p>
            <a:pPr>
              <a:buNone/>
            </a:pPr>
            <a:r>
              <a:rPr lang="cs-CZ" sz="45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4500" dirty="0" smtClean="0">
                <a:latin typeface="Arial" pitchFamily="34" charset="0"/>
                <a:cs typeface="Arial" pitchFamily="34" charset="0"/>
              </a:rPr>
              <a:t>5. O </a:t>
            </a:r>
            <a:r>
              <a:rPr lang="cs-CZ" sz="4500" dirty="0" err="1" smtClean="0">
                <a:latin typeface="Arial" pitchFamily="34" charset="0"/>
                <a:cs typeface="Arial" pitchFamily="34" charset="0"/>
              </a:rPr>
              <a:t>pápus</a:t>
            </a:r>
            <a:r>
              <a:rPr lang="cs-CZ" sz="4500" dirty="0" smtClean="0">
                <a:latin typeface="Arial" pitchFamily="34" charset="0"/>
                <a:cs typeface="Arial" pitchFamily="34" charset="0"/>
              </a:rPr>
              <a:t>				E) bratr</a:t>
            </a:r>
          </a:p>
          <a:p>
            <a:pPr>
              <a:buNone/>
            </a:pPr>
            <a:r>
              <a:rPr lang="cs-CZ" sz="45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4500" dirty="0" smtClean="0">
                <a:latin typeface="Arial" pitchFamily="34" charset="0"/>
                <a:cs typeface="Arial" pitchFamily="34" charset="0"/>
              </a:rPr>
              <a:t>6. E </a:t>
            </a:r>
            <a:r>
              <a:rPr lang="cs-CZ" sz="4500" dirty="0" err="1" smtClean="0">
                <a:latin typeface="Arial" pitchFamily="34" charset="0"/>
                <a:cs typeface="Arial" pitchFamily="34" charset="0"/>
              </a:rPr>
              <a:t>daj</a:t>
            </a:r>
            <a:r>
              <a:rPr lang="cs-CZ" sz="4500" dirty="0" smtClean="0">
                <a:latin typeface="Arial" pitchFamily="34" charset="0"/>
                <a:cs typeface="Arial" pitchFamily="34" charset="0"/>
              </a:rPr>
              <a:t>				F) matka</a:t>
            </a:r>
          </a:p>
          <a:p>
            <a:pPr>
              <a:buNone/>
            </a:pPr>
            <a:r>
              <a:rPr lang="cs-CZ" sz="45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4500" dirty="0" smtClean="0">
                <a:latin typeface="Arial" pitchFamily="34" charset="0"/>
                <a:cs typeface="Arial" pitchFamily="34" charset="0"/>
              </a:rPr>
              <a:t>7. </a:t>
            </a:r>
            <a:r>
              <a:rPr lang="cs-CZ" sz="4500" dirty="0" err="1" smtClean="0">
                <a:latin typeface="Arial" pitchFamily="34" charset="0"/>
                <a:cs typeface="Arial" pitchFamily="34" charset="0"/>
              </a:rPr>
              <a:t>Le</a:t>
            </a:r>
            <a:r>
              <a:rPr lang="cs-CZ" sz="45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500" dirty="0" err="1" smtClean="0">
                <a:latin typeface="Arial" pitchFamily="34" charset="0"/>
                <a:cs typeface="Arial" pitchFamily="34" charset="0"/>
              </a:rPr>
              <a:t>ujcus</a:t>
            </a:r>
            <a:r>
              <a:rPr lang="cs-CZ" sz="4500" dirty="0" smtClean="0">
                <a:latin typeface="Arial" pitchFamily="34" charset="0"/>
                <a:cs typeface="Arial" pitchFamily="34" charset="0"/>
              </a:rPr>
              <a:t>				G) sestra</a:t>
            </a:r>
          </a:p>
          <a:p>
            <a:pPr>
              <a:buNone/>
            </a:pPr>
            <a:r>
              <a:rPr lang="cs-CZ" sz="45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4500" dirty="0" smtClean="0">
                <a:latin typeface="Arial" pitchFamily="34" charset="0"/>
                <a:cs typeface="Arial" pitchFamily="34" charset="0"/>
              </a:rPr>
              <a:t>8. E </a:t>
            </a:r>
            <a:r>
              <a:rPr lang="cs-CZ" sz="4500" dirty="0" err="1" smtClean="0">
                <a:latin typeface="Arial" pitchFamily="34" charset="0"/>
                <a:cs typeface="Arial" pitchFamily="34" charset="0"/>
              </a:rPr>
              <a:t>phen</a:t>
            </a:r>
            <a:r>
              <a:rPr lang="cs-CZ" sz="4500" dirty="0" smtClean="0">
                <a:latin typeface="Arial" pitchFamily="34" charset="0"/>
                <a:cs typeface="Arial" pitchFamily="34" charset="0"/>
              </a:rPr>
              <a:t>				H) otec</a:t>
            </a:r>
          </a:p>
          <a:p>
            <a:pPr>
              <a:buNone/>
            </a:pPr>
            <a:endParaRPr lang="cs-CZ" sz="45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500" dirty="0" smtClean="0">
                <a:latin typeface="Arial" pitchFamily="34" charset="0"/>
                <a:cs typeface="Arial" pitchFamily="34" charset="0"/>
              </a:rPr>
              <a:t>Řešení: </a:t>
            </a:r>
          </a:p>
          <a:p>
            <a:pPr>
              <a:buNone/>
            </a:pPr>
            <a:r>
              <a:rPr lang="cs-CZ" sz="4500" dirty="0" smtClean="0">
                <a:latin typeface="Arial" pitchFamily="34" charset="0"/>
                <a:cs typeface="Arial" pitchFamily="34" charset="0"/>
              </a:rPr>
              <a:t>1 (H), 2 (A), 3 (E), 4 (C), 5 (D), 6 (F), 7 (B), 8 (G)</a:t>
            </a:r>
          </a:p>
          <a:p>
            <a:pPr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/>
              <a:t>	</a:t>
            </a: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1691680" y="2852936"/>
            <a:ext cx="3384376" cy="19442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V="1">
            <a:off x="1691680" y="2852936"/>
            <a:ext cx="3384376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1907704" y="3429000"/>
            <a:ext cx="3168352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V="1">
            <a:off x="2699792" y="3429000"/>
            <a:ext cx="2376264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V="1">
            <a:off x="1979712" y="3717032"/>
            <a:ext cx="3096344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1619672" y="4293096"/>
            <a:ext cx="345638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V="1">
            <a:off x="1979712" y="3140968"/>
            <a:ext cx="3096344" cy="1440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flipV="1">
            <a:off x="1835696" y="4509120"/>
            <a:ext cx="324036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Pokus se přeložit romský text týkající se rodiny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	</a:t>
            </a:r>
            <a:r>
              <a:rPr lang="cs-CZ" b="1" i="1" u="sng" dirty="0" err="1" smtClean="0">
                <a:latin typeface="Arial" pitchFamily="34" charset="0"/>
                <a:cs typeface="Arial" pitchFamily="34" charset="0"/>
              </a:rPr>
              <a:t>Miri</a:t>
            </a:r>
            <a:r>
              <a:rPr lang="cs-CZ" b="1" i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i="1" u="sng" dirty="0" err="1" smtClean="0">
                <a:latin typeface="Arial" pitchFamily="34" charset="0"/>
                <a:cs typeface="Arial" pitchFamily="34" charset="0"/>
              </a:rPr>
              <a:t>famel</a:t>
            </a:r>
            <a:r>
              <a:rPr lang="cs-CZ" b="1" i="1" u="sng" dirty="0" smtClean="0">
                <a:latin typeface="Arial" pitchFamily="34" charset="0"/>
                <a:cs typeface="Arial" pitchFamily="34" charset="0"/>
              </a:rPr>
              <a:t>‘</a:t>
            </a:r>
            <a:r>
              <a:rPr lang="cs-CZ" b="1" i="1" u="sng" dirty="0" err="1" smtClean="0">
                <a:latin typeface="Arial" pitchFamily="34" charset="0"/>
                <a:cs typeface="Arial" pitchFamily="34" charset="0"/>
              </a:rPr>
              <a:t>ija</a:t>
            </a:r>
            <a:endParaRPr lang="cs-CZ" b="1" i="1" u="sng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Ko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tuke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famel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‘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ija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?</a:t>
            </a:r>
          </a:p>
          <a:p>
            <a:pPr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Keci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hin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tut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phrala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pheňa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?</a:t>
            </a:r>
          </a:p>
          <a:p>
            <a:pPr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La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dades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hin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phen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oda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amari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bibi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La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da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hin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phral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oda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amaro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ujcus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Amen rado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dikhas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jekhe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avres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i="1" u="sng" dirty="0" smtClean="0">
                <a:latin typeface="Arial" pitchFamily="34" charset="0"/>
                <a:cs typeface="Arial" pitchFamily="34" charset="0"/>
              </a:rPr>
              <a:t>Moje rodina</a:t>
            </a:r>
          </a:p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Kdo všechno patří do tvé rodiny?</a:t>
            </a:r>
          </a:p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Kolik máš bratrů a sester?</a:t>
            </a:r>
          </a:p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Tatínek má sestru – to je naše teta.</a:t>
            </a:r>
          </a:p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Maminka má bratra – to je náš strýc.</a:t>
            </a:r>
          </a:p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Máme rádi jeden druhého.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informací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Hübschmannová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M. a kol.: Romsko-český a česko-romský slovník, 2. vydání, Fortuna, Praha 1998, ISBN: 8071686190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Rufertová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H. a kol.: Co už umím – česko-romské povídání, 1. vydání, Fortuna, Praha 1998, str. 40, ISBN: 8071685380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94</TotalTime>
  <Words>303</Words>
  <Application>Microsoft Office PowerPoint</Application>
  <PresentationFormat>Předvádění na obrazovce (4:3)</PresentationFormat>
  <Paragraphs>96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Prezentace aplikace PowerPoint</vt:lpstr>
      <vt:lpstr>Romská abeceda</vt:lpstr>
      <vt:lpstr>Osobní zájmena a časování slovese být v přítomném čase</vt:lpstr>
      <vt:lpstr>Rodina – e famiľija</vt:lpstr>
      <vt:lpstr>Základy romštiny – Moje rodina</vt:lpstr>
      <vt:lpstr>Pokus se přeložit romský text týkající se rodiny</vt:lpstr>
      <vt:lpstr>Zdroje informací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hp</dc:creator>
  <cp:lastModifiedBy>František Bret</cp:lastModifiedBy>
  <cp:revision>10</cp:revision>
  <dcterms:created xsi:type="dcterms:W3CDTF">2012-11-26T20:04:20Z</dcterms:created>
  <dcterms:modified xsi:type="dcterms:W3CDTF">2013-02-27T06:34:47Z</dcterms:modified>
</cp:coreProperties>
</file>