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219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11.11.2012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</a:t>
          </a:r>
          <a:r>
            <a:rPr lang="cs-CZ" dirty="0" smtClean="0"/>
            <a:t>09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VY_32_INOVACE_03CJ_9_VYJSLM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M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Y="-4715" custLinFactNeighborX="2130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A3B0D11-8FF0-4B24-8F4A-954B4BDF2BF6}" type="presOf" srcId="{6B0205A6-422D-4956-AD89-0CEBCAE4530D}" destId="{B1DDF1AD-3BC2-43B8-A8D0-A33120EFAF7C}" srcOrd="0" destOrd="0" presId="urn:microsoft.com/office/officeart/2005/8/layout/vList2"/>
    <dgm:cxn modelId="{6B13DAD0-B919-4EC1-BCBA-E77C5ED3B736}" type="presOf" srcId="{FBBFC3EA-9D9D-4F3A-BEA6-9C2C0E46BF20}" destId="{ACAD381E-21DC-4C07-8FDD-119C2EC3BB2E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7E0C55-0F86-477F-A72D-26B514A541F8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ACF577B4-B8B6-40AF-87C1-8828CAD01E80}" type="presOf" srcId="{EBC41103-E2E5-4D48-9B4B-425520D3D098}" destId="{97CBBA99-26B9-4E2D-BA76-BF47FEBF0134}" srcOrd="0" destOrd="0" presId="urn:microsoft.com/office/officeart/2005/8/layout/vList2"/>
    <dgm:cxn modelId="{86D4BD38-BDF3-48C3-843D-6AC8C422A36F}" type="presOf" srcId="{39F8B381-5807-488E-AC22-73DD4140ED4A}" destId="{612116FE-9061-44B1-A457-8F1AFBD162E0}" srcOrd="0" destOrd="0" presId="urn:microsoft.com/office/officeart/2005/8/layout/vList2"/>
    <dgm:cxn modelId="{760BEE1A-3E52-4B3B-9FAD-8FDC74B5A946}" type="presOf" srcId="{445C7998-7549-48B0-BD68-D4F0167F02E5}" destId="{7B541546-39A7-4633-AED0-6028788110D7}" srcOrd="0" destOrd="0" presId="urn:microsoft.com/office/officeart/2005/8/layout/vList2"/>
    <dgm:cxn modelId="{E8385F86-D14D-4285-BF8E-86B220353E61}" type="presOf" srcId="{C73C7642-F245-4585-8F88-243F9FAEF6CA}" destId="{1C4BCB69-D3A6-4CCF-9871-D9B9359B8159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E631734-A6BF-4E8E-B33B-5857DD409336}" type="presParOf" srcId="{612116FE-9061-44B1-A457-8F1AFBD162E0}" destId="{7B541546-39A7-4633-AED0-6028788110D7}" srcOrd="0" destOrd="0" presId="urn:microsoft.com/office/officeart/2005/8/layout/vList2"/>
    <dgm:cxn modelId="{4923B1EA-0C3D-40C5-AE0A-4DE79380A43F}" type="presParOf" srcId="{612116FE-9061-44B1-A457-8F1AFBD162E0}" destId="{9B9314F6-85CC-4C49-B24D-6AF5DF05D800}" srcOrd="1" destOrd="0" presId="urn:microsoft.com/office/officeart/2005/8/layout/vList2"/>
    <dgm:cxn modelId="{27D25679-13A5-467A-B724-2CFD976A2D30}" type="presParOf" srcId="{612116FE-9061-44B1-A457-8F1AFBD162E0}" destId="{ACAD381E-21DC-4C07-8FDD-119C2EC3BB2E}" srcOrd="2" destOrd="0" presId="urn:microsoft.com/office/officeart/2005/8/layout/vList2"/>
    <dgm:cxn modelId="{9E28CF26-005E-4E49-8ADA-1606BA222E0A}" type="presParOf" srcId="{612116FE-9061-44B1-A457-8F1AFBD162E0}" destId="{208194AD-7544-4854-B7A4-4A67E5453B54}" srcOrd="3" destOrd="0" presId="urn:microsoft.com/office/officeart/2005/8/layout/vList2"/>
    <dgm:cxn modelId="{6D112B47-95F5-4DF5-8341-7944FACC44CC}" type="presParOf" srcId="{612116FE-9061-44B1-A457-8F1AFBD162E0}" destId="{ABF03533-6AD0-44CD-A08E-C9977356B6A8}" srcOrd="4" destOrd="0" presId="urn:microsoft.com/office/officeart/2005/8/layout/vList2"/>
    <dgm:cxn modelId="{94AD18AC-9EB7-43FA-B170-BC40026A6B23}" type="presParOf" srcId="{612116FE-9061-44B1-A457-8F1AFBD162E0}" destId="{60E42310-8BB6-41EA-B44F-0BAC7EFC9B2E}" srcOrd="5" destOrd="0" presId="urn:microsoft.com/office/officeart/2005/8/layout/vList2"/>
    <dgm:cxn modelId="{F8AAAF29-42B1-44C8-B6DC-3CA337DB501F}" type="presParOf" srcId="{612116FE-9061-44B1-A457-8F1AFBD162E0}" destId="{1C4BCB69-D3A6-4CCF-9871-D9B9359B8159}" srcOrd="6" destOrd="0" presId="urn:microsoft.com/office/officeart/2005/8/layout/vList2"/>
    <dgm:cxn modelId="{0B286A13-F55F-461D-A1BA-B44FA295CEE0}" type="presParOf" srcId="{612116FE-9061-44B1-A457-8F1AFBD162E0}" destId="{34DE5943-AAB5-4DC3-B765-99B35FCB6ECD}" srcOrd="7" destOrd="0" presId="urn:microsoft.com/office/officeart/2005/8/layout/vList2"/>
    <dgm:cxn modelId="{25321804-906C-4B79-ABBC-EB97CA2B94FE}" type="presParOf" srcId="{612116FE-9061-44B1-A457-8F1AFBD162E0}" destId="{97CBBA99-26B9-4E2D-BA76-BF47FEBF0134}" srcOrd="8" destOrd="0" presId="urn:microsoft.com/office/officeart/2005/8/layout/vList2"/>
    <dgm:cxn modelId="{5D90F5FD-3067-48EF-BFB9-47BE51F46B59}" type="presParOf" srcId="{612116FE-9061-44B1-A457-8F1AFBD162E0}" destId="{9A22653A-B2DB-4D9E-A633-AD2EC219A723}" srcOrd="9" destOrd="0" presId="urn:microsoft.com/office/officeart/2005/8/layout/vList2"/>
    <dgm:cxn modelId="{1EC69EC7-AF46-44BD-B73D-0B05B557F260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0217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0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60000"/>
                <a:satMod val="250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tint val="57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44143"/>
        <a:ext cx="7166906" cy="627128"/>
      </dsp:txXfrm>
    </dsp:sp>
    <dsp:sp modelId="{ACAD381E-21DC-4C07-8FDD-119C2EC3BB2E}">
      <dsp:nvSpPr>
        <dsp:cNvPr id="0" name=""/>
        <dsp:cNvSpPr/>
      </dsp:nvSpPr>
      <dsp:spPr>
        <a:xfrm>
          <a:off x="0" y="84164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132195"/>
                <a:satOff val="-1592"/>
                <a:lumOff val="14699"/>
                <a:alphaOff val="0"/>
                <a:tint val="30000"/>
                <a:satMod val="200000"/>
              </a:schemeClr>
            </a:gs>
            <a:gs pos="30000">
              <a:schemeClr val="accent1">
                <a:shade val="50000"/>
                <a:hueOff val="-132195"/>
                <a:satOff val="-1592"/>
                <a:lumOff val="14699"/>
                <a:alphaOff val="0"/>
                <a:tint val="60000"/>
                <a:satMod val="250000"/>
              </a:schemeClr>
            </a:gs>
            <a:gs pos="50000">
              <a:schemeClr val="accent1">
                <a:shade val="50000"/>
                <a:hueOff val="-132195"/>
                <a:satOff val="-1592"/>
                <a:lumOff val="14699"/>
                <a:alphaOff val="0"/>
                <a:tint val="57000"/>
                <a:satMod val="250000"/>
              </a:schemeClr>
            </a:gs>
            <a:gs pos="100000">
              <a:schemeClr val="accent1">
                <a:shade val="50000"/>
                <a:hueOff val="-132195"/>
                <a:satOff val="-1592"/>
                <a:lumOff val="14699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33926" y="875571"/>
        <a:ext cx="7166906" cy="627128"/>
      </dsp:txXfrm>
    </dsp:sp>
    <dsp:sp modelId="{ABF03533-6AD0-44CD-A08E-C9977356B6A8}">
      <dsp:nvSpPr>
        <dsp:cNvPr id="0" name=""/>
        <dsp:cNvSpPr/>
      </dsp:nvSpPr>
      <dsp:spPr>
        <a:xfrm>
          <a:off x="0" y="1551869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64391"/>
                <a:satOff val="-3184"/>
                <a:lumOff val="29398"/>
                <a:alphaOff val="0"/>
                <a:tint val="30000"/>
                <a:satMod val="200000"/>
              </a:schemeClr>
            </a:gs>
            <a:gs pos="30000">
              <a:schemeClr val="accent1">
                <a:shade val="50000"/>
                <a:hueOff val="-264391"/>
                <a:satOff val="-3184"/>
                <a:lumOff val="29398"/>
                <a:alphaOff val="0"/>
                <a:tint val="60000"/>
                <a:satMod val="250000"/>
              </a:schemeClr>
            </a:gs>
            <a:gs pos="50000">
              <a:schemeClr val="accent1">
                <a:shade val="50000"/>
                <a:hueOff val="-264391"/>
                <a:satOff val="-3184"/>
                <a:lumOff val="29398"/>
                <a:alphaOff val="0"/>
                <a:tint val="57000"/>
                <a:satMod val="250000"/>
              </a:schemeClr>
            </a:gs>
            <a:gs pos="100000">
              <a:schemeClr val="accent1">
                <a:shade val="50000"/>
                <a:hueOff val="-264391"/>
                <a:satOff val="-3184"/>
                <a:lumOff val="29398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VY_32_INOVACE_03CJ_9_VYJSLM</a:t>
          </a:r>
          <a:endParaRPr lang="cs-CZ" sz="1800" kern="1200" dirty="0"/>
        </a:p>
      </dsp:txBody>
      <dsp:txXfrm>
        <a:off x="33926" y="1585795"/>
        <a:ext cx="7166906" cy="627128"/>
      </dsp:txXfrm>
    </dsp:sp>
    <dsp:sp modelId="{1C4BCB69-D3A6-4CCF-9871-D9B9359B8159}">
      <dsp:nvSpPr>
        <dsp:cNvPr id="0" name=""/>
        <dsp:cNvSpPr/>
      </dsp:nvSpPr>
      <dsp:spPr>
        <a:xfrm>
          <a:off x="0" y="233528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396586"/>
                <a:satOff val="-4776"/>
                <a:lumOff val="44097"/>
                <a:alphaOff val="0"/>
                <a:tint val="30000"/>
                <a:satMod val="200000"/>
              </a:schemeClr>
            </a:gs>
            <a:gs pos="30000">
              <a:schemeClr val="accent1">
                <a:shade val="50000"/>
                <a:hueOff val="-396586"/>
                <a:satOff val="-4776"/>
                <a:lumOff val="44097"/>
                <a:alphaOff val="0"/>
                <a:tint val="60000"/>
                <a:satMod val="250000"/>
              </a:schemeClr>
            </a:gs>
            <a:gs pos="50000">
              <a:schemeClr val="accent1">
                <a:shade val="50000"/>
                <a:hueOff val="-396586"/>
                <a:satOff val="-4776"/>
                <a:lumOff val="44097"/>
                <a:alphaOff val="0"/>
                <a:tint val="57000"/>
                <a:satMod val="250000"/>
              </a:schemeClr>
            </a:gs>
            <a:gs pos="100000">
              <a:schemeClr val="accent1">
                <a:shade val="50000"/>
                <a:hueOff val="-396586"/>
                <a:satOff val="-4776"/>
                <a:lumOff val="44097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Vyjmenovaná slova po M</a:t>
          </a:r>
          <a:endParaRPr lang="cs-CZ" sz="1800" kern="1200" dirty="0"/>
        </a:p>
      </dsp:txBody>
      <dsp:txXfrm>
        <a:off x="33926" y="2369211"/>
        <a:ext cx="7166906" cy="627128"/>
      </dsp:txXfrm>
    </dsp:sp>
    <dsp:sp modelId="{97CBBA99-26B9-4E2D-BA76-BF47FEBF0134}">
      <dsp:nvSpPr>
        <dsp:cNvPr id="0" name=""/>
        <dsp:cNvSpPr/>
      </dsp:nvSpPr>
      <dsp:spPr>
        <a:xfrm>
          <a:off x="0" y="308210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64391"/>
                <a:satOff val="-3184"/>
                <a:lumOff val="29398"/>
                <a:alphaOff val="0"/>
                <a:tint val="30000"/>
                <a:satMod val="200000"/>
              </a:schemeClr>
            </a:gs>
            <a:gs pos="30000">
              <a:schemeClr val="accent1">
                <a:shade val="50000"/>
                <a:hueOff val="-264391"/>
                <a:satOff val="-3184"/>
                <a:lumOff val="29398"/>
                <a:alphaOff val="0"/>
                <a:tint val="60000"/>
                <a:satMod val="250000"/>
              </a:schemeClr>
            </a:gs>
            <a:gs pos="50000">
              <a:schemeClr val="accent1">
                <a:shade val="50000"/>
                <a:hueOff val="-264391"/>
                <a:satOff val="-3184"/>
                <a:lumOff val="29398"/>
                <a:alphaOff val="0"/>
                <a:tint val="57000"/>
                <a:satMod val="250000"/>
              </a:schemeClr>
            </a:gs>
            <a:gs pos="100000">
              <a:schemeClr val="accent1">
                <a:shade val="50000"/>
                <a:hueOff val="-264391"/>
                <a:satOff val="-3184"/>
                <a:lumOff val="29398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</a:t>
          </a:r>
          <a:r>
            <a:rPr lang="cs-CZ" sz="1800" kern="1200" dirty="0" smtClean="0"/>
            <a:t>09</a:t>
          </a:r>
          <a:endParaRPr lang="cs-CZ" sz="1800" kern="1200" dirty="0"/>
        </a:p>
      </dsp:txBody>
      <dsp:txXfrm>
        <a:off x="33926" y="3116031"/>
        <a:ext cx="7166906" cy="627128"/>
      </dsp:txXfrm>
    </dsp:sp>
    <dsp:sp modelId="{B1DDF1AD-3BC2-43B8-A8D0-A33120EFAF7C}">
      <dsp:nvSpPr>
        <dsp:cNvPr id="0" name=""/>
        <dsp:cNvSpPr/>
      </dsp:nvSpPr>
      <dsp:spPr>
        <a:xfrm>
          <a:off x="0" y="382892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132195"/>
                <a:satOff val="-1592"/>
                <a:lumOff val="14699"/>
                <a:alphaOff val="0"/>
                <a:tint val="30000"/>
                <a:satMod val="200000"/>
              </a:schemeClr>
            </a:gs>
            <a:gs pos="30000">
              <a:schemeClr val="accent1">
                <a:shade val="50000"/>
                <a:hueOff val="-132195"/>
                <a:satOff val="-1592"/>
                <a:lumOff val="14699"/>
                <a:alphaOff val="0"/>
                <a:tint val="60000"/>
                <a:satMod val="250000"/>
              </a:schemeClr>
            </a:gs>
            <a:gs pos="50000">
              <a:schemeClr val="accent1">
                <a:shade val="50000"/>
                <a:hueOff val="-132195"/>
                <a:satOff val="-1592"/>
                <a:lumOff val="14699"/>
                <a:alphaOff val="0"/>
                <a:tint val="57000"/>
                <a:satMod val="250000"/>
              </a:schemeClr>
            </a:gs>
            <a:gs pos="100000">
              <a:schemeClr val="accent1">
                <a:shade val="50000"/>
                <a:hueOff val="-132195"/>
                <a:satOff val="-1592"/>
                <a:lumOff val="14699"/>
                <a:alphaOff val="0"/>
                <a:tint val="17000"/>
                <a:satMod val="350000"/>
              </a:schemeClr>
            </a:gs>
          </a:gsLst>
          <a:lin ang="4000000" scaled="1"/>
        </a:gradFill>
        <a:ln>
          <a:noFill/>
        </a:ln>
        <a:effectLst>
          <a:outerShdw blurRad="90000" algn="ctr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11.11.2012 </a:t>
          </a:r>
          <a:endParaRPr lang="cs-CZ" sz="1800" kern="1200" dirty="0"/>
        </a:p>
      </dsp:txBody>
      <dsp:txXfrm>
        <a:off x="33926" y="3862851"/>
        <a:ext cx="7166906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4C84035-BB49-419A-BA72-EA0D57915A17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D3168CC-33EC-4ED0-BC55-B0C6B845719F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gif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gif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gi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wmf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Relationship Id="rId9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764704"/>
            <a:ext cx="7924800" cy="3886201"/>
          </a:xfrm>
        </p:spPr>
        <p:txBody>
          <a:bodyPr>
            <a:norm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336448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8661" y="5157192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33947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34400" cy="4800600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Prezentace může sloužit jako výkladové, opakovací učivo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 smtClean="0"/>
              <a:t>Mgr. Vlasta Šujanová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 smtClean="0"/>
              <a:t>Čeština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 smtClean="0"/>
              <a:t> seznámení a procvičení </a:t>
            </a:r>
            <a:r>
              <a:rPr lang="cs-CZ" smtClean="0"/>
              <a:t>vyjmenovaných slov po M, </a:t>
            </a:r>
            <a:r>
              <a:rPr lang="cs-CZ" dirty="0" smtClean="0"/>
              <a:t>doplňování y/ý-i/í, hledání pravopisných chyb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 smtClean="0"/>
              <a:t>notebook, interaktivní tabule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 smtClean="0"/>
              <a:t> my, mýt, myslet, mýlit se, hmyz, myš, hlemýžď, mýtit, zamykat, smýkat, dmýchat, chmýří, nachomýtnout se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 smtClean="0"/>
              <a:t>prezentace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 smtClean="0"/>
              <a:t>žák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 smtClean="0"/>
              <a:t>základní vzdělávání – první stupeň    3. a 4. roč.</a:t>
            </a:r>
          </a:p>
          <a:p>
            <a:pPr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9 -11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1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Seznámení s vyjmenovanými slovy po </a:t>
            </a:r>
            <a:r>
              <a:rPr lang="cs-CZ" dirty="0" smtClean="0"/>
              <a:t>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Doplňování y/ý -i/í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Hledání pravopisných chyb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7" descr="C:\Users\0MGM\AppData\Local\Microsoft\Windows\Temporary Internet Files\Content.IE5\UOV30637\MC90036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6337" y="4293096"/>
            <a:ext cx="1824037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3137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slovo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                    MÝT                              MYSLET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MÝLIT SE               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9I7DJK3U\MC9004448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673" y="2212814"/>
            <a:ext cx="1719868" cy="222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IL4UUWWJ\MC900232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281" y="2212814"/>
            <a:ext cx="2197100" cy="2159000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4BGKK1Y0\MC90007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506" y="2939360"/>
            <a:ext cx="1530350" cy="164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MGM\AppData\Local\Microsoft\Windows\Temporary Internet Files\Content.IE5\UOV30637\MC9000786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81128"/>
            <a:ext cx="2484245" cy="189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206146" y="1971899"/>
            <a:ext cx="724242" cy="24091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endCxn id="1032" idx="0"/>
          </p:cNvCxnSpPr>
          <p:nvPr/>
        </p:nvCxnSpPr>
        <p:spPr>
          <a:xfrm>
            <a:off x="4067944" y="1988840"/>
            <a:ext cx="678887" cy="22397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524328" y="1914816"/>
            <a:ext cx="457200" cy="9884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483768" y="5157192"/>
            <a:ext cx="914400" cy="9144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4297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slova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HMYZ                                MYŠ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HLEMÝŽĎ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0MGM\AppData\Local\Microsoft\Windows\Temporary Internet Files\Content.IE5\FHA66MLH\MP9004330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105" y="3644243"/>
            <a:ext cx="815656" cy="1251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P9VWQ9CM\MM90039572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915" y="5272580"/>
            <a:ext cx="10287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F2RSARUA\MC9004447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3216" y="3552734"/>
            <a:ext cx="1951192" cy="2526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F2RSARUA\MP9004072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14" y="2902830"/>
            <a:ext cx="865772" cy="129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MGM\AppData\Local\Microsoft\Windows\Temporary Internet Files\Content.IE5\IL4UUWWJ\MP900313778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12553"/>
            <a:ext cx="2597535" cy="173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MGM\AppData\Local\Microsoft\Windows\Temporary Internet Files\Content.IE5\9I7DJK3U\MP9001754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009" y="2032699"/>
            <a:ext cx="1401655" cy="92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MGM\AppData\Local\Microsoft\Windows\Temporary Internet Files\Content.IE5\0FWE7S5X\MP90040650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87" y="4593956"/>
            <a:ext cx="3205614" cy="209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0MGM\AppData\Local\Microsoft\Windows\Temporary Internet Files\Content.IE5\9I7DJK3U\MC9004402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627" y="1912553"/>
            <a:ext cx="2451382" cy="1848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C:\Users\0MGM\AppData\Local\Microsoft\Windows\Temporary Internet Files\Content.IE5\YSLA72LG\MM900283578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274" y="4652830"/>
            <a:ext cx="1521159" cy="795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716016" y="1912553"/>
            <a:ext cx="914400" cy="142273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275094" y="1860893"/>
            <a:ext cx="632610" cy="4572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627784" y="4320392"/>
            <a:ext cx="360040" cy="132290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980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slova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MÝTIT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ZAMYKAT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SMÝKAT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0FWE7S5X\MC9002809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320" y="1768475"/>
            <a:ext cx="2727325" cy="212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IL4UUWWJ\MP90028953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206" y="2928607"/>
            <a:ext cx="3147178" cy="2092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MGM\AppData\Local\Microsoft\Windows\Temporary Internet Files\Content.IE5\UOV30637\MC9003445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1298575" cy="179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MGM\AppData\Local\Microsoft\Windows\Temporary Internet Files\Content.IE5\9I7DJK3U\MM91000109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75" y="4581525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MGM\AppData\Local\Microsoft\Windows\Temporary Internet Files\Content.IE5\9I7DJK3U\MC900356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21263"/>
            <a:ext cx="182562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217613" y="1988840"/>
            <a:ext cx="457200" cy="8432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796136" y="2564904"/>
            <a:ext cx="936104" cy="36370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195736" y="4581525"/>
            <a:ext cx="1152128" cy="74295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8144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slova s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DMÝCHAT                             CHMÝŘI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NACHOMÝTNOUT SE</a:t>
            </a:r>
            <a:endParaRPr lang="cs-CZ" dirty="0"/>
          </a:p>
        </p:txBody>
      </p:sp>
      <p:pic>
        <p:nvPicPr>
          <p:cNvPr id="4100" name="Picture 4" descr="C:\Users\0MGM\AppData\Local\Microsoft\Windows\Temporary Internet Files\Content.IE5\0FWE7S5X\MP9004317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24016" y="4187040"/>
            <a:ext cx="1494455" cy="221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YSLA72LG\MC9002316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904" y="1988840"/>
            <a:ext cx="2583381" cy="171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MGM\AppData\Local\Microsoft\Windows\Temporary Internet Files\Content.IE5\FHA66MLH\MC9002987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600" y="2144713"/>
            <a:ext cx="108585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MGM\AppData\Local\Microsoft\Windows\Temporary Internet Files\Content.IE5\0FWE7S5X\MC9002960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68" y="2708920"/>
            <a:ext cx="1538271" cy="1400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MGM\AppData\Local\Microsoft\Windows\Temporary Internet Files\Content.IE5\IL4UUWWJ\MC9003588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919" y="4797152"/>
            <a:ext cx="1514503" cy="169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MGM\AppData\Local\Microsoft\Windows\Temporary Internet Files\Content.IE5\F2RSARUA\MP90043294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139" y="4665505"/>
            <a:ext cx="1171421" cy="1754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MGM\AppData\Local\Microsoft\Windows\Temporary Internet Files\Content.IE5\P9VWQ9CM\MP90043861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430" y="2373846"/>
            <a:ext cx="1847241" cy="184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MGM\AppData\Local\Microsoft\Windows\Temporary Internet Files\Content.IE5\0FWE7S5X\MC900436884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221" y="214471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444208" y="1988840"/>
            <a:ext cx="1117013" cy="5351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971600" y="1988840"/>
            <a:ext cx="216024" cy="8589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059832" y="4665505"/>
            <a:ext cx="489307" cy="104604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522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y/ý - i/í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poli běhá šedá m-š. Budeš na mě m-slet, až odejdu. M-lit se je l-</a:t>
            </a:r>
            <a:r>
              <a:rPr lang="cs-CZ" dirty="0" err="1" smtClean="0"/>
              <a:t>dské</a:t>
            </a:r>
            <a:r>
              <a:rPr lang="cs-CZ" dirty="0" smtClean="0"/>
              <a:t>. Po dešti lezl v trávě </a:t>
            </a:r>
            <a:r>
              <a:rPr lang="cs-CZ" dirty="0" err="1" smtClean="0"/>
              <a:t>hlem-žď</a:t>
            </a:r>
            <a:r>
              <a:rPr lang="cs-CZ" dirty="0" smtClean="0"/>
              <a:t>.  Brouk i mot-l patří mezi hm-z. Kovář musí dm-chat vzduch do ohně. </a:t>
            </a:r>
            <a:r>
              <a:rPr lang="cs-CZ" dirty="0" err="1" smtClean="0"/>
              <a:t>Nachom-tl</a:t>
            </a:r>
            <a:r>
              <a:rPr lang="cs-CZ" dirty="0" smtClean="0"/>
              <a:t> se u dopravní nehod-. Když odcházíš, musíš </a:t>
            </a:r>
            <a:r>
              <a:rPr lang="cs-CZ" dirty="0" err="1" smtClean="0"/>
              <a:t>zam</a:t>
            </a:r>
            <a:r>
              <a:rPr lang="cs-CZ" dirty="0" smtClean="0"/>
              <a:t>-kat dveře. M- </a:t>
            </a:r>
            <a:r>
              <a:rPr lang="cs-CZ" dirty="0" err="1" smtClean="0"/>
              <a:t>všichn</a:t>
            </a:r>
            <a:r>
              <a:rPr lang="cs-CZ" dirty="0" smtClean="0"/>
              <a:t>- ti pomůžeme. Před j-</a:t>
            </a:r>
            <a:r>
              <a:rPr lang="cs-CZ" dirty="0" err="1" smtClean="0"/>
              <a:t>dlem</a:t>
            </a:r>
            <a:r>
              <a:rPr lang="cs-CZ" dirty="0" smtClean="0"/>
              <a:t> si musíš m-t ruce. M-lit se je l-</a:t>
            </a:r>
            <a:r>
              <a:rPr lang="cs-CZ" dirty="0" err="1" smtClean="0"/>
              <a:t>dské</a:t>
            </a:r>
            <a:r>
              <a:rPr lang="cs-CZ" dirty="0" smtClean="0"/>
              <a:t>. </a:t>
            </a:r>
            <a:r>
              <a:rPr lang="cs-CZ" dirty="0" err="1" smtClean="0"/>
              <a:t>Dřevorubc</a:t>
            </a:r>
            <a:r>
              <a:rPr lang="cs-CZ" dirty="0" smtClean="0"/>
              <a:t>- budou  m-</a:t>
            </a:r>
            <a:r>
              <a:rPr lang="cs-CZ" dirty="0" err="1" smtClean="0"/>
              <a:t>tit</a:t>
            </a:r>
            <a:r>
              <a:rPr lang="cs-CZ" dirty="0" smtClean="0"/>
              <a:t> přerostlé stromy. </a:t>
            </a:r>
            <a:r>
              <a:rPr lang="cs-CZ" dirty="0" err="1" smtClean="0"/>
              <a:t>Chm</a:t>
            </a:r>
            <a:r>
              <a:rPr lang="cs-CZ" dirty="0" smtClean="0"/>
              <a:t>-ří z pampelišky létá po louce. Petr </a:t>
            </a:r>
            <a:r>
              <a:rPr lang="cs-CZ" dirty="0" err="1" smtClean="0"/>
              <a:t>sm</a:t>
            </a:r>
            <a:r>
              <a:rPr lang="cs-CZ" dirty="0" smtClean="0"/>
              <a:t>-kal vozíkem do kopce.</a:t>
            </a:r>
            <a:endParaRPr lang="cs-CZ" dirty="0"/>
          </a:p>
        </p:txBody>
      </p:sp>
      <p:pic>
        <p:nvPicPr>
          <p:cNvPr id="5131" name="Picture 11" descr="C:\Users\0MGM\AppData\Local\Microsoft\Windows\Temporary Internet Files\Content.IE5\EUOHC7OJ\MC9002407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91163"/>
            <a:ext cx="1822450" cy="1109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0MGM\AppData\Local\Microsoft\Windows\Temporary Internet Files\Content.IE5\MH0F30X1\MC900326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263" y="5178425"/>
            <a:ext cx="1863725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448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poli běhá šedá</a:t>
            </a:r>
            <a:r>
              <a:rPr lang="cs-CZ" dirty="0">
                <a:solidFill>
                  <a:schemeClr val="accent2"/>
                </a:solidFill>
              </a:rPr>
              <a:t> myš</a:t>
            </a:r>
            <a:r>
              <a:rPr lang="cs-CZ" dirty="0"/>
              <a:t>. Budeš na mě</a:t>
            </a:r>
            <a:r>
              <a:rPr lang="cs-CZ" dirty="0">
                <a:solidFill>
                  <a:schemeClr val="accent2"/>
                </a:solidFill>
              </a:rPr>
              <a:t> myslet</a:t>
            </a:r>
            <a:r>
              <a:rPr lang="cs-CZ" dirty="0"/>
              <a:t>, až odejdu. </a:t>
            </a:r>
            <a:r>
              <a:rPr lang="cs-CZ" dirty="0">
                <a:solidFill>
                  <a:schemeClr val="accent2"/>
                </a:solidFill>
              </a:rPr>
              <a:t>Mýlit se </a:t>
            </a:r>
            <a:r>
              <a:rPr lang="cs-CZ" dirty="0"/>
              <a:t>je lidské. Po dešti lezl v trávě </a:t>
            </a:r>
            <a:r>
              <a:rPr lang="cs-CZ" dirty="0">
                <a:solidFill>
                  <a:schemeClr val="accent2"/>
                </a:solidFill>
              </a:rPr>
              <a:t>hlemýžď</a:t>
            </a:r>
            <a:r>
              <a:rPr lang="cs-CZ" dirty="0"/>
              <a:t>.  Brouk i motýl patří mezi </a:t>
            </a:r>
            <a:r>
              <a:rPr lang="cs-CZ" dirty="0">
                <a:solidFill>
                  <a:schemeClr val="accent2"/>
                </a:solidFill>
              </a:rPr>
              <a:t>hmyz</a:t>
            </a:r>
            <a:r>
              <a:rPr lang="cs-CZ" dirty="0"/>
              <a:t>. Kovář musí</a:t>
            </a:r>
            <a:r>
              <a:rPr lang="cs-CZ" dirty="0">
                <a:solidFill>
                  <a:schemeClr val="accent2"/>
                </a:solidFill>
              </a:rPr>
              <a:t> dmýchat </a:t>
            </a:r>
            <a:r>
              <a:rPr lang="cs-CZ" dirty="0"/>
              <a:t>vzduch do ohně. </a:t>
            </a:r>
            <a:r>
              <a:rPr lang="cs-CZ" dirty="0">
                <a:solidFill>
                  <a:schemeClr val="accent2"/>
                </a:solidFill>
              </a:rPr>
              <a:t>Nachomýtl se </a:t>
            </a:r>
            <a:r>
              <a:rPr lang="cs-CZ" dirty="0"/>
              <a:t>u dopravní nehody. Když odcházíš, musíš</a:t>
            </a:r>
            <a:r>
              <a:rPr lang="cs-CZ" dirty="0">
                <a:solidFill>
                  <a:schemeClr val="accent2"/>
                </a:solidFill>
              </a:rPr>
              <a:t> zamykat </a:t>
            </a:r>
            <a:r>
              <a:rPr lang="cs-CZ" dirty="0"/>
              <a:t>dveře</a:t>
            </a:r>
            <a:r>
              <a:rPr lang="cs-CZ" dirty="0">
                <a:solidFill>
                  <a:schemeClr val="accent2"/>
                </a:solidFill>
              </a:rPr>
              <a:t>. My </a:t>
            </a:r>
            <a:r>
              <a:rPr lang="cs-CZ" dirty="0"/>
              <a:t>všichni ti pomůžeme. Před jídlem si musíš</a:t>
            </a:r>
            <a:r>
              <a:rPr lang="cs-CZ" dirty="0">
                <a:solidFill>
                  <a:schemeClr val="accent2"/>
                </a:solidFill>
              </a:rPr>
              <a:t> mýt </a:t>
            </a:r>
            <a:r>
              <a:rPr lang="cs-CZ" dirty="0"/>
              <a:t>ruce</a:t>
            </a:r>
            <a:r>
              <a:rPr lang="cs-CZ" dirty="0">
                <a:solidFill>
                  <a:schemeClr val="accent2"/>
                </a:solidFill>
              </a:rPr>
              <a:t>. Mýlit se </a:t>
            </a:r>
            <a:r>
              <a:rPr lang="cs-CZ" dirty="0"/>
              <a:t>je lidské. Dřevorubci budou  </a:t>
            </a:r>
            <a:r>
              <a:rPr lang="cs-CZ" dirty="0">
                <a:solidFill>
                  <a:schemeClr val="accent2"/>
                </a:solidFill>
              </a:rPr>
              <a:t>mýtit</a:t>
            </a:r>
            <a:r>
              <a:rPr lang="cs-CZ" dirty="0"/>
              <a:t> přerostlé stromy.</a:t>
            </a:r>
            <a:r>
              <a:rPr lang="cs-CZ" dirty="0">
                <a:solidFill>
                  <a:schemeClr val="accent2"/>
                </a:solidFill>
              </a:rPr>
              <a:t> Chmýří </a:t>
            </a:r>
            <a:r>
              <a:rPr lang="cs-CZ" dirty="0"/>
              <a:t>z pampelišky létá po louce. Petr</a:t>
            </a:r>
            <a:r>
              <a:rPr lang="cs-CZ" dirty="0">
                <a:solidFill>
                  <a:schemeClr val="accent2"/>
                </a:solidFill>
              </a:rPr>
              <a:t> smýkal </a:t>
            </a:r>
            <a:r>
              <a:rPr lang="cs-CZ" dirty="0"/>
              <a:t>vozíkem do kopce.</a:t>
            </a:r>
          </a:p>
          <a:p>
            <a:endParaRPr lang="cs-CZ" dirty="0"/>
          </a:p>
        </p:txBody>
      </p:sp>
      <p:pic>
        <p:nvPicPr>
          <p:cNvPr id="4" name="Picture 14" descr="C:\Users\0MGM\AppData\Local\Microsoft\Windows\Temporary Internet Files\Content.IE5\YSLA72LG\MM90028357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28" y="5585373"/>
            <a:ext cx="1521159" cy="795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9156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dvojice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 /všichni/                    mi /půjč mi -mně/</a:t>
            </a:r>
          </a:p>
          <a:p>
            <a:endParaRPr lang="cs-CZ" dirty="0"/>
          </a:p>
          <a:p>
            <a:r>
              <a:rPr lang="cs-CZ" dirty="0" smtClean="0"/>
              <a:t>mýt /umývat/                  mít /něco vlastnit/</a:t>
            </a:r>
          </a:p>
          <a:p>
            <a:endParaRPr lang="cs-CZ" dirty="0"/>
          </a:p>
          <a:p>
            <a:r>
              <a:rPr lang="cs-CZ" dirty="0" smtClean="0"/>
              <a:t>myla /umývala/               milá / příjemná/</a:t>
            </a:r>
          </a:p>
          <a:p>
            <a:endParaRPr lang="cs-CZ" dirty="0"/>
          </a:p>
          <a:p>
            <a:r>
              <a:rPr lang="cs-CZ" dirty="0" smtClean="0"/>
              <a:t>myji /umývám/                míjí /čas ubíhá, plyne/</a:t>
            </a:r>
            <a:endParaRPr lang="cs-CZ" dirty="0"/>
          </a:p>
        </p:txBody>
      </p:sp>
      <p:pic>
        <p:nvPicPr>
          <p:cNvPr id="1028" name="Picture 4" descr="C:\Users\0MGM\AppData\Local\Microsoft\Windows\Temporary Internet Files\Content.IE5\IL4UUWWJ\MC900018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013176"/>
            <a:ext cx="1812925" cy="134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3071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a doplňuj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m-t podlahu, m-t narozeniny, podej m- sešit, m-</a:t>
            </a:r>
            <a:r>
              <a:rPr lang="cs-CZ" dirty="0" err="1" smtClean="0"/>
              <a:t>lá</a:t>
            </a:r>
            <a:r>
              <a:rPr lang="cs-CZ" dirty="0" smtClean="0"/>
              <a:t> maminka, m-ji si ruce, m- přijedeme, M-</a:t>
            </a:r>
            <a:r>
              <a:rPr lang="cs-CZ" dirty="0" err="1" smtClean="0"/>
              <a:t>loš</a:t>
            </a:r>
            <a:r>
              <a:rPr lang="cs-CZ" dirty="0" smtClean="0"/>
              <a:t> se     m-je, budu m-t </a:t>
            </a:r>
            <a:r>
              <a:rPr lang="cs-CZ" dirty="0" err="1" smtClean="0"/>
              <a:t>pl-šového</a:t>
            </a:r>
            <a:r>
              <a:rPr lang="cs-CZ" dirty="0" smtClean="0"/>
              <a:t> m-</a:t>
            </a:r>
            <a:r>
              <a:rPr lang="cs-CZ" dirty="0" err="1" smtClean="0"/>
              <a:t>šáka</a:t>
            </a:r>
            <a:r>
              <a:rPr lang="cs-CZ" dirty="0" smtClean="0"/>
              <a:t>, Hana se m-je, dny m-jí, L-ba je m- m-</a:t>
            </a:r>
            <a:r>
              <a:rPr lang="cs-CZ" dirty="0" err="1" smtClean="0"/>
              <a:t>lá</a:t>
            </a:r>
            <a:r>
              <a:rPr lang="cs-CZ" dirty="0" smtClean="0"/>
              <a:t>, M-la má </a:t>
            </a:r>
            <a:r>
              <a:rPr lang="cs-CZ" dirty="0" err="1" smtClean="0"/>
              <a:t>hlem-ždě</a:t>
            </a:r>
            <a:r>
              <a:rPr lang="cs-CZ" dirty="0" smtClean="0"/>
              <a:t>,  m-t se musíme každý den, dej m- kousek, auta se m-jí v křižovatce, moje m-</a:t>
            </a:r>
            <a:r>
              <a:rPr lang="cs-CZ" dirty="0" err="1" smtClean="0"/>
              <a:t>lá</a:t>
            </a:r>
            <a:r>
              <a:rPr lang="cs-CZ" dirty="0" smtClean="0"/>
              <a:t> teta Em-</a:t>
            </a:r>
            <a:r>
              <a:rPr lang="cs-CZ" dirty="0" err="1" smtClean="0"/>
              <a:t>lka</a:t>
            </a:r>
            <a:r>
              <a:rPr lang="cs-CZ" dirty="0" smtClean="0"/>
              <a:t>, m- vám pomůžeme, okna se m-jí na jaře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 descr="C:\Users\0MGM\AppData\Local\Microsoft\Windows\Temporary Internet Files\Content.IE5\IL4UUWWJ\MM9002837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09120"/>
            <a:ext cx="2105558" cy="204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0704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</a:t>
            </a:r>
            <a:r>
              <a:rPr lang="cs-CZ" dirty="0"/>
              <a:t>podlahu,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</a:t>
            </a:r>
            <a:r>
              <a:rPr lang="cs-CZ" dirty="0"/>
              <a:t>narozeniny, podej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sešit,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lá </a:t>
            </a:r>
            <a:r>
              <a:rPr lang="cs-CZ" dirty="0"/>
              <a:t>maminka, </a:t>
            </a:r>
            <a:r>
              <a:rPr lang="cs-CZ" dirty="0" smtClean="0"/>
              <a:t>my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i </a:t>
            </a:r>
            <a:r>
              <a:rPr lang="cs-CZ" dirty="0"/>
              <a:t>si ruce,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přijedeme,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loš </a:t>
            </a:r>
            <a:r>
              <a:rPr lang="cs-CZ" dirty="0"/>
              <a:t>se    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je</a:t>
            </a:r>
            <a:r>
              <a:rPr lang="cs-CZ" dirty="0"/>
              <a:t>, budu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pl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šového 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šáka</a:t>
            </a:r>
            <a:r>
              <a:rPr lang="cs-CZ" dirty="0"/>
              <a:t>, Hana se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je</a:t>
            </a:r>
            <a:r>
              <a:rPr lang="cs-CZ" dirty="0"/>
              <a:t>, dny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jí</a:t>
            </a:r>
            <a:r>
              <a:rPr lang="cs-CZ" dirty="0"/>
              <a:t>, </a:t>
            </a:r>
            <a:r>
              <a:rPr lang="cs-CZ" dirty="0" smtClean="0"/>
              <a:t>L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 smtClean="0"/>
              <a:t>ba </a:t>
            </a:r>
            <a:r>
              <a:rPr lang="cs-CZ" dirty="0"/>
              <a:t>je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lá</a:t>
            </a:r>
            <a:r>
              <a:rPr lang="cs-CZ" dirty="0"/>
              <a:t>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la </a:t>
            </a:r>
            <a:r>
              <a:rPr lang="cs-CZ" dirty="0"/>
              <a:t>má </a:t>
            </a:r>
            <a:r>
              <a:rPr lang="cs-CZ" dirty="0" smtClean="0"/>
              <a:t>hlem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ždě</a:t>
            </a:r>
            <a:r>
              <a:rPr lang="cs-CZ" dirty="0"/>
              <a:t>, 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 </a:t>
            </a:r>
            <a:r>
              <a:rPr lang="cs-CZ" dirty="0"/>
              <a:t>se musíme každý den, dej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kousek, auta se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jí v křižovatce, </a:t>
            </a:r>
            <a:r>
              <a:rPr lang="cs-CZ" dirty="0"/>
              <a:t>moje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lá </a:t>
            </a:r>
            <a:r>
              <a:rPr lang="cs-CZ" dirty="0"/>
              <a:t>teta </a:t>
            </a:r>
            <a:r>
              <a:rPr lang="cs-CZ" dirty="0" smtClean="0"/>
              <a:t>Em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lka</a:t>
            </a:r>
            <a:r>
              <a:rPr lang="cs-CZ" dirty="0"/>
              <a:t>,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vám </a:t>
            </a:r>
            <a:r>
              <a:rPr lang="cs-CZ" dirty="0" smtClean="0"/>
              <a:t>pomůžeme, okna se 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jí na jaře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517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chyby v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Rozbít misku, </a:t>
            </a:r>
            <a:r>
              <a:rPr lang="cs-CZ" dirty="0" err="1" smtClean="0"/>
              <a:t>chmíří</a:t>
            </a:r>
            <a:r>
              <a:rPr lang="cs-CZ" dirty="0" smtClean="0"/>
              <a:t> pampelišek, bílý </a:t>
            </a:r>
            <a:r>
              <a:rPr lang="cs-CZ" dirty="0" err="1" smtClean="0"/>
              <a:t>komýn</a:t>
            </a:r>
            <a:r>
              <a:rPr lang="cs-CZ" dirty="0" smtClean="0"/>
              <a:t>, zamykat a </a:t>
            </a:r>
            <a:r>
              <a:rPr lang="cs-CZ" dirty="0" err="1" smtClean="0"/>
              <a:t>odmikat</a:t>
            </a:r>
            <a:r>
              <a:rPr lang="cs-CZ" dirty="0" smtClean="0"/>
              <a:t>, rozdmýchává oheň, zmýlená,</a:t>
            </a:r>
          </a:p>
          <a:p>
            <a:r>
              <a:rPr lang="cs-CZ" dirty="0" smtClean="0"/>
              <a:t>Smyk v zatáčce, </a:t>
            </a:r>
            <a:r>
              <a:rPr lang="cs-CZ" dirty="0" err="1" smtClean="0"/>
              <a:t>hlemíždí</a:t>
            </a:r>
            <a:r>
              <a:rPr lang="cs-CZ" dirty="0" smtClean="0"/>
              <a:t> ulita, milá vzpomínka, </a:t>
            </a:r>
            <a:r>
              <a:rPr lang="cs-CZ" dirty="0" err="1" smtClean="0"/>
              <a:t>plišový</a:t>
            </a:r>
            <a:r>
              <a:rPr lang="cs-CZ" dirty="0" smtClean="0"/>
              <a:t> myšák, mýtina v lese, </a:t>
            </a:r>
            <a:r>
              <a:rPr lang="cs-CZ" dirty="0" err="1" smtClean="0"/>
              <a:t>mička</a:t>
            </a:r>
            <a:r>
              <a:rPr lang="cs-CZ" dirty="0" smtClean="0"/>
              <a:t> nádobí, smyk</a:t>
            </a:r>
          </a:p>
          <a:p>
            <a:r>
              <a:rPr lang="cs-CZ" dirty="0" err="1" smtClean="0"/>
              <a:t>Mýstnost</a:t>
            </a:r>
            <a:r>
              <a:rPr lang="cs-CZ" dirty="0" smtClean="0"/>
              <a:t>, nejmilejší </a:t>
            </a:r>
            <a:r>
              <a:rPr lang="cs-CZ" dirty="0" err="1" smtClean="0"/>
              <a:t>mamynka</a:t>
            </a:r>
            <a:r>
              <a:rPr lang="cs-CZ" dirty="0" smtClean="0"/>
              <a:t>, čas na přemýšlení</a:t>
            </a:r>
          </a:p>
          <a:p>
            <a:r>
              <a:rPr lang="cs-CZ" dirty="0"/>
              <a:t>Rozbít misku</a:t>
            </a:r>
            <a:r>
              <a:rPr lang="cs-CZ" dirty="0">
                <a:solidFill>
                  <a:schemeClr val="accent2"/>
                </a:solidFill>
              </a:rPr>
              <a:t>, </a:t>
            </a:r>
            <a:r>
              <a:rPr lang="cs-CZ" dirty="0" smtClean="0">
                <a:solidFill>
                  <a:schemeClr val="accent2"/>
                </a:solidFill>
              </a:rPr>
              <a:t>chmýří </a:t>
            </a:r>
            <a:r>
              <a:rPr lang="cs-CZ" dirty="0"/>
              <a:t>pampelišek, bílý </a:t>
            </a:r>
            <a:r>
              <a:rPr lang="cs-CZ" dirty="0" smtClean="0">
                <a:solidFill>
                  <a:schemeClr val="accent2"/>
                </a:solidFill>
              </a:rPr>
              <a:t>komín</a:t>
            </a:r>
            <a:r>
              <a:rPr lang="cs-CZ" dirty="0"/>
              <a:t>, zamykat a </a:t>
            </a:r>
            <a:r>
              <a:rPr lang="cs-CZ" dirty="0" smtClean="0">
                <a:solidFill>
                  <a:schemeClr val="accent2"/>
                </a:solidFill>
              </a:rPr>
              <a:t>odmykat</a:t>
            </a:r>
            <a:r>
              <a:rPr lang="cs-CZ" dirty="0"/>
              <a:t>, rozdmýchává oheň, zmýlená,</a:t>
            </a:r>
          </a:p>
          <a:p>
            <a:r>
              <a:rPr lang="cs-CZ" dirty="0"/>
              <a:t>Smyk v zatáčce,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hlemýždí </a:t>
            </a:r>
            <a:r>
              <a:rPr lang="cs-CZ" dirty="0"/>
              <a:t>ulita, milá vzpomínka, </a:t>
            </a:r>
            <a:r>
              <a:rPr lang="cs-CZ" dirty="0" smtClean="0">
                <a:solidFill>
                  <a:schemeClr val="accent2"/>
                </a:solidFill>
              </a:rPr>
              <a:t>plyšový</a:t>
            </a:r>
            <a:r>
              <a:rPr lang="cs-CZ" dirty="0" smtClean="0"/>
              <a:t> </a:t>
            </a:r>
            <a:r>
              <a:rPr lang="cs-CZ" dirty="0"/>
              <a:t>myšák, mýtina v lese, </a:t>
            </a:r>
            <a:r>
              <a:rPr lang="cs-CZ" dirty="0" smtClean="0">
                <a:solidFill>
                  <a:schemeClr val="accent2"/>
                </a:solidFill>
              </a:rPr>
              <a:t>myčka</a:t>
            </a:r>
            <a:r>
              <a:rPr lang="cs-CZ" dirty="0" smtClean="0"/>
              <a:t> </a:t>
            </a:r>
            <a:r>
              <a:rPr lang="cs-CZ" dirty="0"/>
              <a:t>nádobí, </a:t>
            </a:r>
            <a:r>
              <a:rPr lang="cs-CZ" dirty="0" smtClean="0"/>
              <a:t>smyk</a:t>
            </a:r>
            <a:endParaRPr lang="cs-CZ" dirty="0"/>
          </a:p>
          <a:p>
            <a:r>
              <a:rPr lang="cs-CZ" dirty="0" smtClean="0">
                <a:solidFill>
                  <a:schemeClr val="accent2"/>
                </a:solidFill>
              </a:rPr>
              <a:t>Místnost</a:t>
            </a:r>
            <a:r>
              <a:rPr lang="cs-CZ" dirty="0"/>
              <a:t>, nejmilejší </a:t>
            </a:r>
            <a:r>
              <a:rPr lang="cs-CZ" dirty="0" smtClean="0">
                <a:solidFill>
                  <a:schemeClr val="accent2"/>
                </a:solidFill>
              </a:rPr>
              <a:t>maminka</a:t>
            </a:r>
            <a:r>
              <a:rPr lang="cs-CZ" dirty="0"/>
              <a:t>, čas na přemýšlení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760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6146" name="Picture 2" descr="C:\Users\0MGM\AppData\Local\Microsoft\Windows\Temporary Internet Files\Content.IE5\F2RSARUA\MC90031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75715"/>
            <a:ext cx="1397175" cy="96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789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358</TotalTime>
  <Words>681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Prefab</vt:lpstr>
      <vt:lpstr> </vt:lpstr>
      <vt:lpstr>Anotace</vt:lpstr>
      <vt:lpstr>Vyjmenovaná slova po M</vt:lpstr>
      <vt:lpstr>Spoj slovo s obrázkem</vt:lpstr>
      <vt:lpstr>Spoj slova s obrázkem</vt:lpstr>
      <vt:lpstr>Spoj slova s obrázkem</vt:lpstr>
      <vt:lpstr>Spoj slova s obrázkem</vt:lpstr>
      <vt:lpstr>Doplň správné y/ý - i/í</vt:lpstr>
      <vt:lpstr>Zkontroluj</vt:lpstr>
      <vt:lpstr>Pozor na dvojice :</vt:lpstr>
      <vt:lpstr>Procvič a doplňuj</vt:lpstr>
      <vt:lpstr>Zkontroluj</vt:lpstr>
      <vt:lpstr>Najdi chyby v textu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29</cp:revision>
  <dcterms:created xsi:type="dcterms:W3CDTF">2013-01-04T17:11:29Z</dcterms:created>
  <dcterms:modified xsi:type="dcterms:W3CDTF">2013-03-07T18:18:35Z</dcterms:modified>
</cp:coreProperties>
</file>