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Vytvořeno:11.11.2012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10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P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72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56DAA5B6-8EEC-4EE1-B398-FE3FCE522645}" type="presOf" srcId="{39F8B381-5807-488E-AC22-73DD4140ED4A}" destId="{612116FE-9061-44B1-A457-8F1AFBD162E0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DFD9EBEA-CBD0-4C9E-8BDD-FD998B1088B6}" type="presOf" srcId="{FBBFC3EA-9D9D-4F3A-BEA6-9C2C0E46BF20}" destId="{ACAD381E-21DC-4C07-8FDD-119C2EC3BB2E}" srcOrd="0" destOrd="0" presId="urn:microsoft.com/office/officeart/2005/8/layout/vList2"/>
    <dgm:cxn modelId="{822B1A24-BBC9-4261-86EA-DB4CF9AAC3C3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518F278-68DA-4A63-B486-047E1BB1CB53}" type="presOf" srcId="{C73C7642-F245-4585-8F88-243F9FAEF6CA}" destId="{1C4BCB69-D3A6-4CCF-9871-D9B9359B8159}" srcOrd="0" destOrd="0" presId="urn:microsoft.com/office/officeart/2005/8/layout/vList2"/>
    <dgm:cxn modelId="{E9D38EA8-4CAC-4F06-8355-CEA0D44095BE}" type="presOf" srcId="{445C7998-7549-48B0-BD68-D4F0167F02E5}" destId="{7B541546-39A7-4633-AED0-6028788110D7}" srcOrd="0" destOrd="0" presId="urn:microsoft.com/office/officeart/2005/8/layout/vList2"/>
    <dgm:cxn modelId="{A3E62AD8-9EE9-4F74-A21B-35988C6BC278}" type="presOf" srcId="{6B0205A6-422D-4956-AD89-0CEBCAE4530D}" destId="{B1DDF1AD-3BC2-43B8-A8D0-A33120EFAF7C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417B938-97AF-4010-B4BF-A0BCB03BD7DD}" type="presParOf" srcId="{612116FE-9061-44B1-A457-8F1AFBD162E0}" destId="{7B541546-39A7-4633-AED0-6028788110D7}" srcOrd="0" destOrd="0" presId="urn:microsoft.com/office/officeart/2005/8/layout/vList2"/>
    <dgm:cxn modelId="{33320DCF-A055-4166-B8A8-2C2A44A131D6}" type="presParOf" srcId="{612116FE-9061-44B1-A457-8F1AFBD162E0}" destId="{9B9314F6-85CC-4C49-B24D-6AF5DF05D800}" srcOrd="1" destOrd="0" presId="urn:microsoft.com/office/officeart/2005/8/layout/vList2"/>
    <dgm:cxn modelId="{47CD817D-EF37-4148-BC28-4E36B23B0EBB}" type="presParOf" srcId="{612116FE-9061-44B1-A457-8F1AFBD162E0}" destId="{ACAD381E-21DC-4C07-8FDD-119C2EC3BB2E}" srcOrd="2" destOrd="0" presId="urn:microsoft.com/office/officeart/2005/8/layout/vList2"/>
    <dgm:cxn modelId="{73555F66-0B78-4546-86F0-9F79017520DE}" type="presParOf" srcId="{612116FE-9061-44B1-A457-8F1AFBD162E0}" destId="{208194AD-7544-4854-B7A4-4A67E5453B54}" srcOrd="3" destOrd="0" presId="urn:microsoft.com/office/officeart/2005/8/layout/vList2"/>
    <dgm:cxn modelId="{DE0188DB-B222-4205-AF53-2E1F42B90EBB}" type="presParOf" srcId="{612116FE-9061-44B1-A457-8F1AFBD162E0}" destId="{1C4BCB69-D3A6-4CCF-9871-D9B9359B8159}" srcOrd="4" destOrd="0" presId="urn:microsoft.com/office/officeart/2005/8/layout/vList2"/>
    <dgm:cxn modelId="{AF50BC2E-7A7D-491B-916F-F01CC863C637}" type="presParOf" srcId="{612116FE-9061-44B1-A457-8F1AFBD162E0}" destId="{34DE5943-AAB5-4DC3-B765-99B35FCB6ECD}" srcOrd="5" destOrd="0" presId="urn:microsoft.com/office/officeart/2005/8/layout/vList2"/>
    <dgm:cxn modelId="{77AEA558-5381-4014-A21A-08BB79D0D86A}" type="presParOf" srcId="{612116FE-9061-44B1-A457-8F1AFBD162E0}" destId="{97CBBA99-26B9-4E2D-BA76-BF47FEBF0134}" srcOrd="6" destOrd="0" presId="urn:microsoft.com/office/officeart/2005/8/layout/vList2"/>
    <dgm:cxn modelId="{818D6C63-8924-4582-AD08-2F920A85EF26}" type="presParOf" srcId="{612116FE-9061-44B1-A457-8F1AFBD162E0}" destId="{9A22653A-B2DB-4D9E-A633-AD2EC219A723}" srcOrd="7" destOrd="0" presId="urn:microsoft.com/office/officeart/2005/8/layout/vList2"/>
    <dgm:cxn modelId="{00CC4429-4203-48EA-8715-DA84891FEB76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343"/>
          <a:ext cx="7234758" cy="86112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114379"/>
        <a:ext cx="7150686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8" cy="861120"/>
        </a:xfrm>
        <a:prstGeom prst="roundRect">
          <a:avLst/>
        </a:prstGeom>
        <a:solidFill>
          <a:schemeClr val="accent1">
            <a:shade val="50000"/>
            <a:hueOff val="-107556"/>
            <a:satOff val="-309"/>
            <a:lumOff val="16646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6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8" cy="861120"/>
        </a:xfrm>
        <a:prstGeom prst="roundRect">
          <a:avLst/>
        </a:prstGeom>
        <a:solidFill>
          <a:schemeClr val="accent1">
            <a:shade val="50000"/>
            <a:hueOff val="-215113"/>
            <a:satOff val="-618"/>
            <a:lumOff val="33291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Vyjmenovaná slova po P</a:t>
          </a:r>
          <a:endParaRPr lang="cs-CZ" sz="2300" kern="1200" dirty="0"/>
        </a:p>
      </dsp:txBody>
      <dsp:txXfrm>
        <a:off x="42036" y="1920841"/>
        <a:ext cx="7150686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8" cy="861120"/>
        </a:xfrm>
        <a:prstGeom prst="roundRect">
          <a:avLst/>
        </a:prstGeom>
        <a:solidFill>
          <a:schemeClr val="accent1">
            <a:shade val="50000"/>
            <a:hueOff val="-215113"/>
            <a:satOff val="-618"/>
            <a:lumOff val="33291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10</a:t>
          </a:r>
          <a:endParaRPr lang="cs-CZ" sz="2300" kern="1200" dirty="0"/>
        </a:p>
      </dsp:txBody>
      <dsp:txXfrm>
        <a:off x="42036" y="2848202"/>
        <a:ext cx="7150686" cy="777048"/>
      </dsp:txXfrm>
    </dsp:sp>
    <dsp:sp modelId="{B1DDF1AD-3BC2-43B8-A8D0-A33120EFAF7C}">
      <dsp:nvSpPr>
        <dsp:cNvPr id="0" name=""/>
        <dsp:cNvSpPr/>
      </dsp:nvSpPr>
      <dsp:spPr>
        <a:xfrm>
          <a:off x="0" y="3733526"/>
          <a:ext cx="7234758" cy="861120"/>
        </a:xfrm>
        <a:prstGeom prst="roundRect">
          <a:avLst/>
        </a:prstGeom>
        <a:solidFill>
          <a:schemeClr val="accent1">
            <a:shade val="50000"/>
            <a:hueOff val="-107556"/>
            <a:satOff val="-309"/>
            <a:lumOff val="16646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Vytvořeno:11.11.2012</a:t>
          </a:r>
          <a:endParaRPr lang="cs-CZ" sz="2300" kern="1200" dirty="0"/>
        </a:p>
      </dsp:txBody>
      <dsp:txXfrm>
        <a:off x="42036" y="3775562"/>
        <a:ext cx="7150686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8476CC-0872-4B0E-97B8-0688309591E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0BD6A6-C2B4-4D74-BF76-445B99EF5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836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0BD6A6-C2B4-4D74-BF76-445B99EF54A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200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826956B-C238-4A96-8DCE-FD0F5797716F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54BBA0E-CB7F-40D2-AE6C-0A78C86EC82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1725796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94116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519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sz="quarter" idx="1"/>
          </p:nvPr>
        </p:nvSpPr>
        <p:spPr>
          <a:xfrm>
            <a:off x="428052" y="1628800"/>
            <a:ext cx="8503920" cy="4572000"/>
          </a:xfrm>
        </p:spPr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1412776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</a:t>
            </a:r>
            <a:r>
              <a:rPr lang="cs-CZ" dirty="0" smtClean="0"/>
              <a:t>učivo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 smtClean="0"/>
              <a:t>Mgr. Vlasta Šujanová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Jazyk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a procvičení vyjmenovaných </a:t>
            </a:r>
            <a:r>
              <a:rPr lang="cs-CZ" dirty="0" smtClean="0"/>
              <a:t>slov po P, </a:t>
            </a:r>
            <a:r>
              <a:rPr lang="cs-CZ" dirty="0"/>
              <a:t>orientace v textu, hledání pravopisných chyb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dirty="0"/>
              <a:t> </a:t>
            </a:r>
            <a:r>
              <a:rPr lang="cs-CZ" dirty="0" smtClean="0"/>
              <a:t>pýcha, pytel, pysk, netopýr, slepýš, pyl, kopyto, klopýtat, třpytit se, zpytovat, pykat, pýr, pýřit se, čepýřit se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3. a 4.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9 -11 let</a:t>
            </a:r>
          </a:p>
        </p:txBody>
      </p:sp>
    </p:spTree>
    <p:extLst>
      <p:ext uri="{BB962C8B-B14F-4D97-AF65-F5344CB8AC3E}">
        <p14:creationId xmlns:p14="http://schemas.microsoft.com/office/powerpoint/2010/main" val="101755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 PO 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Seznámení s vyjmenovanými slovy po P</a:t>
            </a:r>
          </a:p>
          <a:p>
            <a:endParaRPr lang="cs-CZ" dirty="0"/>
          </a:p>
          <a:p>
            <a:r>
              <a:rPr lang="cs-CZ" dirty="0" smtClean="0"/>
              <a:t>Doplňování do slov  i/í  -  y/ý</a:t>
            </a:r>
          </a:p>
          <a:p>
            <a:endParaRPr lang="cs-CZ" dirty="0"/>
          </a:p>
          <a:p>
            <a:r>
              <a:rPr lang="cs-CZ" dirty="0" smtClean="0"/>
              <a:t>Dvojice slov </a:t>
            </a:r>
            <a:r>
              <a:rPr lang="cs-CZ" smtClean="0"/>
              <a:t>stejně znějící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05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 SLOVO   S  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tx1"/>
            </a:solidFill>
            <a:prstDash val="sysDot"/>
          </a:ln>
        </p:spPr>
        <p:txBody>
          <a:bodyPr/>
          <a:lstStyle/>
          <a:p>
            <a:r>
              <a:rPr lang="cs-CZ" dirty="0" smtClean="0"/>
              <a:t>PÝCHA                          PYTEL                           PYSK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IL4UUWWJ\MP9004387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64904"/>
            <a:ext cx="2051112" cy="30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P9VWQ9CM\MC900250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261" y="2060848"/>
            <a:ext cx="2001837" cy="214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EUOHC7OJ\MC900338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548" y="3996075"/>
            <a:ext cx="1808162" cy="168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P9VWQ9CM\MP9004032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4653136"/>
            <a:ext cx="2363746" cy="157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YSLA72LG\MC9000787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2224470" cy="196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FHA66MLH\MC900416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25" y="3336925"/>
            <a:ext cx="16319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914400" y="1916832"/>
            <a:ext cx="815975" cy="1214784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697098" y="2060848"/>
            <a:ext cx="90926" cy="1728192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7308304" y="1916832"/>
            <a:ext cx="826976" cy="1058416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48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SLOVO  S 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NETOPÝR                SLEPÝŠ                        PYL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EUOHC7OJ\MP900449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12976"/>
            <a:ext cx="2623108" cy="258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9I7DJK3U\MC9003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068960"/>
            <a:ext cx="1841500" cy="80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0FWE7S5X\MP900448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226" y="2282440"/>
            <a:ext cx="1858385" cy="186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FHA66MLH\MP9004448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534" y="4152592"/>
            <a:ext cx="2235234" cy="172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311554" y="2017021"/>
            <a:ext cx="914400" cy="1318267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68614" y="2017021"/>
            <a:ext cx="367717" cy="1051939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735226" y="2017021"/>
            <a:ext cx="285046" cy="1455957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82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KOPYTO               KLOPÝTAT                    TŘPYTIT SE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9I7DJK3U\MP9004064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0968"/>
            <a:ext cx="3240360" cy="215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P9VWQ9CM\MC900056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0517"/>
            <a:ext cx="2041525" cy="130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SLOVO  S  OBRÁZKEM</a:t>
            </a:r>
            <a:endParaRPr lang="cs-CZ" dirty="0"/>
          </a:p>
        </p:txBody>
      </p:sp>
      <p:pic>
        <p:nvPicPr>
          <p:cNvPr id="3081" name="Picture 9" descr="C:\Users\0MGM\AppData\Local\Microsoft\Windows\Temporary Internet Files\Content.IE5\4BGKK1Y0\MM90028372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15" y="4771751"/>
            <a:ext cx="909412" cy="104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MGM\AppData\Local\Microsoft\Windows\Temporary Internet Files\Content.IE5\4BGKK1Y0\MC9004417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71" y="2996952"/>
            <a:ext cx="1951113" cy="19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619672" y="2012697"/>
            <a:ext cx="1130424" cy="1250583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391980" y="2012697"/>
            <a:ext cx="3060340" cy="1267820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619672" y="1891680"/>
            <a:ext cx="4608512" cy="1609328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05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 SLOVO   S  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ZPYTOVAT                    PYKAT                             PÝR</a:t>
            </a:r>
            <a:endParaRPr lang="cs-CZ" dirty="0"/>
          </a:p>
        </p:txBody>
      </p:sp>
      <p:pic>
        <p:nvPicPr>
          <p:cNvPr id="4101" name="Picture 5" descr="C:\Users\0MGM\AppData\Local\Microsoft\Windows\Temporary Internet Files\Content.IE5\IL4UUWWJ\MP90040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893" y="3950635"/>
            <a:ext cx="3088743" cy="205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MGM\AppData\Local\Microsoft\Windows\Temporary Internet Files\Content.IE5\EUOHC7OJ\MC900290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97" y="4254500"/>
            <a:ext cx="2427288" cy="220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MGM\AppData\Local\Microsoft\Windows\Temporary Internet Files\Content.IE5\9I7DJK3U\MC9002875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4" y="2132856"/>
            <a:ext cx="1738313" cy="238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F2RSARUA\MC900287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1008"/>
            <a:ext cx="1626664" cy="132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0MGM\AppData\Local\Microsoft\Windows\Temporary Internet Files\Content.IE5\FHA66MLH\MP9004331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976" y="4198620"/>
            <a:ext cx="1796752" cy="156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054829" y="1916832"/>
            <a:ext cx="0" cy="1728192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984" y="1916832"/>
            <a:ext cx="0" cy="1140894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740352" y="1916832"/>
            <a:ext cx="0" cy="2281788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306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 SLOVO   S  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PÝŘIT SE                                   ČEPÝŘIT SE</a:t>
            </a:r>
            <a:endParaRPr lang="cs-CZ" dirty="0"/>
          </a:p>
        </p:txBody>
      </p:sp>
      <p:pic>
        <p:nvPicPr>
          <p:cNvPr id="5124" name="Picture 4" descr="C:\Users\0MGM\AppData\Local\Microsoft\Windows\Temporary Internet Files\Content.IE5\HE0BZG8P\MP9001786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13" y="3157538"/>
            <a:ext cx="3657600" cy="24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MGM\AppData\Local\Microsoft\Windows\Temporary Internet Files\Content.IE5\IL4UUWWJ\MC9004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450" y="3244850"/>
            <a:ext cx="12827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0MGM\AppData\Local\Microsoft\Windows\Temporary Internet Files\Content.IE5\HE0BZG8P\MC900088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4864"/>
            <a:ext cx="1813255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691680" y="2060848"/>
            <a:ext cx="3240360" cy="1096690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635896" y="2060848"/>
            <a:ext cx="2592288" cy="1418456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0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</a:t>
            </a:r>
            <a:r>
              <a:rPr lang="cs-CZ" dirty="0" smtClean="0"/>
              <a:t> </a:t>
            </a:r>
            <a:r>
              <a:rPr lang="cs-CZ" dirty="0" smtClean="0"/>
              <a:t>„popletená“ vyjmenovaná slova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PYTOKO</a:t>
            </a:r>
          </a:p>
          <a:p>
            <a:r>
              <a:rPr lang="cs-CZ" dirty="0" smtClean="0"/>
              <a:t>ŘITPÝ</a:t>
            </a:r>
          </a:p>
          <a:p>
            <a:r>
              <a:rPr lang="cs-CZ" dirty="0" smtClean="0"/>
              <a:t>PÝŠSLE</a:t>
            </a:r>
          </a:p>
          <a:p>
            <a:r>
              <a:rPr lang="cs-CZ" dirty="0" smtClean="0"/>
              <a:t>RÝP</a:t>
            </a:r>
          </a:p>
          <a:p>
            <a:r>
              <a:rPr lang="cs-CZ" dirty="0" smtClean="0"/>
              <a:t>CHAPÝ</a:t>
            </a:r>
          </a:p>
          <a:p>
            <a:r>
              <a:rPr lang="cs-CZ" dirty="0" smtClean="0"/>
              <a:t>PYTŘTIT</a:t>
            </a:r>
          </a:p>
          <a:p>
            <a:r>
              <a:rPr lang="cs-CZ" dirty="0" smtClean="0"/>
              <a:t>TOPÝRNE</a:t>
            </a:r>
          </a:p>
          <a:p>
            <a:r>
              <a:rPr lang="cs-CZ" dirty="0" smtClean="0"/>
              <a:t>TELPY</a:t>
            </a:r>
          </a:p>
          <a:p>
            <a:r>
              <a:rPr lang="cs-CZ" dirty="0" smtClean="0"/>
              <a:t>PÝKLOTAT</a:t>
            </a:r>
          </a:p>
          <a:p>
            <a:r>
              <a:rPr lang="cs-CZ" dirty="0" smtClean="0"/>
              <a:t>SKPY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KOPYTO</a:t>
            </a:r>
          </a:p>
          <a:p>
            <a:r>
              <a:rPr lang="cs-CZ" dirty="0" smtClean="0"/>
              <a:t>PÝŘIT</a:t>
            </a:r>
          </a:p>
          <a:p>
            <a:r>
              <a:rPr lang="cs-CZ" dirty="0" smtClean="0"/>
              <a:t>SLEPÝŠ</a:t>
            </a:r>
          </a:p>
          <a:p>
            <a:r>
              <a:rPr lang="cs-CZ" dirty="0" smtClean="0"/>
              <a:t>PÝR</a:t>
            </a:r>
          </a:p>
          <a:p>
            <a:r>
              <a:rPr lang="cs-CZ" dirty="0" smtClean="0"/>
              <a:t>PÝCHA</a:t>
            </a:r>
          </a:p>
          <a:p>
            <a:r>
              <a:rPr lang="cs-CZ" dirty="0" smtClean="0"/>
              <a:t>TŘPYTIT</a:t>
            </a:r>
          </a:p>
          <a:p>
            <a:r>
              <a:rPr lang="cs-CZ" dirty="0" smtClean="0"/>
              <a:t>NETOPÝR</a:t>
            </a:r>
          </a:p>
          <a:p>
            <a:r>
              <a:rPr lang="cs-CZ" dirty="0" smtClean="0"/>
              <a:t>PYTEL</a:t>
            </a:r>
          </a:p>
          <a:p>
            <a:r>
              <a:rPr lang="cs-CZ" dirty="0" smtClean="0"/>
              <a:t>KLOPÝTAT</a:t>
            </a:r>
          </a:p>
          <a:p>
            <a:r>
              <a:rPr lang="cs-CZ" dirty="0" smtClean="0"/>
              <a:t>PYSK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7935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 I/Í – Y/Ý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čep-</a:t>
            </a:r>
            <a:r>
              <a:rPr lang="cs-CZ" dirty="0" err="1" smtClean="0"/>
              <a:t>řit</a:t>
            </a:r>
            <a:r>
              <a:rPr lang="cs-CZ" dirty="0" smtClean="0"/>
              <a:t>, p-</a:t>
            </a:r>
            <a:r>
              <a:rPr lang="cs-CZ" dirty="0" err="1" smtClean="0"/>
              <a:t>lka</a:t>
            </a:r>
            <a:r>
              <a:rPr lang="cs-CZ" dirty="0" smtClean="0"/>
              <a:t>, p-</a:t>
            </a:r>
            <a:r>
              <a:rPr lang="cs-CZ" dirty="0" err="1" smtClean="0"/>
              <a:t>řit</a:t>
            </a:r>
            <a:r>
              <a:rPr lang="cs-CZ" dirty="0" smtClean="0"/>
              <a:t> se, p-liny, p-r, p-</a:t>
            </a:r>
            <a:r>
              <a:rPr lang="cs-CZ" dirty="0" err="1" smtClean="0"/>
              <a:t>lná</a:t>
            </a:r>
            <a:r>
              <a:rPr lang="cs-CZ" dirty="0" smtClean="0"/>
              <a:t>, p-kat, p-</a:t>
            </a:r>
            <a:r>
              <a:rPr lang="cs-CZ" dirty="0" err="1" smtClean="0"/>
              <a:t>sk</a:t>
            </a:r>
            <a:r>
              <a:rPr lang="cs-CZ" dirty="0" smtClean="0"/>
              <a:t>, </a:t>
            </a:r>
          </a:p>
          <a:p>
            <a:r>
              <a:rPr lang="cs-CZ" dirty="0" smtClean="0"/>
              <a:t>p-</a:t>
            </a:r>
            <a:r>
              <a:rPr lang="cs-CZ" dirty="0" err="1" smtClean="0"/>
              <a:t>šťalka</a:t>
            </a:r>
            <a:r>
              <a:rPr lang="cs-CZ" dirty="0" smtClean="0"/>
              <a:t>, </a:t>
            </a:r>
            <a:r>
              <a:rPr lang="cs-CZ" dirty="0" err="1" smtClean="0"/>
              <a:t>zp-tovat</a:t>
            </a:r>
            <a:r>
              <a:rPr lang="cs-CZ" dirty="0" smtClean="0"/>
              <a:t>, </a:t>
            </a:r>
            <a:r>
              <a:rPr lang="cs-CZ" dirty="0" err="1" smtClean="0"/>
              <a:t>třp-tit</a:t>
            </a:r>
            <a:r>
              <a:rPr lang="cs-CZ" dirty="0" smtClean="0"/>
              <a:t> se, p-je, klop-</a:t>
            </a:r>
            <a:r>
              <a:rPr lang="cs-CZ" dirty="0" err="1" smtClean="0"/>
              <a:t>tat</a:t>
            </a:r>
            <a:r>
              <a:rPr lang="cs-CZ" dirty="0" smtClean="0"/>
              <a:t>, </a:t>
            </a:r>
            <a:r>
              <a:rPr lang="cs-CZ" dirty="0" err="1" smtClean="0"/>
              <a:t>pap</a:t>
            </a:r>
            <a:r>
              <a:rPr lang="cs-CZ" dirty="0" smtClean="0"/>
              <a:t>-r, </a:t>
            </a:r>
          </a:p>
          <a:p>
            <a:r>
              <a:rPr lang="cs-CZ" dirty="0" smtClean="0"/>
              <a:t>kop-to, p-</a:t>
            </a:r>
            <a:r>
              <a:rPr lang="cs-CZ" dirty="0" err="1" smtClean="0"/>
              <a:t>vo</a:t>
            </a:r>
            <a:r>
              <a:rPr lang="cs-CZ" dirty="0" smtClean="0"/>
              <a:t>, p-štět, žlutý p-l, slep-š, p-</a:t>
            </a:r>
            <a:r>
              <a:rPr lang="cs-CZ" dirty="0" err="1" smtClean="0"/>
              <a:t>še</a:t>
            </a:r>
            <a:r>
              <a:rPr lang="cs-CZ" dirty="0" smtClean="0"/>
              <a:t>, netop-r, </a:t>
            </a:r>
          </a:p>
          <a:p>
            <a:r>
              <a:rPr lang="cs-CZ" dirty="0" smtClean="0"/>
              <a:t>p-</a:t>
            </a:r>
            <a:r>
              <a:rPr lang="cs-CZ" dirty="0" err="1" smtClean="0"/>
              <a:t>snička</a:t>
            </a:r>
            <a:r>
              <a:rPr lang="cs-CZ" dirty="0" smtClean="0"/>
              <a:t>, </a:t>
            </a:r>
            <a:r>
              <a:rPr lang="cs-CZ" dirty="0" err="1" smtClean="0"/>
              <a:t>zap</a:t>
            </a:r>
            <a:r>
              <a:rPr lang="cs-CZ" dirty="0" smtClean="0"/>
              <a:t>-skat, p-tel, p-ha, </a:t>
            </a:r>
            <a:r>
              <a:rPr lang="cs-CZ" dirty="0" err="1" smtClean="0"/>
              <a:t>Pep</a:t>
            </a:r>
            <a:r>
              <a:rPr lang="cs-CZ" dirty="0" smtClean="0"/>
              <a:t>-k, p-cha</a:t>
            </a:r>
          </a:p>
          <a:p>
            <a:endParaRPr lang="cs-CZ" dirty="0"/>
          </a:p>
          <a:p>
            <a:r>
              <a:rPr lang="cs-CZ" dirty="0" smtClean="0"/>
              <a:t>Klop-</a:t>
            </a:r>
            <a:r>
              <a:rPr lang="cs-CZ" dirty="0" err="1" smtClean="0"/>
              <a:t>tavá</a:t>
            </a:r>
            <a:r>
              <a:rPr lang="cs-CZ" dirty="0" smtClean="0"/>
              <a:t> chůze, b-</a:t>
            </a:r>
            <a:r>
              <a:rPr lang="cs-CZ" dirty="0" err="1" smtClean="0"/>
              <a:t>lá</a:t>
            </a:r>
            <a:r>
              <a:rPr lang="cs-CZ" dirty="0" smtClean="0"/>
              <a:t> čep-</a:t>
            </a:r>
            <a:r>
              <a:rPr lang="cs-CZ" dirty="0" err="1" smtClean="0"/>
              <a:t>ce</a:t>
            </a:r>
            <a:r>
              <a:rPr lang="cs-CZ" dirty="0" smtClean="0"/>
              <a:t>, </a:t>
            </a:r>
            <a:r>
              <a:rPr lang="cs-CZ" dirty="0" err="1" smtClean="0"/>
              <a:t>šp-navá</a:t>
            </a:r>
            <a:r>
              <a:rPr lang="cs-CZ" dirty="0" smtClean="0"/>
              <a:t> kop-ta, </a:t>
            </a:r>
            <a:r>
              <a:rPr lang="cs-CZ" dirty="0" err="1" smtClean="0"/>
              <a:t>třp</a:t>
            </a:r>
            <a:r>
              <a:rPr lang="cs-CZ" dirty="0" smtClean="0"/>
              <a:t>-t,</a:t>
            </a:r>
          </a:p>
          <a:p>
            <a:r>
              <a:rPr lang="cs-CZ" dirty="0" smtClean="0"/>
              <a:t>P-</a:t>
            </a:r>
            <a:r>
              <a:rPr lang="cs-CZ" dirty="0" err="1" smtClean="0"/>
              <a:t>hovatý</a:t>
            </a:r>
            <a:r>
              <a:rPr lang="cs-CZ" dirty="0" smtClean="0"/>
              <a:t> nosík, houba p-</a:t>
            </a:r>
            <a:r>
              <a:rPr lang="cs-CZ" dirty="0" err="1" smtClean="0"/>
              <a:t>chavka</a:t>
            </a:r>
            <a:r>
              <a:rPr lang="cs-CZ" dirty="0" smtClean="0"/>
              <a:t>, b-</a:t>
            </a:r>
            <a:r>
              <a:rPr lang="cs-CZ" dirty="0" err="1" smtClean="0"/>
              <a:t>strý</a:t>
            </a:r>
            <a:r>
              <a:rPr lang="cs-CZ" dirty="0" smtClean="0"/>
              <a:t> chlap-k, žlutý </a:t>
            </a:r>
          </a:p>
          <a:p>
            <a:r>
              <a:rPr lang="cs-CZ" dirty="0" smtClean="0"/>
              <a:t>P-l, slep-š se plazí, op-</a:t>
            </a:r>
            <a:r>
              <a:rPr lang="cs-CZ" dirty="0" err="1" smtClean="0"/>
              <a:t>lovat</a:t>
            </a:r>
            <a:r>
              <a:rPr lang="cs-CZ" dirty="0" smtClean="0"/>
              <a:t> nehty, léčivá p-lulka, </a:t>
            </a:r>
          </a:p>
          <a:p>
            <a:r>
              <a:rPr lang="cs-CZ" dirty="0" smtClean="0"/>
              <a:t>Zalep-t </a:t>
            </a:r>
            <a:r>
              <a:rPr lang="cs-CZ" dirty="0" err="1" smtClean="0"/>
              <a:t>dop</a:t>
            </a:r>
            <a:r>
              <a:rPr lang="cs-CZ" dirty="0" smtClean="0"/>
              <a:t>-s, </a:t>
            </a:r>
            <a:r>
              <a:rPr lang="cs-CZ" dirty="0" err="1" smtClean="0"/>
              <a:t>zp-tovat</a:t>
            </a:r>
            <a:r>
              <a:rPr lang="cs-CZ" dirty="0" smtClean="0"/>
              <a:t> m-</a:t>
            </a:r>
            <a:r>
              <a:rPr lang="cs-CZ" dirty="0" err="1" smtClean="0"/>
              <a:t>šlenky</a:t>
            </a:r>
            <a:r>
              <a:rPr lang="cs-CZ" dirty="0" smtClean="0"/>
              <a:t>, načep-</a:t>
            </a:r>
            <a:r>
              <a:rPr lang="cs-CZ" dirty="0" err="1" smtClean="0"/>
              <a:t>řená</a:t>
            </a:r>
            <a:r>
              <a:rPr lang="cs-CZ" dirty="0" smtClean="0"/>
              <a:t> p-</a:t>
            </a:r>
            <a:r>
              <a:rPr lang="cs-CZ" dirty="0" err="1" smtClean="0"/>
              <a:t>rka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25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slova : </a:t>
            </a:r>
            <a:r>
              <a:rPr lang="cs-CZ" sz="2400" dirty="0" smtClean="0"/>
              <a:t>pýcha, píchá, pyl, pil, opylovat, opilovat, slepýš, slepíš, pykat, </a:t>
            </a:r>
            <a:r>
              <a:rPr lang="cs-CZ" sz="2400" dirty="0" err="1" smtClean="0"/>
              <a:t>pikat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Včely přenášejí ____ z květu na květ.  Měl </a:t>
            </a:r>
            <a:r>
              <a:rPr lang="cs-CZ" dirty="0" smtClean="0"/>
              <a:t>bys  </a:t>
            </a:r>
            <a:r>
              <a:rPr lang="cs-CZ" dirty="0" smtClean="0"/>
              <a:t>_____ </a:t>
            </a:r>
            <a:r>
              <a:rPr lang="cs-CZ" dirty="0" smtClean="0"/>
              <a:t>novou součástku</a:t>
            </a:r>
            <a:r>
              <a:rPr lang="cs-CZ" dirty="0" smtClean="0"/>
              <a:t>. </a:t>
            </a:r>
            <a:r>
              <a:rPr lang="cs-CZ" dirty="0" smtClean="0"/>
              <a:t>______ mě nebaví, raději se schovávám. _____ je malá neškodná ještěrka. Kája ____ ovocný čaj. Babičku často ____ v  zádech. Ovocné stromy musí hmyz _____. ______ mi tu roztrženou stránku ? Za své špatné činy musí každý _____. _______ je lidská vlastnost. Kuchař ____ do řízku. </a:t>
            </a:r>
          </a:p>
        </p:txBody>
      </p:sp>
      <p:pic>
        <p:nvPicPr>
          <p:cNvPr id="1026" name="Picture 2" descr="C:\Users\0MGM\AppData\Local\Microsoft\Windows\Temporary Internet Files\Content.IE5\X2W0SL50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475" y="42179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37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Ilustrace : office.microsoft.com</a:t>
            </a:r>
          </a:p>
          <a:p>
            <a:endParaRPr lang="cs-CZ" dirty="0"/>
          </a:p>
        </p:txBody>
      </p:sp>
      <p:pic>
        <p:nvPicPr>
          <p:cNvPr id="1028" name="Picture 4" descr="C:\Users\0MGM\AppData\Local\Microsoft\Windows\Temporary Internet Files\Content.IE5\UOV30637\MM9002852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25227"/>
            <a:ext cx="2867649" cy="286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17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264</TotalTime>
  <Words>421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 </vt:lpstr>
      <vt:lpstr>ANOTACE</vt:lpstr>
      <vt:lpstr>VYJMENOVANÁ SLOVA  PO  P</vt:lpstr>
      <vt:lpstr>SPOJ   SLOVO   S   OBRÁZKEM</vt:lpstr>
      <vt:lpstr>SPOJ  SLOVO  S  OBRÁZKEM</vt:lpstr>
      <vt:lpstr>SPOJ  SLOVO  S  OBRÁZKEM</vt:lpstr>
      <vt:lpstr>SPOJ   SLOVO   S   OBRÁZKEM</vt:lpstr>
      <vt:lpstr>SPOJ   SLOVO   S   OBRÁZKEM</vt:lpstr>
      <vt:lpstr>Oprav „popletená“ vyjmenovaná slova</vt:lpstr>
      <vt:lpstr>DOPLŇ   I/Í – Y/Ý</vt:lpstr>
      <vt:lpstr>Doplň slova : pýcha, píchá, pyl, pil, opylovat, opilovat, slepýš, slepíš, pykat, pikat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21</cp:revision>
  <dcterms:created xsi:type="dcterms:W3CDTF">2013-01-07T18:20:20Z</dcterms:created>
  <dcterms:modified xsi:type="dcterms:W3CDTF">2013-03-07T18:25:04Z</dcterms:modified>
</cp:coreProperties>
</file>