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859" y="-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20.2.2012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11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Tvrdé souhlásky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X="1013" custLinFactNeighborY="7285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193BF65-3892-4D5A-8858-EA40692AA85A}" type="presOf" srcId="{EBC41103-E2E5-4D48-9B4B-425520D3D098}" destId="{97CBBA99-26B9-4E2D-BA76-BF47FEBF0134}" srcOrd="0" destOrd="0" presId="urn:microsoft.com/office/officeart/2005/8/layout/vList2"/>
    <dgm:cxn modelId="{B17917F7-2FB5-4D4F-B944-C73DAAB0A9E5}" type="presOf" srcId="{445C7998-7549-48B0-BD68-D4F0167F02E5}" destId="{7B541546-39A7-4633-AED0-6028788110D7}" srcOrd="0" destOrd="0" presId="urn:microsoft.com/office/officeart/2005/8/layout/vList2"/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FE62F36F-3EEA-479F-B9EE-76D3E3710E74}" type="presOf" srcId="{FBBFC3EA-9D9D-4F3A-BEA6-9C2C0E46BF20}" destId="{ACAD381E-21DC-4C07-8FDD-119C2EC3BB2E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175E07F-3538-4B77-A82F-6B42ED461707}" type="presOf" srcId="{6B0205A6-422D-4956-AD89-0CEBCAE4530D}" destId="{B1DDF1AD-3BC2-43B8-A8D0-A33120EFAF7C}" srcOrd="0" destOrd="0" presId="urn:microsoft.com/office/officeart/2005/8/layout/vList2"/>
    <dgm:cxn modelId="{1EEF9801-EF46-4729-B896-24F3ECE4C133}" type="presOf" srcId="{39F8B381-5807-488E-AC22-73DD4140ED4A}" destId="{612116FE-9061-44B1-A457-8F1AFBD162E0}" srcOrd="0" destOrd="0" presId="urn:microsoft.com/office/officeart/2005/8/layout/vList2"/>
    <dgm:cxn modelId="{058B1195-3E03-4D48-B99F-5EE9C0F0791D}" type="presOf" srcId="{C73C7642-F245-4585-8F88-243F9FAEF6CA}" destId="{1C4BCB69-D3A6-4CCF-9871-D9B9359B8159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CCFA97F7-DF15-4F61-BA64-8ACDBE309741}" type="presParOf" srcId="{612116FE-9061-44B1-A457-8F1AFBD162E0}" destId="{7B541546-39A7-4633-AED0-6028788110D7}" srcOrd="0" destOrd="0" presId="urn:microsoft.com/office/officeart/2005/8/layout/vList2"/>
    <dgm:cxn modelId="{5DB609DB-126C-4BBB-8B8C-B6110C771018}" type="presParOf" srcId="{612116FE-9061-44B1-A457-8F1AFBD162E0}" destId="{9B9314F6-85CC-4C49-B24D-6AF5DF05D800}" srcOrd="1" destOrd="0" presId="urn:microsoft.com/office/officeart/2005/8/layout/vList2"/>
    <dgm:cxn modelId="{6EDDD6AF-DCBC-4F21-BB16-247050102964}" type="presParOf" srcId="{612116FE-9061-44B1-A457-8F1AFBD162E0}" destId="{ACAD381E-21DC-4C07-8FDD-119C2EC3BB2E}" srcOrd="2" destOrd="0" presId="urn:microsoft.com/office/officeart/2005/8/layout/vList2"/>
    <dgm:cxn modelId="{234E754D-3250-4737-9B26-F30B1F787B2E}" type="presParOf" srcId="{612116FE-9061-44B1-A457-8F1AFBD162E0}" destId="{208194AD-7544-4854-B7A4-4A67E5453B54}" srcOrd="3" destOrd="0" presId="urn:microsoft.com/office/officeart/2005/8/layout/vList2"/>
    <dgm:cxn modelId="{ADBA0F0B-5B22-4E31-B0ED-B3F95BAC71E0}" type="presParOf" srcId="{612116FE-9061-44B1-A457-8F1AFBD162E0}" destId="{1C4BCB69-D3A6-4CCF-9871-D9B9359B8159}" srcOrd="4" destOrd="0" presId="urn:microsoft.com/office/officeart/2005/8/layout/vList2"/>
    <dgm:cxn modelId="{267493B9-2AE9-4C47-8308-6B5670A92B3D}" type="presParOf" srcId="{612116FE-9061-44B1-A457-8F1AFBD162E0}" destId="{34DE5943-AAB5-4DC3-B765-99B35FCB6ECD}" srcOrd="5" destOrd="0" presId="urn:microsoft.com/office/officeart/2005/8/layout/vList2"/>
    <dgm:cxn modelId="{2AA55797-BA4A-40C3-994E-A7B0AAEF5EE6}" type="presParOf" srcId="{612116FE-9061-44B1-A457-8F1AFBD162E0}" destId="{97CBBA99-26B9-4E2D-BA76-BF47FEBF0134}" srcOrd="6" destOrd="0" presId="urn:microsoft.com/office/officeart/2005/8/layout/vList2"/>
    <dgm:cxn modelId="{6EC6B8B1-C8EC-4712-A6B8-17C87FFED7F4}" type="presParOf" srcId="{612116FE-9061-44B1-A457-8F1AFBD162E0}" destId="{9A22653A-B2DB-4D9E-A633-AD2EC219A723}" srcOrd="7" destOrd="0" presId="urn:microsoft.com/office/officeart/2005/8/layout/vList2"/>
    <dgm:cxn modelId="{D01723C3-6ABA-438D-91B0-C4248409766D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108012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Název školy</a:t>
          </a:r>
          <a:r>
            <a:rPr lang="cs-CZ" sz="2100" b="1" kern="1200" dirty="0" smtClean="0"/>
            <a:t>: Základní škola a Mateřská škola Troskotovice, příspěvková organizace</a:t>
          </a:r>
          <a:endParaRPr lang="cs-CZ" sz="2100" kern="1200" dirty="0"/>
        </a:p>
      </dsp:txBody>
      <dsp:txXfrm>
        <a:off x="40780" y="148792"/>
        <a:ext cx="7153198" cy="753819"/>
      </dsp:txXfrm>
    </dsp:sp>
    <dsp:sp modelId="{ACAD381E-21DC-4C07-8FDD-119C2EC3BB2E}">
      <dsp:nvSpPr>
        <dsp:cNvPr id="0" name=""/>
        <dsp:cNvSpPr/>
      </dsp:nvSpPr>
      <dsp:spPr>
        <a:xfrm>
          <a:off x="0" y="959811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9261"/>
                <a:satOff val="1928"/>
                <a:lumOff val="13330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9261"/>
                <a:satOff val="1928"/>
                <a:lumOff val="13330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Autor: Mgr. Vlasta Šujanová</a:t>
          </a:r>
          <a:endParaRPr lang="cs-CZ" sz="2100" kern="1200" dirty="0"/>
        </a:p>
      </dsp:txBody>
      <dsp:txXfrm>
        <a:off x="40780" y="1000591"/>
        <a:ext cx="7153198" cy="753819"/>
      </dsp:txXfrm>
    </dsp:sp>
    <dsp:sp modelId="{1C4BCB69-D3A6-4CCF-9871-D9B9359B8159}">
      <dsp:nvSpPr>
        <dsp:cNvPr id="0" name=""/>
        <dsp:cNvSpPr/>
      </dsp:nvSpPr>
      <dsp:spPr>
        <a:xfrm>
          <a:off x="0" y="1855672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8523"/>
                <a:satOff val="3856"/>
                <a:lumOff val="26660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18523"/>
                <a:satOff val="3856"/>
                <a:lumOff val="26660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Téma</a:t>
          </a:r>
          <a:r>
            <a:rPr lang="cs-CZ" sz="2100" kern="1200" dirty="0" smtClean="0"/>
            <a:t>: Tvrdé souhlásky</a:t>
          </a:r>
          <a:endParaRPr lang="cs-CZ" sz="2100" kern="1200" dirty="0"/>
        </a:p>
      </dsp:txBody>
      <dsp:txXfrm>
        <a:off x="40780" y="1896452"/>
        <a:ext cx="7153198" cy="753819"/>
      </dsp:txXfrm>
    </dsp:sp>
    <dsp:sp modelId="{97CBBA99-26B9-4E2D-BA76-BF47FEBF0134}">
      <dsp:nvSpPr>
        <dsp:cNvPr id="0" name=""/>
        <dsp:cNvSpPr/>
      </dsp:nvSpPr>
      <dsp:spPr>
        <a:xfrm>
          <a:off x="0" y="2751532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8523"/>
                <a:satOff val="3856"/>
                <a:lumOff val="26660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18523"/>
                <a:satOff val="3856"/>
                <a:lumOff val="26660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Číslo projektu : 11</a:t>
          </a:r>
          <a:endParaRPr lang="cs-CZ" sz="2100" kern="1200" dirty="0"/>
        </a:p>
      </dsp:txBody>
      <dsp:txXfrm>
        <a:off x="40780" y="2792312"/>
        <a:ext cx="7153198" cy="753819"/>
      </dsp:txXfrm>
    </dsp:sp>
    <dsp:sp modelId="{B1DDF1AD-3BC2-43B8-A8D0-A33120EFAF7C}">
      <dsp:nvSpPr>
        <dsp:cNvPr id="0" name=""/>
        <dsp:cNvSpPr/>
      </dsp:nvSpPr>
      <dsp:spPr>
        <a:xfrm>
          <a:off x="0" y="3647392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9261"/>
                <a:satOff val="1928"/>
                <a:lumOff val="13330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9261"/>
                <a:satOff val="1928"/>
                <a:lumOff val="13330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Vytvořeno: 20.2.2012</a:t>
          </a:r>
          <a:endParaRPr lang="cs-CZ" sz="2100" kern="1200" dirty="0"/>
        </a:p>
      </dsp:txBody>
      <dsp:txXfrm>
        <a:off x="40780" y="3688172"/>
        <a:ext cx="7153198" cy="7538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BB32F-49BA-4341-8283-60C9482D65D3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F6D1B-66FD-4BDA-A8CA-9B09FA10B0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BB32F-49BA-4341-8283-60C9482D65D3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F6D1B-66FD-4BDA-A8CA-9B09FA10B0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BB32F-49BA-4341-8283-60C9482D65D3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F6D1B-66FD-4BDA-A8CA-9B09FA10B0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BB32F-49BA-4341-8283-60C9482D65D3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F6D1B-66FD-4BDA-A8CA-9B09FA10B0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BB32F-49BA-4341-8283-60C9482D65D3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F6D1B-66FD-4BDA-A8CA-9B09FA10B0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BB32F-49BA-4341-8283-60C9482D65D3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F6D1B-66FD-4BDA-A8CA-9B09FA10B0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BB32F-49BA-4341-8283-60C9482D65D3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F6D1B-66FD-4BDA-A8CA-9B09FA10B0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BB32F-49BA-4341-8283-60C9482D65D3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F6D1B-66FD-4BDA-A8CA-9B09FA10B0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BB32F-49BA-4341-8283-60C9482D65D3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F6D1B-66FD-4BDA-A8CA-9B09FA10B063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BB32F-49BA-4341-8283-60C9482D65D3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F6D1B-66FD-4BDA-A8CA-9B09FA10B0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BB32F-49BA-4341-8283-60C9482D65D3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F6D1B-66FD-4BDA-A8CA-9B09FA10B0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EBB32F-49BA-4341-8283-60C9482D65D3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FF6D1B-66FD-4BDA-A8CA-9B09FA10B06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9525691"/>
              </p:ext>
            </p:extLst>
          </p:nvPr>
        </p:nvGraphicFramePr>
        <p:xfrm>
          <a:off x="755576" y="260648"/>
          <a:ext cx="7234758" cy="45467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3828" y="5060523"/>
            <a:ext cx="7924800" cy="149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1170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07843" y="751343"/>
            <a:ext cx="748883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bg1"/>
                </a:solidFill>
              </a:rPr>
              <a:t>Anotace: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/>
              <a:t>Prezentace může sloužit jako výkladové, </a:t>
            </a:r>
            <a:r>
              <a:rPr lang="cs-CZ" dirty="0" smtClean="0"/>
              <a:t>opakovací   </a:t>
            </a:r>
          </a:p>
          <a:p>
            <a:pPr>
              <a:defRPr/>
            </a:pPr>
            <a:r>
              <a:rPr lang="cs-CZ" dirty="0" smtClean="0"/>
              <a:t>učivo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bg1"/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bg1"/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bg1"/>
                </a:solidFill>
              </a:rPr>
              <a:t>Očekávaný výstup: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/>
              <a:t>seznámení s tvrdými souhláskami </a:t>
            </a:r>
            <a:r>
              <a:rPr lang="cs-CZ" dirty="0"/>
              <a:t>a procvičení </a:t>
            </a:r>
          </a:p>
          <a:p>
            <a:pPr>
              <a:defRPr/>
            </a:pPr>
            <a:r>
              <a:rPr lang="cs-CZ" b="1" dirty="0">
                <a:solidFill>
                  <a:schemeClr val="bg1"/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bg1"/>
                </a:solidFill>
              </a:rPr>
              <a:t>Klíčová slova: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/>
              <a:t>tvrdé souhlásky-</a:t>
            </a:r>
            <a:r>
              <a:rPr lang="cs-CZ" dirty="0" err="1" smtClean="0"/>
              <a:t>hy,chy,ky,ry,dy,ty,ny</a:t>
            </a:r>
            <a:r>
              <a:rPr lang="cs-CZ" dirty="0" smtClean="0"/>
              <a:t>,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bg1"/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bg1"/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bg1"/>
                </a:solidFill>
              </a:rPr>
              <a:t>Stupeň a typ vzdělávání: </a:t>
            </a:r>
            <a:r>
              <a:rPr lang="cs-CZ" dirty="0"/>
              <a:t>základní vzdělávání – první stupeň  </a:t>
            </a:r>
            <a:r>
              <a:rPr lang="cs-CZ" dirty="0" smtClean="0"/>
              <a:t>2. ročník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bg1"/>
                </a:solidFill>
              </a:rPr>
              <a:t>Typická věková skupina: </a:t>
            </a:r>
            <a:r>
              <a:rPr lang="cs-CZ" dirty="0" smtClean="0"/>
              <a:t>7-8 let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401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92696"/>
            <a:ext cx="7125113" cy="924475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DĚLENÍ   SOUHLÁSKY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971600" y="1772816"/>
            <a:ext cx="7125112" cy="4051437"/>
          </a:xfrm>
        </p:spPr>
        <p:txBody>
          <a:bodyPr/>
          <a:lstStyle/>
          <a:p>
            <a:r>
              <a:rPr lang="cs-CZ" sz="3200" dirty="0" smtClean="0"/>
              <a:t>TVRDÉ  SOUHLÁSKY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  H CH K R D T N</a:t>
            </a:r>
          </a:p>
          <a:p>
            <a:r>
              <a:rPr lang="cs-CZ" sz="3200" dirty="0" smtClean="0"/>
              <a:t>MĚKKÉ  SOUHLÁSKY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Ž Š Č Ř C J Ď Ť Ň</a:t>
            </a:r>
          </a:p>
          <a:p>
            <a:r>
              <a:rPr lang="cs-CZ" sz="3200" dirty="0" smtClean="0"/>
              <a:t>OBOJETNÉ SOUHLÁSKY</a:t>
            </a:r>
          </a:p>
          <a:p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 B F L M P S V Z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120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TVRDÉ  SOUHLÁSKY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  TVRDÝCH   SOUHLÁSKÁCH  </a:t>
            </a:r>
          </a:p>
          <a:p>
            <a:endParaRPr lang="cs-CZ" sz="3200" dirty="0">
              <a:solidFill>
                <a:srgbClr val="FF0000"/>
              </a:solidFill>
            </a:endParaRPr>
          </a:p>
          <a:p>
            <a:r>
              <a:rPr lang="cs-CZ" sz="4800" b="1" dirty="0" smtClean="0">
                <a:solidFill>
                  <a:srgbClr val="FF0000"/>
                </a:solidFill>
              </a:rPr>
              <a:t>H CH K R D T N</a:t>
            </a:r>
          </a:p>
          <a:p>
            <a:endParaRPr lang="cs-CZ" sz="3200" dirty="0" smtClean="0"/>
          </a:p>
          <a:p>
            <a:r>
              <a:rPr lang="cs-CZ" sz="3200" dirty="0" smtClean="0"/>
              <a:t>SE  PÍŠE  TVRDÉ  Y-Ý     </a:t>
            </a:r>
          </a:p>
          <a:p>
            <a:endParaRPr lang="cs-CZ" sz="3200" dirty="0"/>
          </a:p>
        </p:txBody>
      </p:sp>
      <p:pic>
        <p:nvPicPr>
          <p:cNvPr id="3074" name="Picture 2" descr="C:\Users\0MGM\AppData\Local\Microsoft\Windows\Temporary Internet Files\Content.IE5\IL4UUWWJ\MC9003361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6076" y="4221088"/>
            <a:ext cx="3130624" cy="2081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7722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306974" cy="924475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PODTRHNI  TVRDOU  SLABIKU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/>
              <a:t>Hynek jde k rybníku. Koza má rohy. Za vesnicí jsou sady. V tělocviku máme nové míčky. Mám rád lískové ořechy. Chytáme ryby na udici. Na poli stojí srny. K obědu jsou buchty. Jahody jsou sladké.  Motýl letí nad loukou. </a:t>
            </a:r>
            <a:endParaRPr lang="cs-CZ" sz="3200" dirty="0"/>
          </a:p>
        </p:txBody>
      </p:sp>
      <p:pic>
        <p:nvPicPr>
          <p:cNvPr id="2058" name="Picture 10" descr="C:\Users\0MGM\AppData\Local\Microsoft\Windows\Temporary Internet Files\Content.IE5\FHA66MLH\MC9004283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97152"/>
            <a:ext cx="1384609" cy="1737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2246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ZKONTROLUJ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200" u="sng" dirty="0">
                <a:solidFill>
                  <a:srgbClr val="FF0000"/>
                </a:solidFill>
              </a:rPr>
              <a:t>Hy</a:t>
            </a:r>
            <a:r>
              <a:rPr lang="cs-CZ" sz="3200" dirty="0"/>
              <a:t>nek jde k </a:t>
            </a:r>
            <a:r>
              <a:rPr lang="cs-CZ" sz="3200" u="sng" dirty="0">
                <a:solidFill>
                  <a:srgbClr val="FF0000"/>
                </a:solidFill>
              </a:rPr>
              <a:t>ry</a:t>
            </a:r>
            <a:r>
              <a:rPr lang="cs-CZ" sz="3200" dirty="0"/>
              <a:t>bníku. Koza má ro</a:t>
            </a:r>
            <a:r>
              <a:rPr lang="cs-CZ" sz="3200" u="sng" dirty="0">
                <a:solidFill>
                  <a:srgbClr val="FF0000"/>
                </a:solidFill>
              </a:rPr>
              <a:t>hy</a:t>
            </a:r>
            <a:r>
              <a:rPr lang="cs-CZ" sz="3200" dirty="0"/>
              <a:t>. Za vesnicí jsou sa</a:t>
            </a:r>
            <a:r>
              <a:rPr lang="cs-CZ" sz="3200" u="sng" dirty="0">
                <a:solidFill>
                  <a:srgbClr val="FF0000"/>
                </a:solidFill>
              </a:rPr>
              <a:t>dy</a:t>
            </a:r>
            <a:r>
              <a:rPr lang="cs-CZ" sz="3200" dirty="0"/>
              <a:t>. V </a:t>
            </a:r>
            <a:r>
              <a:rPr lang="cs-CZ" sz="3200" dirty="0" smtClean="0"/>
              <a:t>tělocvičně </a:t>
            </a:r>
            <a:r>
              <a:rPr lang="cs-CZ" sz="3200" dirty="0"/>
              <a:t>máme nové míč</a:t>
            </a:r>
            <a:r>
              <a:rPr lang="cs-CZ" sz="3200" u="sng" dirty="0">
                <a:solidFill>
                  <a:srgbClr val="FF0000"/>
                </a:solidFill>
              </a:rPr>
              <a:t>ky</a:t>
            </a:r>
            <a:r>
              <a:rPr lang="cs-CZ" sz="3200" dirty="0"/>
              <a:t>. Mám rád lískové oře</a:t>
            </a:r>
            <a:r>
              <a:rPr lang="cs-CZ" sz="3200" u="sng" dirty="0">
                <a:solidFill>
                  <a:srgbClr val="FF0000"/>
                </a:solidFill>
              </a:rPr>
              <a:t>chy</a:t>
            </a:r>
            <a:r>
              <a:rPr lang="cs-CZ" sz="3200" dirty="0"/>
              <a:t>. </a:t>
            </a:r>
            <a:r>
              <a:rPr lang="cs-CZ" sz="3200" u="sng" dirty="0">
                <a:solidFill>
                  <a:srgbClr val="FF0000"/>
                </a:solidFill>
              </a:rPr>
              <a:t>Chy</a:t>
            </a:r>
            <a:r>
              <a:rPr lang="cs-CZ" sz="3200" dirty="0"/>
              <a:t>táme </a:t>
            </a:r>
            <a:r>
              <a:rPr lang="cs-CZ" sz="3200" u="sng" dirty="0">
                <a:solidFill>
                  <a:srgbClr val="FF0000"/>
                </a:solidFill>
              </a:rPr>
              <a:t>ry</a:t>
            </a:r>
            <a:r>
              <a:rPr lang="cs-CZ" sz="3200" dirty="0"/>
              <a:t>by na udici. Na poli stojí sr</a:t>
            </a:r>
            <a:r>
              <a:rPr lang="cs-CZ" sz="3200" u="sng" dirty="0">
                <a:solidFill>
                  <a:srgbClr val="FF0000"/>
                </a:solidFill>
              </a:rPr>
              <a:t>ny</a:t>
            </a:r>
            <a:r>
              <a:rPr lang="cs-CZ" sz="3200" dirty="0"/>
              <a:t>. K obědu jsou buch</a:t>
            </a:r>
            <a:r>
              <a:rPr lang="cs-CZ" sz="3200" u="sng" dirty="0">
                <a:solidFill>
                  <a:srgbClr val="FF0000"/>
                </a:solidFill>
              </a:rPr>
              <a:t>ty</a:t>
            </a:r>
            <a:r>
              <a:rPr lang="cs-CZ" sz="3200" dirty="0"/>
              <a:t>. Jaho</a:t>
            </a:r>
            <a:r>
              <a:rPr lang="cs-CZ" sz="3200" u="sng" dirty="0">
                <a:solidFill>
                  <a:srgbClr val="FF0000"/>
                </a:solidFill>
              </a:rPr>
              <a:t>dy</a:t>
            </a:r>
            <a:r>
              <a:rPr lang="cs-CZ" sz="3200" dirty="0"/>
              <a:t> jsou sladké.  Mo</a:t>
            </a:r>
            <a:r>
              <a:rPr lang="cs-CZ" sz="3200" u="sng" dirty="0">
                <a:solidFill>
                  <a:srgbClr val="FF0000"/>
                </a:solidFill>
              </a:rPr>
              <a:t>tý</a:t>
            </a:r>
            <a:r>
              <a:rPr lang="cs-CZ" sz="3200" dirty="0"/>
              <a:t>l letí nad loukou. 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23754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DOPLŇ  DO  SLOV  SLABIKY     </a:t>
            </a:r>
            <a:r>
              <a:rPr lang="cs-CZ" dirty="0" smtClean="0">
                <a:solidFill>
                  <a:srgbClr val="FF0000"/>
                </a:solidFill>
              </a:rPr>
              <a:t>HY  CHY  KY  RY  DY  TY  NY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Ro- -, říz--, oře--, </a:t>
            </a:r>
            <a:r>
              <a:rPr lang="cs-CZ" sz="3200" dirty="0" err="1" smtClean="0"/>
              <a:t>jaho</a:t>
            </a:r>
            <a:r>
              <a:rPr lang="cs-CZ" sz="3200" dirty="0" smtClean="0"/>
              <a:t>--, </a:t>
            </a:r>
            <a:r>
              <a:rPr lang="cs-CZ" sz="3200" dirty="0" err="1" smtClean="0"/>
              <a:t>su</a:t>
            </a:r>
            <a:r>
              <a:rPr lang="cs-CZ" sz="3200" dirty="0" smtClean="0"/>
              <a:t>--,</a:t>
            </a:r>
          </a:p>
          <a:p>
            <a:r>
              <a:rPr lang="cs-CZ" sz="3200" dirty="0" err="1" smtClean="0"/>
              <a:t>brambo</a:t>
            </a:r>
            <a:r>
              <a:rPr lang="cs-CZ" sz="3200" dirty="0" smtClean="0"/>
              <a:t>--, </a:t>
            </a:r>
            <a:r>
              <a:rPr lang="cs-CZ" sz="3200" dirty="0" err="1" smtClean="0"/>
              <a:t>ře</a:t>
            </a:r>
            <a:r>
              <a:rPr lang="cs-CZ" sz="3200" dirty="0" smtClean="0"/>
              <a:t>--, </a:t>
            </a:r>
            <a:r>
              <a:rPr lang="cs-CZ" sz="3200" dirty="0" err="1" smtClean="0"/>
              <a:t>kni</a:t>
            </a:r>
            <a:r>
              <a:rPr lang="cs-CZ" sz="3200" dirty="0" smtClean="0"/>
              <a:t>--, kočár--, </a:t>
            </a:r>
          </a:p>
          <a:p>
            <a:r>
              <a:rPr lang="cs-CZ" sz="3200" dirty="0" err="1" smtClean="0"/>
              <a:t>mo</a:t>
            </a:r>
            <a:r>
              <a:rPr lang="cs-CZ" sz="3200" dirty="0" smtClean="0"/>
              <a:t>--</a:t>
            </a:r>
            <a:r>
              <a:rPr lang="cs-CZ" sz="3200" dirty="0" err="1" smtClean="0"/>
              <a:t>li</a:t>
            </a:r>
            <a:r>
              <a:rPr lang="cs-CZ" sz="3200" dirty="0" smtClean="0"/>
              <a:t>, --ba, </a:t>
            </a:r>
            <a:r>
              <a:rPr lang="cs-CZ" sz="3200" dirty="0" err="1" smtClean="0"/>
              <a:t>mali</a:t>
            </a:r>
            <a:r>
              <a:rPr lang="cs-CZ" sz="3200" dirty="0" smtClean="0"/>
              <a:t>--, o--</a:t>
            </a:r>
            <a:r>
              <a:rPr lang="cs-CZ" sz="3200" dirty="0" err="1" smtClean="0"/>
              <a:t>nek</a:t>
            </a:r>
            <a:r>
              <a:rPr lang="cs-CZ" sz="3200" dirty="0" smtClean="0"/>
              <a:t>,</a:t>
            </a:r>
          </a:p>
          <a:p>
            <a:r>
              <a:rPr lang="cs-CZ" sz="3200" dirty="0" err="1" smtClean="0"/>
              <a:t>vláč</a:t>
            </a:r>
            <a:r>
              <a:rPr lang="cs-CZ" sz="3200" dirty="0" smtClean="0"/>
              <a:t>--, </a:t>
            </a:r>
            <a:r>
              <a:rPr lang="cs-CZ" sz="3200" dirty="0" err="1" smtClean="0"/>
              <a:t>zvo</a:t>
            </a:r>
            <a:r>
              <a:rPr lang="cs-CZ" sz="3200" dirty="0" smtClean="0"/>
              <a:t>--, panen--, </a:t>
            </a:r>
            <a:r>
              <a:rPr lang="cs-CZ" sz="3200" dirty="0" err="1" smtClean="0"/>
              <a:t>hvěz</a:t>
            </a:r>
            <a:r>
              <a:rPr lang="cs-CZ" sz="3200" dirty="0" smtClean="0"/>
              <a:t>--</a:t>
            </a:r>
          </a:p>
          <a:p>
            <a:r>
              <a:rPr lang="cs-CZ" sz="3200" dirty="0" err="1" smtClean="0"/>
              <a:t>lout</a:t>
            </a:r>
            <a:r>
              <a:rPr lang="cs-CZ" sz="3200" dirty="0" smtClean="0"/>
              <a:t>--, </a:t>
            </a:r>
            <a:r>
              <a:rPr lang="cs-CZ" sz="3200" dirty="0" err="1" smtClean="0"/>
              <a:t>pokla</a:t>
            </a:r>
            <a:r>
              <a:rPr lang="cs-CZ" sz="3200" dirty="0" smtClean="0"/>
              <a:t>--, </a:t>
            </a:r>
            <a:r>
              <a:rPr lang="cs-CZ" sz="3200" dirty="0" err="1" smtClean="0"/>
              <a:t>koru</a:t>
            </a:r>
            <a:r>
              <a:rPr lang="cs-CZ" sz="3200" dirty="0" smtClean="0"/>
              <a:t>--, no--,</a:t>
            </a:r>
            <a:endParaRPr lang="cs-CZ" sz="3200" dirty="0"/>
          </a:p>
          <a:p>
            <a:endParaRPr lang="cs-CZ" sz="3200" dirty="0"/>
          </a:p>
        </p:txBody>
      </p:sp>
      <p:pic>
        <p:nvPicPr>
          <p:cNvPr id="1029" name="Picture 5" descr="C:\Users\0MGM\AppData\Local\Microsoft\Windows\Temporary Internet Files\Content.IE5\EUOHC7OJ\MC90043690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126579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3127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ZKONTROLUJ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3500" dirty="0" smtClean="0"/>
              <a:t>Ro</a:t>
            </a:r>
            <a:r>
              <a:rPr lang="cs-CZ" sz="3500" dirty="0" smtClean="0">
                <a:solidFill>
                  <a:srgbClr val="FF0000"/>
                </a:solidFill>
              </a:rPr>
              <a:t>hy</a:t>
            </a:r>
            <a:r>
              <a:rPr lang="cs-CZ" sz="3500" dirty="0" smtClean="0"/>
              <a:t>, říz</a:t>
            </a:r>
            <a:r>
              <a:rPr lang="cs-CZ" sz="3500" dirty="0" smtClean="0">
                <a:solidFill>
                  <a:srgbClr val="FF0000"/>
                </a:solidFill>
              </a:rPr>
              <a:t>ky</a:t>
            </a:r>
            <a:r>
              <a:rPr lang="cs-CZ" sz="3500" dirty="0" smtClean="0"/>
              <a:t>, </a:t>
            </a:r>
            <a:r>
              <a:rPr lang="cs-CZ" sz="3500" dirty="0" err="1" smtClean="0"/>
              <a:t>oře</a:t>
            </a:r>
            <a:r>
              <a:rPr lang="cs-CZ" sz="3500" dirty="0" err="1" smtClean="0">
                <a:solidFill>
                  <a:srgbClr val="FF0000"/>
                </a:solidFill>
              </a:rPr>
              <a:t>chy</a:t>
            </a:r>
            <a:r>
              <a:rPr lang="cs-CZ" sz="3500" dirty="0" err="1" smtClean="0"/>
              <a:t>,jaho</a:t>
            </a:r>
            <a:r>
              <a:rPr lang="cs-CZ" sz="3500" dirty="0" err="1" smtClean="0">
                <a:solidFill>
                  <a:srgbClr val="FF0000"/>
                </a:solidFill>
              </a:rPr>
              <a:t>dy</a:t>
            </a:r>
            <a:r>
              <a:rPr lang="cs-CZ" sz="3500" dirty="0" smtClean="0">
                <a:solidFill>
                  <a:srgbClr val="FF0000"/>
                </a:solidFill>
              </a:rPr>
              <a:t>, </a:t>
            </a:r>
            <a:r>
              <a:rPr lang="cs-CZ" sz="3500" dirty="0" smtClean="0"/>
              <a:t>su</a:t>
            </a:r>
            <a:r>
              <a:rPr lang="cs-CZ" sz="3500" dirty="0" smtClean="0">
                <a:solidFill>
                  <a:srgbClr val="FF0000"/>
                </a:solidFill>
              </a:rPr>
              <a:t>dy</a:t>
            </a:r>
            <a:endParaRPr lang="cs-CZ" sz="3500" dirty="0">
              <a:solidFill>
                <a:srgbClr val="FF0000"/>
              </a:solidFill>
            </a:endParaRPr>
          </a:p>
          <a:p>
            <a:r>
              <a:rPr lang="cs-CZ" sz="3500" dirty="0" smtClean="0"/>
              <a:t>brambo</a:t>
            </a:r>
            <a:r>
              <a:rPr lang="cs-CZ" sz="3500" dirty="0" smtClean="0">
                <a:solidFill>
                  <a:srgbClr val="FF0000"/>
                </a:solidFill>
              </a:rPr>
              <a:t>ry</a:t>
            </a:r>
            <a:r>
              <a:rPr lang="cs-CZ" sz="3500" dirty="0" smtClean="0"/>
              <a:t>, ře</a:t>
            </a:r>
            <a:r>
              <a:rPr lang="cs-CZ" sz="3500" dirty="0" smtClean="0">
                <a:solidFill>
                  <a:srgbClr val="FF0000"/>
                </a:solidFill>
              </a:rPr>
              <a:t>ky</a:t>
            </a:r>
            <a:r>
              <a:rPr lang="cs-CZ" sz="3500" dirty="0" smtClean="0"/>
              <a:t>, kni</a:t>
            </a:r>
            <a:r>
              <a:rPr lang="cs-CZ" sz="3500" dirty="0" smtClean="0">
                <a:solidFill>
                  <a:srgbClr val="FF0000"/>
                </a:solidFill>
              </a:rPr>
              <a:t>hy</a:t>
            </a:r>
            <a:r>
              <a:rPr lang="cs-CZ" sz="3500" dirty="0" smtClean="0"/>
              <a:t>, kočár</a:t>
            </a:r>
            <a:r>
              <a:rPr lang="cs-CZ" sz="3500" dirty="0" smtClean="0">
                <a:solidFill>
                  <a:srgbClr val="FF0000"/>
                </a:solidFill>
              </a:rPr>
              <a:t>ky, </a:t>
            </a:r>
            <a:endParaRPr lang="cs-CZ" sz="3500" dirty="0">
              <a:solidFill>
                <a:srgbClr val="FF0000"/>
              </a:solidFill>
            </a:endParaRPr>
          </a:p>
          <a:p>
            <a:r>
              <a:rPr lang="cs-CZ" sz="3500" dirty="0" smtClean="0"/>
              <a:t>mo</a:t>
            </a:r>
            <a:r>
              <a:rPr lang="cs-CZ" sz="3500" dirty="0" smtClean="0">
                <a:solidFill>
                  <a:srgbClr val="FF0000"/>
                </a:solidFill>
              </a:rPr>
              <a:t>tý</a:t>
            </a:r>
            <a:r>
              <a:rPr lang="cs-CZ" sz="3500" dirty="0" smtClean="0"/>
              <a:t>li, </a:t>
            </a:r>
            <a:r>
              <a:rPr lang="cs-CZ" sz="3500" dirty="0" smtClean="0">
                <a:solidFill>
                  <a:srgbClr val="FF0000"/>
                </a:solidFill>
              </a:rPr>
              <a:t>chy</a:t>
            </a:r>
            <a:r>
              <a:rPr lang="cs-CZ" sz="3500" dirty="0" smtClean="0"/>
              <a:t>ba</a:t>
            </a:r>
            <a:r>
              <a:rPr lang="cs-CZ" sz="3500" dirty="0"/>
              <a:t>, </a:t>
            </a:r>
            <a:r>
              <a:rPr lang="cs-CZ" sz="3500" dirty="0" smtClean="0"/>
              <a:t>mali</a:t>
            </a:r>
            <a:r>
              <a:rPr lang="cs-CZ" sz="3500" dirty="0" smtClean="0">
                <a:solidFill>
                  <a:srgbClr val="FF0000"/>
                </a:solidFill>
              </a:rPr>
              <a:t>ny</a:t>
            </a:r>
            <a:r>
              <a:rPr lang="cs-CZ" sz="3500" dirty="0" smtClean="0"/>
              <a:t>, o</a:t>
            </a:r>
            <a:r>
              <a:rPr lang="cs-CZ" sz="3500" dirty="0" smtClean="0">
                <a:solidFill>
                  <a:srgbClr val="FF0000"/>
                </a:solidFill>
              </a:rPr>
              <a:t>hý</a:t>
            </a:r>
            <a:r>
              <a:rPr lang="cs-CZ" sz="3500" dirty="0" smtClean="0"/>
              <a:t>nek</a:t>
            </a:r>
            <a:r>
              <a:rPr lang="cs-CZ" sz="3500" dirty="0"/>
              <a:t>,</a:t>
            </a:r>
          </a:p>
          <a:p>
            <a:r>
              <a:rPr lang="cs-CZ" sz="3500" dirty="0" smtClean="0"/>
              <a:t>vláč</a:t>
            </a:r>
            <a:r>
              <a:rPr lang="cs-CZ" sz="3500" dirty="0" smtClean="0">
                <a:solidFill>
                  <a:srgbClr val="FF0000"/>
                </a:solidFill>
              </a:rPr>
              <a:t>ky</a:t>
            </a:r>
            <a:r>
              <a:rPr lang="cs-CZ" sz="3500" dirty="0" smtClean="0"/>
              <a:t>, zvo</a:t>
            </a:r>
            <a:r>
              <a:rPr lang="cs-CZ" sz="3500" dirty="0" smtClean="0">
                <a:solidFill>
                  <a:srgbClr val="FF0000"/>
                </a:solidFill>
              </a:rPr>
              <a:t>ny</a:t>
            </a:r>
            <a:r>
              <a:rPr lang="cs-CZ" sz="3500" dirty="0" smtClean="0"/>
              <a:t>, panen</a:t>
            </a:r>
            <a:r>
              <a:rPr lang="cs-CZ" sz="3500" dirty="0" smtClean="0">
                <a:solidFill>
                  <a:srgbClr val="FF0000"/>
                </a:solidFill>
              </a:rPr>
              <a:t>ky</a:t>
            </a:r>
            <a:r>
              <a:rPr lang="cs-CZ" sz="3500" dirty="0" smtClean="0"/>
              <a:t>, hvěz</a:t>
            </a:r>
            <a:r>
              <a:rPr lang="cs-CZ" sz="3500" dirty="0" smtClean="0">
                <a:solidFill>
                  <a:srgbClr val="FF0000"/>
                </a:solidFill>
              </a:rPr>
              <a:t>dy,</a:t>
            </a:r>
          </a:p>
          <a:p>
            <a:r>
              <a:rPr lang="cs-CZ" sz="3500" dirty="0" smtClean="0">
                <a:solidFill>
                  <a:srgbClr val="FF0000"/>
                </a:solidFill>
              </a:rPr>
              <a:t> </a:t>
            </a:r>
            <a:r>
              <a:rPr lang="cs-CZ" sz="3500" dirty="0" smtClean="0"/>
              <a:t>lout</a:t>
            </a:r>
            <a:r>
              <a:rPr lang="cs-CZ" sz="3500" dirty="0" smtClean="0">
                <a:solidFill>
                  <a:srgbClr val="FF0000"/>
                </a:solidFill>
              </a:rPr>
              <a:t>ky</a:t>
            </a:r>
            <a:r>
              <a:rPr lang="cs-CZ" sz="3500" dirty="0" smtClean="0"/>
              <a:t>, pokla</a:t>
            </a:r>
            <a:r>
              <a:rPr lang="cs-CZ" sz="3500" dirty="0" smtClean="0">
                <a:solidFill>
                  <a:srgbClr val="FF0000"/>
                </a:solidFill>
              </a:rPr>
              <a:t>dy, </a:t>
            </a:r>
            <a:r>
              <a:rPr lang="cs-CZ" sz="3500" dirty="0" smtClean="0"/>
              <a:t>koru</a:t>
            </a:r>
            <a:r>
              <a:rPr lang="cs-CZ" sz="3500" dirty="0" smtClean="0">
                <a:solidFill>
                  <a:srgbClr val="FF0000"/>
                </a:solidFill>
              </a:rPr>
              <a:t>ny</a:t>
            </a:r>
            <a:r>
              <a:rPr lang="cs-CZ" sz="3500" dirty="0" smtClean="0"/>
              <a:t>, no</a:t>
            </a:r>
            <a:r>
              <a:rPr lang="cs-CZ" sz="3500" dirty="0" smtClean="0">
                <a:solidFill>
                  <a:srgbClr val="FF0000"/>
                </a:solidFill>
              </a:rPr>
              <a:t>ty</a:t>
            </a:r>
            <a:endParaRPr lang="cs-CZ" sz="35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5794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ZDROJE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Ilustrace : office.microsoft.com  </a:t>
            </a:r>
            <a:endParaRPr lang="cs-CZ" sz="2800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10" descr="C:\Users\0MGM\AppData\Local\Microsoft\Windows\Temporary Internet Files\Content.IE5\HE0BZG8P\MM90036529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3" y="4077072"/>
            <a:ext cx="1584747" cy="1584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2887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TC102455519[[fn=Zima]]</Template>
  <TotalTime>468</TotalTime>
  <Words>354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Winter</vt:lpstr>
      <vt:lpstr>Prezentace aplikace PowerPoint</vt:lpstr>
      <vt:lpstr>Prezentace aplikace PowerPoint</vt:lpstr>
      <vt:lpstr>DĚLENÍ   SOUHLÁSKY</vt:lpstr>
      <vt:lpstr>TVRDÉ  SOUHLÁSKY</vt:lpstr>
      <vt:lpstr>PODTRHNI  TVRDOU  SLABIKU</vt:lpstr>
      <vt:lpstr>ZKONTROLUJ</vt:lpstr>
      <vt:lpstr>DOPLŇ  DO  SLOV  SLABIKY     HY  CHY  KY  RY  DY  TY  NY  </vt:lpstr>
      <vt:lpstr>ZKONTROLUJ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22</cp:revision>
  <dcterms:created xsi:type="dcterms:W3CDTF">2013-01-10T17:52:00Z</dcterms:created>
  <dcterms:modified xsi:type="dcterms:W3CDTF">2013-03-12T19:21:09Z</dcterms:modified>
</cp:coreProperties>
</file>