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11.9.2012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12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Druhy vět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788" custLinFactNeighborY="5535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234526-C4CE-4211-933D-250E5FBFB1CF}" type="presOf" srcId="{6B0205A6-422D-4956-AD89-0CEBCAE4530D}" destId="{B1DDF1AD-3BC2-43B8-A8D0-A33120EFAF7C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F4D7F5E1-218F-4450-AF01-C1E60A07E19B}" type="presOf" srcId="{EBC41103-E2E5-4D48-9B4B-425520D3D098}" destId="{97CBBA99-26B9-4E2D-BA76-BF47FEBF0134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67A98151-DFB7-49EB-BF3D-40119B32508F}" type="presOf" srcId="{445C7998-7549-48B0-BD68-D4F0167F02E5}" destId="{7B541546-39A7-4633-AED0-6028788110D7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D9E4527-8D10-462F-AE1A-789E18F8A9DD}" type="presOf" srcId="{39F8B381-5807-488E-AC22-73DD4140ED4A}" destId="{612116FE-9061-44B1-A457-8F1AFBD162E0}" srcOrd="0" destOrd="0" presId="urn:microsoft.com/office/officeart/2005/8/layout/vList2"/>
    <dgm:cxn modelId="{483194BC-EF61-4071-83B9-95E9590DD745}" type="presOf" srcId="{C73C7642-F245-4585-8F88-243F9FAEF6CA}" destId="{1C4BCB69-D3A6-4CCF-9871-D9B9359B8159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E73F0EA-EA97-4EF0-A8AC-5BEAEF2BAA4C}" type="presOf" srcId="{FBBFC3EA-9D9D-4F3A-BEA6-9C2C0E46BF20}" destId="{ACAD381E-21DC-4C07-8FDD-119C2EC3BB2E}" srcOrd="0" destOrd="0" presId="urn:microsoft.com/office/officeart/2005/8/layout/vList2"/>
    <dgm:cxn modelId="{5EBF2360-4FE8-40C0-9E6C-26891EA5B1C3}" type="presParOf" srcId="{612116FE-9061-44B1-A457-8F1AFBD162E0}" destId="{7B541546-39A7-4633-AED0-6028788110D7}" srcOrd="0" destOrd="0" presId="urn:microsoft.com/office/officeart/2005/8/layout/vList2"/>
    <dgm:cxn modelId="{A516A731-B5F5-4CAF-83B0-2D177DA51BC7}" type="presParOf" srcId="{612116FE-9061-44B1-A457-8F1AFBD162E0}" destId="{9B9314F6-85CC-4C49-B24D-6AF5DF05D800}" srcOrd="1" destOrd="0" presId="urn:microsoft.com/office/officeart/2005/8/layout/vList2"/>
    <dgm:cxn modelId="{41318B9D-7575-44AD-BA74-CF5F856AFAF6}" type="presParOf" srcId="{612116FE-9061-44B1-A457-8F1AFBD162E0}" destId="{ACAD381E-21DC-4C07-8FDD-119C2EC3BB2E}" srcOrd="2" destOrd="0" presId="urn:microsoft.com/office/officeart/2005/8/layout/vList2"/>
    <dgm:cxn modelId="{383BAD54-435B-4A58-AB8B-9A772C42B53C}" type="presParOf" srcId="{612116FE-9061-44B1-A457-8F1AFBD162E0}" destId="{208194AD-7544-4854-B7A4-4A67E5453B54}" srcOrd="3" destOrd="0" presId="urn:microsoft.com/office/officeart/2005/8/layout/vList2"/>
    <dgm:cxn modelId="{203693D0-2809-4454-88C9-54BA12D48295}" type="presParOf" srcId="{612116FE-9061-44B1-A457-8F1AFBD162E0}" destId="{1C4BCB69-D3A6-4CCF-9871-D9B9359B8159}" srcOrd="4" destOrd="0" presId="urn:microsoft.com/office/officeart/2005/8/layout/vList2"/>
    <dgm:cxn modelId="{62120731-D6ED-4DBE-A090-05943E924E1C}" type="presParOf" srcId="{612116FE-9061-44B1-A457-8F1AFBD162E0}" destId="{34DE5943-AAB5-4DC3-B765-99B35FCB6ECD}" srcOrd="5" destOrd="0" presId="urn:microsoft.com/office/officeart/2005/8/layout/vList2"/>
    <dgm:cxn modelId="{2EAC10A1-C5AA-4981-90D2-FB5194599EB4}" type="presParOf" srcId="{612116FE-9061-44B1-A457-8F1AFBD162E0}" destId="{97CBBA99-26B9-4E2D-BA76-BF47FEBF0134}" srcOrd="6" destOrd="0" presId="urn:microsoft.com/office/officeart/2005/8/layout/vList2"/>
    <dgm:cxn modelId="{B0EB1552-CAE4-4F42-898C-97867D2238D9}" type="presParOf" srcId="{612116FE-9061-44B1-A457-8F1AFBD162E0}" destId="{9A22653A-B2DB-4D9E-A633-AD2EC219A723}" srcOrd="7" destOrd="0" presId="urn:microsoft.com/office/officeart/2005/8/layout/vList2"/>
    <dgm:cxn modelId="{EEDD84A6-E2FE-4F34-9920-7D8404E33747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33434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174214"/>
        <a:ext cx="7153198" cy="753819"/>
      </dsp:txXfrm>
    </dsp:sp>
    <dsp:sp modelId="{ACAD381E-21DC-4C07-8FDD-119C2EC3BB2E}">
      <dsp:nvSpPr>
        <dsp:cNvPr id="0" name=""/>
        <dsp:cNvSpPr/>
      </dsp:nvSpPr>
      <dsp:spPr>
        <a:xfrm>
          <a:off x="0" y="99581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11455"/>
                <a:satOff val="12830"/>
                <a:lumOff val="16672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211455"/>
                <a:satOff val="12830"/>
                <a:lumOff val="16672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211455"/>
                <a:satOff val="12830"/>
                <a:lumOff val="16672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211455"/>
                <a:satOff val="12830"/>
                <a:lumOff val="16672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Autor: Mgr. Vlasta Šujanová</a:t>
          </a:r>
          <a:endParaRPr lang="cs-CZ" sz="2100" kern="1200" dirty="0"/>
        </a:p>
      </dsp:txBody>
      <dsp:txXfrm>
        <a:off x="40780" y="1036595"/>
        <a:ext cx="7153198" cy="753819"/>
      </dsp:txXfrm>
    </dsp:sp>
    <dsp:sp modelId="{1C4BCB69-D3A6-4CCF-9871-D9B9359B8159}">
      <dsp:nvSpPr>
        <dsp:cNvPr id="0" name=""/>
        <dsp:cNvSpPr/>
      </dsp:nvSpPr>
      <dsp:spPr>
        <a:xfrm>
          <a:off x="0" y="189167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22910"/>
                <a:satOff val="25659"/>
                <a:lumOff val="33343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422910"/>
                <a:satOff val="25659"/>
                <a:lumOff val="33343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422910"/>
                <a:satOff val="25659"/>
                <a:lumOff val="33343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422910"/>
                <a:satOff val="25659"/>
                <a:lumOff val="33343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Druhy vět</a:t>
          </a:r>
          <a:endParaRPr lang="cs-CZ" sz="2100" kern="1200" dirty="0"/>
        </a:p>
      </dsp:txBody>
      <dsp:txXfrm>
        <a:off x="40780" y="1932455"/>
        <a:ext cx="7153198" cy="753819"/>
      </dsp:txXfrm>
    </dsp:sp>
    <dsp:sp modelId="{97CBBA99-26B9-4E2D-BA76-BF47FEBF0134}">
      <dsp:nvSpPr>
        <dsp:cNvPr id="0" name=""/>
        <dsp:cNvSpPr/>
      </dsp:nvSpPr>
      <dsp:spPr>
        <a:xfrm>
          <a:off x="0" y="278753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22910"/>
                <a:satOff val="25659"/>
                <a:lumOff val="33343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422910"/>
                <a:satOff val="25659"/>
                <a:lumOff val="33343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422910"/>
                <a:satOff val="25659"/>
                <a:lumOff val="33343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422910"/>
                <a:satOff val="25659"/>
                <a:lumOff val="33343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12</a:t>
          </a:r>
          <a:endParaRPr lang="cs-CZ" sz="2100" kern="1200" dirty="0"/>
        </a:p>
      </dsp:txBody>
      <dsp:txXfrm>
        <a:off x="40780" y="2828315"/>
        <a:ext cx="7153198" cy="753819"/>
      </dsp:txXfrm>
    </dsp:sp>
    <dsp:sp modelId="{B1DDF1AD-3BC2-43B8-A8D0-A33120EFAF7C}">
      <dsp:nvSpPr>
        <dsp:cNvPr id="0" name=""/>
        <dsp:cNvSpPr/>
      </dsp:nvSpPr>
      <dsp:spPr>
        <a:xfrm>
          <a:off x="0" y="3683396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11455"/>
                <a:satOff val="12830"/>
                <a:lumOff val="16672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211455"/>
                <a:satOff val="12830"/>
                <a:lumOff val="16672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211455"/>
                <a:satOff val="12830"/>
                <a:lumOff val="16672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211455"/>
                <a:satOff val="12830"/>
                <a:lumOff val="16672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</a:t>
          </a:r>
          <a:r>
            <a:rPr lang="cs-CZ" sz="2100" kern="1200" dirty="0" smtClean="0"/>
            <a:t>11.9.2012</a:t>
          </a:r>
          <a:endParaRPr lang="cs-CZ" sz="2100" kern="1200" dirty="0"/>
        </a:p>
      </dsp:txBody>
      <dsp:txXfrm>
        <a:off x="40780" y="3724176"/>
        <a:ext cx="7153198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D6C350D-2D4F-4D7F-967E-B42C4EC5F20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D50ECBD-7C6C-4E2D-99E0-07646649FDC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2394522"/>
              </p:ext>
            </p:extLst>
          </p:nvPr>
        </p:nvGraphicFramePr>
        <p:xfrm>
          <a:off x="755576" y="1886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3828" y="4941167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28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výkladové,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seznámení </a:t>
            </a:r>
            <a:r>
              <a:rPr lang="cs-CZ" dirty="0" smtClean="0"/>
              <a:t>s druhy vět a </a:t>
            </a:r>
            <a:r>
              <a:rPr lang="cs-CZ" dirty="0"/>
              <a:t>procvičení  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dirty="0" smtClean="0"/>
              <a:t> věta oznamovací, rozkazovací, tázací, přací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  2</a:t>
            </a:r>
            <a:r>
              <a:rPr lang="cs-CZ" dirty="0" smtClean="0"/>
              <a:t>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8 – 9 </a:t>
            </a:r>
            <a:r>
              <a:rPr lang="cs-CZ" dirty="0"/>
              <a:t>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632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DRUHY  VĚT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SEZNÁMENÍ  S  DRUHY  VĚT</a:t>
            </a:r>
          </a:p>
          <a:p>
            <a:endParaRPr lang="cs-CZ" dirty="0"/>
          </a:p>
          <a:p>
            <a:r>
              <a:rPr lang="cs-CZ" dirty="0" smtClean="0"/>
              <a:t>POZNÁVÁNÍ  DRUHŮ  VĚT</a:t>
            </a:r>
          </a:p>
          <a:p>
            <a:endParaRPr lang="cs-CZ" dirty="0"/>
          </a:p>
          <a:p>
            <a:r>
              <a:rPr lang="cs-CZ" dirty="0" smtClean="0"/>
              <a:t>DOPLŇOVÁNÍ   ZNAMÉNEK   ZA  VĚTAMI</a:t>
            </a:r>
          </a:p>
          <a:p>
            <a:endParaRPr lang="cs-CZ" dirty="0"/>
          </a:p>
          <a:p>
            <a:r>
              <a:rPr lang="cs-CZ" dirty="0" smtClean="0"/>
              <a:t>URČOVÁNÍ  DRUHŮ  VĚT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UOV30637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65104"/>
            <a:ext cx="1705672" cy="153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2037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DRUHY   VĚT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556792"/>
            <a:ext cx="7467600" cy="48737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VĚTA  OZNAMOVACÍ </a:t>
            </a:r>
            <a:r>
              <a:rPr lang="cs-CZ" dirty="0" smtClean="0"/>
              <a:t>– něco oznamuje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Píšeme za nimi tečku.  </a:t>
            </a:r>
            <a:r>
              <a:rPr lang="cs-CZ" dirty="0" smtClean="0">
                <a:solidFill>
                  <a:srgbClr val="00B050"/>
                </a:solidFill>
              </a:rPr>
              <a:t>Dnes padá sníh. 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VĚTA   TÁZACÍ  </a:t>
            </a:r>
            <a:r>
              <a:rPr lang="cs-CZ" dirty="0" smtClean="0"/>
              <a:t>- se na něco ptá /otázka/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Píšeme za nimi otazník.  </a:t>
            </a:r>
            <a:r>
              <a:rPr lang="cs-CZ" dirty="0" smtClean="0">
                <a:solidFill>
                  <a:srgbClr val="FFFF00"/>
                </a:solidFill>
              </a:rPr>
              <a:t>Jak se jmenuješ?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 </a:t>
            </a:r>
            <a:r>
              <a:rPr lang="cs-CZ" dirty="0" smtClean="0">
                <a:solidFill>
                  <a:srgbClr val="FF0000"/>
                </a:solidFill>
              </a:rPr>
              <a:t>VĚTA   ROZKAZOVACÍ – </a:t>
            </a:r>
            <a:r>
              <a:rPr lang="cs-CZ" dirty="0" smtClean="0"/>
              <a:t>něco rozkazuje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  </a:t>
            </a:r>
            <a:r>
              <a:rPr lang="cs-CZ" dirty="0" smtClean="0"/>
              <a:t>Píšeme za nimi tečku nebo vykřičník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  </a:t>
            </a:r>
            <a:r>
              <a:rPr lang="cs-CZ" dirty="0" smtClean="0">
                <a:solidFill>
                  <a:srgbClr val="FF0000"/>
                </a:solidFill>
              </a:rPr>
              <a:t>Pozor, auto!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Napiš si domácí úkol.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VĚTA  PŘACÍ  </a:t>
            </a:r>
            <a:r>
              <a:rPr lang="cs-CZ" dirty="0" smtClean="0"/>
              <a:t>- vyjadřuje nějaké přání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</a:t>
            </a:r>
            <a:r>
              <a:rPr lang="cs-CZ" dirty="0" smtClean="0"/>
              <a:t>Píšeme za nimi tečku. Začínají slovy </a:t>
            </a:r>
            <a:r>
              <a:rPr lang="cs-CZ" dirty="0" smtClean="0">
                <a:solidFill>
                  <a:srgbClr val="0070C0"/>
                </a:solidFill>
              </a:rPr>
              <a:t> - ať, nechť, kéž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Ať se ti všechno podaří.</a:t>
            </a: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14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URČI  DRUHY 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Kolik je hodin?   Starší osoby pusť sednout.</a:t>
            </a:r>
          </a:p>
          <a:p>
            <a:r>
              <a:rPr lang="cs-CZ" dirty="0" smtClean="0"/>
              <a:t>Myška má šedý kožíšek.   Umyj si ruce.  Běž spát!</a:t>
            </a:r>
          </a:p>
          <a:p>
            <a:r>
              <a:rPr lang="cs-CZ" dirty="0" smtClean="0"/>
              <a:t>Dnes je pondělí.   Kam půjdeš odpoledne ?    Sám </a:t>
            </a:r>
          </a:p>
          <a:p>
            <a:r>
              <a:rPr lang="cs-CZ" dirty="0" smtClean="0"/>
              <a:t>nejezdi na kole po silnici.    Kdybych tak dostal </a:t>
            </a:r>
          </a:p>
          <a:p>
            <a:r>
              <a:rPr lang="cs-CZ" dirty="0" smtClean="0"/>
              <a:t>psa.   Pomůžeš mi s nákupem ?   V lese rostou </a:t>
            </a:r>
          </a:p>
          <a:p>
            <a:r>
              <a:rPr lang="cs-CZ" dirty="0" smtClean="0"/>
              <a:t>listnaté a jehličnaté stromy.    Ať venku neprší.</a:t>
            </a:r>
          </a:p>
          <a:p>
            <a:r>
              <a:rPr lang="cs-CZ" dirty="0" smtClean="0"/>
              <a:t>Které koledy znáte?   Kéž by napadl sníh ?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4BGKK1Y0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063" y="4773568"/>
            <a:ext cx="1635273" cy="1533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211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ZNAMÉNKO  ZA  VĚTOU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Nekřičte  </a:t>
            </a:r>
          </a:p>
          <a:p>
            <a:r>
              <a:rPr lang="cs-CZ" dirty="0" smtClean="0"/>
              <a:t>Vyrostla již  mrkev na zahrádce  </a:t>
            </a:r>
          </a:p>
          <a:p>
            <a:r>
              <a:rPr lang="cs-CZ" dirty="0" smtClean="0"/>
              <a:t>Stůj</a:t>
            </a:r>
          </a:p>
          <a:p>
            <a:r>
              <a:rPr lang="cs-CZ" dirty="0" smtClean="0"/>
              <a:t>Lístek na autobus stojí 7 korun   </a:t>
            </a:r>
          </a:p>
          <a:p>
            <a:r>
              <a:rPr lang="cs-CZ" dirty="0" smtClean="0"/>
              <a:t>Kolik je hodin </a:t>
            </a:r>
          </a:p>
          <a:p>
            <a:r>
              <a:rPr lang="cs-CZ" dirty="0" smtClean="0"/>
              <a:t>V ohradě pobíhá kůň s hříbátkem   </a:t>
            </a:r>
          </a:p>
          <a:p>
            <a:r>
              <a:rPr lang="cs-CZ" dirty="0" smtClean="0"/>
              <a:t>Skákej</a:t>
            </a:r>
          </a:p>
          <a:p>
            <a:r>
              <a:rPr lang="cs-CZ" dirty="0" smtClean="0"/>
              <a:t>Kdybych tak dostal Lego   </a:t>
            </a:r>
          </a:p>
          <a:p>
            <a:r>
              <a:rPr lang="cs-CZ" dirty="0" smtClean="0"/>
              <a:t>Letadlo letí vysoko</a:t>
            </a:r>
          </a:p>
          <a:p>
            <a:r>
              <a:rPr lang="cs-CZ" dirty="0" smtClean="0"/>
              <a:t>Co pozoroval myslivec   </a:t>
            </a:r>
          </a:p>
          <a:p>
            <a:r>
              <a:rPr lang="cs-CZ" dirty="0" smtClean="0"/>
              <a:t>Kéž by naše družstvo vyhrálo fotbal</a:t>
            </a:r>
          </a:p>
          <a:p>
            <a:r>
              <a:rPr lang="cs-CZ" dirty="0" smtClean="0"/>
              <a:t>Děti ve škole vystavovaly své kresby </a:t>
            </a:r>
          </a:p>
          <a:p>
            <a:r>
              <a:rPr lang="cs-CZ" dirty="0" smtClean="0"/>
              <a:t>Hanko, hlídej mladšího bratra </a:t>
            </a:r>
          </a:p>
          <a:p>
            <a:endParaRPr lang="cs-CZ" dirty="0"/>
          </a:p>
        </p:txBody>
      </p:sp>
      <p:pic>
        <p:nvPicPr>
          <p:cNvPr id="1028" name="Picture 4" descr="C:\Users\0MGM\AppData\Local\Microsoft\Windows\Temporary Internet Files\Content.IE5\TX3GLX7J\MC900193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14487"/>
            <a:ext cx="2336008" cy="1159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X2W0SL50\MC900197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978" y="3751262"/>
            <a:ext cx="2413000" cy="115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473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URČI   DRUHY   VĚT   A   DOPLŇ ZNAMÉNKA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Kdyby strýc přijel</a:t>
            </a:r>
          </a:p>
          <a:p>
            <a:r>
              <a:rPr lang="cs-CZ" dirty="0" smtClean="0"/>
              <a:t>Veverka má rezavý kožíšek</a:t>
            </a:r>
          </a:p>
          <a:p>
            <a:r>
              <a:rPr lang="cs-CZ" dirty="0" smtClean="0"/>
              <a:t>Jaké je počasí</a:t>
            </a:r>
          </a:p>
          <a:p>
            <a:r>
              <a:rPr lang="cs-CZ" dirty="0" smtClean="0"/>
              <a:t>Před jídlem si umyj ruce</a:t>
            </a:r>
          </a:p>
          <a:p>
            <a:r>
              <a:rPr lang="cs-CZ" dirty="0" smtClean="0"/>
              <a:t>Přečti si knihu o Rumcajsovi</a:t>
            </a:r>
          </a:p>
          <a:p>
            <a:r>
              <a:rPr lang="cs-CZ" dirty="0" smtClean="0"/>
              <a:t>Kolik stran má kniha</a:t>
            </a:r>
          </a:p>
          <a:p>
            <a:r>
              <a:rPr lang="cs-CZ" dirty="0" smtClean="0"/>
              <a:t>Pozor</a:t>
            </a:r>
          </a:p>
          <a:p>
            <a:r>
              <a:rPr lang="cs-CZ" dirty="0" smtClean="0"/>
              <a:t>V noci létá netopýr</a:t>
            </a:r>
          </a:p>
          <a:p>
            <a:r>
              <a:rPr lang="cs-CZ" dirty="0" smtClean="0"/>
              <a:t>Rád zpívám veselé písně</a:t>
            </a:r>
          </a:p>
          <a:p>
            <a:r>
              <a:rPr lang="cs-CZ" dirty="0" smtClean="0"/>
              <a:t>Ať už jsou prázdniny</a:t>
            </a:r>
          </a:p>
          <a:p>
            <a:r>
              <a:rPr lang="cs-CZ" dirty="0" smtClean="0"/>
              <a:t>Kolik jsi nakreslil obrázku o pejscích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C:\Users\0MGM\AppData\Local\Microsoft\Windows\Temporary Internet Files\Content.IE5\P9VWQ9CM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80968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523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 smtClean="0"/>
          </a:p>
        </p:txBody>
      </p:sp>
      <p:pic>
        <p:nvPicPr>
          <p:cNvPr id="4099" name="Picture 3" descr="C:\Users\0MGM\AppData\Local\Microsoft\Windows\Temporary Internet Files\Content.IE5\MH0F30X1\MC9004324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45024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5451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154</TotalTime>
  <Words>393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ANOTACE</vt:lpstr>
      <vt:lpstr>DRUHY  VĚT</vt:lpstr>
      <vt:lpstr>DRUHY   VĚT</vt:lpstr>
      <vt:lpstr>URČI  DRUHY  VĚT</vt:lpstr>
      <vt:lpstr>DOPLŇ  ZNAMÉNKO  ZA  VĚTOU</vt:lpstr>
      <vt:lpstr>URČI   DRUHY   VĚT   A   DOPLŇ ZNAMÉNKA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15</cp:revision>
  <dcterms:created xsi:type="dcterms:W3CDTF">2013-01-10T20:12:19Z</dcterms:created>
  <dcterms:modified xsi:type="dcterms:W3CDTF">2013-03-07T18:40:31Z</dcterms:modified>
</cp:coreProperties>
</file>