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219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11.11.2012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13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Měkké  souhlásky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553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AC7A08-8834-4727-B02B-A9B092618E4B}" type="presOf" srcId="{39F8B381-5807-488E-AC22-73DD4140ED4A}" destId="{612116FE-9061-44B1-A457-8F1AFBD162E0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B60BFAC7-331E-40F7-ABB3-4FA8E47A5D49}" type="presOf" srcId="{EBC41103-E2E5-4D48-9B4B-425520D3D098}" destId="{97CBBA99-26B9-4E2D-BA76-BF47FEBF0134}" srcOrd="0" destOrd="0" presId="urn:microsoft.com/office/officeart/2005/8/layout/vList2"/>
    <dgm:cxn modelId="{AC7D1AF9-44AE-4CD1-9547-DB03530AF006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21B711A-E406-4E6D-8397-0E88605BE0E0}" type="presOf" srcId="{C73C7642-F245-4585-8F88-243F9FAEF6CA}" destId="{1C4BCB69-D3A6-4CCF-9871-D9B9359B8159}" srcOrd="0" destOrd="0" presId="urn:microsoft.com/office/officeart/2005/8/layout/vList2"/>
    <dgm:cxn modelId="{484DCC6D-0C23-4CD3-8DCE-98F107A8ED6A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E46F4B2-20FF-4520-B64A-47FCA50DD99A}" type="presOf" srcId="{445C7998-7549-48B0-BD68-D4F0167F02E5}" destId="{7B541546-39A7-4633-AED0-6028788110D7}" srcOrd="0" destOrd="0" presId="urn:microsoft.com/office/officeart/2005/8/layout/vList2"/>
    <dgm:cxn modelId="{3EA7666B-0950-48CF-B8A2-6DD0442E6AA9}" type="presParOf" srcId="{612116FE-9061-44B1-A457-8F1AFBD162E0}" destId="{7B541546-39A7-4633-AED0-6028788110D7}" srcOrd="0" destOrd="0" presId="urn:microsoft.com/office/officeart/2005/8/layout/vList2"/>
    <dgm:cxn modelId="{09FF492F-9716-425A-987E-7D2A829F0C19}" type="presParOf" srcId="{612116FE-9061-44B1-A457-8F1AFBD162E0}" destId="{9B9314F6-85CC-4C49-B24D-6AF5DF05D800}" srcOrd="1" destOrd="0" presId="urn:microsoft.com/office/officeart/2005/8/layout/vList2"/>
    <dgm:cxn modelId="{7C7120CA-EF2A-412F-B186-9E3394EA8E34}" type="presParOf" srcId="{612116FE-9061-44B1-A457-8F1AFBD162E0}" destId="{ACAD381E-21DC-4C07-8FDD-119C2EC3BB2E}" srcOrd="2" destOrd="0" presId="urn:microsoft.com/office/officeart/2005/8/layout/vList2"/>
    <dgm:cxn modelId="{552547A4-79D5-430A-BC7E-AD296882CA39}" type="presParOf" srcId="{612116FE-9061-44B1-A457-8F1AFBD162E0}" destId="{208194AD-7544-4854-B7A4-4A67E5453B54}" srcOrd="3" destOrd="0" presId="urn:microsoft.com/office/officeart/2005/8/layout/vList2"/>
    <dgm:cxn modelId="{F9EB85D9-15A6-41CE-9653-674DE677A309}" type="presParOf" srcId="{612116FE-9061-44B1-A457-8F1AFBD162E0}" destId="{1C4BCB69-D3A6-4CCF-9871-D9B9359B8159}" srcOrd="4" destOrd="0" presId="urn:microsoft.com/office/officeart/2005/8/layout/vList2"/>
    <dgm:cxn modelId="{2E4CB4FE-A2CC-4FD4-AF68-5ACB4AABEBA8}" type="presParOf" srcId="{612116FE-9061-44B1-A457-8F1AFBD162E0}" destId="{34DE5943-AAB5-4DC3-B765-99B35FCB6ECD}" srcOrd="5" destOrd="0" presId="urn:microsoft.com/office/officeart/2005/8/layout/vList2"/>
    <dgm:cxn modelId="{83D81CB5-BC70-4D38-B1F9-2F715C2912A3}" type="presParOf" srcId="{612116FE-9061-44B1-A457-8F1AFBD162E0}" destId="{97CBBA99-26B9-4E2D-BA76-BF47FEBF0134}" srcOrd="6" destOrd="0" presId="urn:microsoft.com/office/officeart/2005/8/layout/vList2"/>
    <dgm:cxn modelId="{EA97FFF6-B2C6-4842-BCCF-927C42E94CCA}" type="presParOf" srcId="{612116FE-9061-44B1-A457-8F1AFBD162E0}" destId="{9A22653A-B2DB-4D9E-A633-AD2EC219A723}" srcOrd="7" destOrd="0" presId="urn:microsoft.com/office/officeart/2005/8/layout/vList2"/>
    <dgm:cxn modelId="{1D25AAF7-17B7-43C4-8351-3FE821F84931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33434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74214"/>
        <a:ext cx="7153198" cy="753819"/>
      </dsp:txXfrm>
    </dsp:sp>
    <dsp:sp modelId="{ACAD381E-21DC-4C07-8FDD-119C2EC3BB2E}">
      <dsp:nvSpPr>
        <dsp:cNvPr id="0" name=""/>
        <dsp:cNvSpPr/>
      </dsp:nvSpPr>
      <dsp:spPr>
        <a:xfrm>
          <a:off x="0" y="99581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6955"/>
                <a:satOff val="-9948"/>
                <a:lumOff val="18306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06955"/>
                <a:satOff val="-9948"/>
                <a:lumOff val="18306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0780" y="1036595"/>
        <a:ext cx="7153198" cy="753819"/>
      </dsp:txXfrm>
    </dsp:sp>
    <dsp:sp modelId="{1C4BCB69-D3A6-4CCF-9871-D9B9359B8159}">
      <dsp:nvSpPr>
        <dsp:cNvPr id="0" name=""/>
        <dsp:cNvSpPr/>
      </dsp:nvSpPr>
      <dsp:spPr>
        <a:xfrm>
          <a:off x="0" y="189167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3910"/>
                <a:satOff val="-19897"/>
                <a:lumOff val="36613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213910"/>
                <a:satOff val="-19897"/>
                <a:lumOff val="36613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Měkké  souhlásky</a:t>
          </a:r>
          <a:endParaRPr lang="cs-CZ" sz="2100" kern="1200" dirty="0"/>
        </a:p>
      </dsp:txBody>
      <dsp:txXfrm>
        <a:off x="40780" y="1932455"/>
        <a:ext cx="7153198" cy="753819"/>
      </dsp:txXfrm>
    </dsp:sp>
    <dsp:sp modelId="{97CBBA99-26B9-4E2D-BA76-BF47FEBF0134}">
      <dsp:nvSpPr>
        <dsp:cNvPr id="0" name=""/>
        <dsp:cNvSpPr/>
      </dsp:nvSpPr>
      <dsp:spPr>
        <a:xfrm>
          <a:off x="0" y="278753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3910"/>
                <a:satOff val="-19897"/>
                <a:lumOff val="36613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213910"/>
                <a:satOff val="-19897"/>
                <a:lumOff val="36613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13</a:t>
          </a:r>
          <a:endParaRPr lang="cs-CZ" sz="2100" kern="1200" dirty="0"/>
        </a:p>
      </dsp:txBody>
      <dsp:txXfrm>
        <a:off x="40780" y="2828315"/>
        <a:ext cx="7153198" cy="753819"/>
      </dsp:txXfrm>
    </dsp:sp>
    <dsp:sp modelId="{B1DDF1AD-3BC2-43B8-A8D0-A33120EFAF7C}">
      <dsp:nvSpPr>
        <dsp:cNvPr id="0" name=""/>
        <dsp:cNvSpPr/>
      </dsp:nvSpPr>
      <dsp:spPr>
        <a:xfrm>
          <a:off x="0" y="368339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6955"/>
                <a:satOff val="-9948"/>
                <a:lumOff val="18306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06955"/>
                <a:satOff val="-9948"/>
                <a:lumOff val="18306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</a:t>
          </a:r>
          <a:r>
            <a:rPr lang="cs-CZ" sz="2100" kern="1200" smtClean="0"/>
            <a:t>: </a:t>
          </a:r>
          <a:r>
            <a:rPr lang="cs-CZ" sz="2100" kern="1200" smtClean="0"/>
            <a:t>11.11.2012</a:t>
          </a:r>
          <a:endParaRPr lang="cs-CZ" sz="2100" kern="1200" dirty="0"/>
        </a:p>
      </dsp:txBody>
      <dsp:txXfrm>
        <a:off x="40780" y="3724176"/>
        <a:ext cx="715319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4E53C-5741-48D1-BC47-F685EC83F68D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95F45-B8F6-4242-8E80-B5AB634BF961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9039735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3828" y="5060523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9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028343"/>
            <a:ext cx="66247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výkladové,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s </a:t>
            </a:r>
            <a:r>
              <a:rPr lang="cs-CZ" dirty="0" smtClean="0"/>
              <a:t>měkkými souhláskami a procvičení 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měkké souhlásky - </a:t>
            </a:r>
            <a:r>
              <a:rPr lang="cs-CZ" dirty="0" err="1" smtClean="0"/>
              <a:t>ži</a:t>
            </a:r>
            <a:r>
              <a:rPr lang="cs-CZ" dirty="0" smtClean="0"/>
              <a:t>, </a:t>
            </a:r>
            <a:r>
              <a:rPr lang="cs-CZ" dirty="0" err="1" smtClean="0"/>
              <a:t>ši</a:t>
            </a:r>
            <a:r>
              <a:rPr lang="cs-CZ" dirty="0" smtClean="0"/>
              <a:t>, či, </a:t>
            </a:r>
            <a:r>
              <a:rPr lang="cs-CZ" dirty="0" err="1" smtClean="0"/>
              <a:t>ři</a:t>
            </a:r>
            <a:r>
              <a:rPr lang="cs-CZ" dirty="0" smtClean="0"/>
              <a:t>, </a:t>
            </a:r>
            <a:r>
              <a:rPr lang="cs-CZ" dirty="0" err="1" smtClean="0"/>
              <a:t>ci</a:t>
            </a:r>
            <a:r>
              <a:rPr lang="cs-CZ" dirty="0" smtClean="0"/>
              <a:t>, ji, di, ti, ni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2.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8 – 9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69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SEZNÁMENÍ  S   MĚKKÝMI  SOUHLÁSKAMI</a:t>
            </a:r>
          </a:p>
          <a:p>
            <a:endParaRPr lang="cs-CZ" sz="2800" dirty="0" smtClean="0"/>
          </a:p>
          <a:p>
            <a:r>
              <a:rPr lang="cs-CZ" sz="2800" dirty="0" smtClean="0"/>
              <a:t>VYHLEDÁVÁNÍ  MĚKKÝCH  SOUHLÁSEK  V  TEXTU</a:t>
            </a:r>
          </a:p>
          <a:p>
            <a:endParaRPr lang="cs-CZ" sz="2800" dirty="0"/>
          </a:p>
          <a:p>
            <a:r>
              <a:rPr lang="cs-CZ" sz="2800" dirty="0" smtClean="0"/>
              <a:t>DOPLŇOVÁNÍ  MĚKKÝCH SOUHLÁSEK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3440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 SOUHLÁSEK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TVRDÉ  SOUHLÁSKY</a:t>
            </a:r>
          </a:p>
          <a:p>
            <a:r>
              <a:rPr lang="cs-CZ" sz="3200" dirty="0">
                <a:solidFill>
                  <a:srgbClr val="FF0000"/>
                </a:solidFill>
              </a:rPr>
              <a:t>  </a:t>
            </a:r>
            <a:r>
              <a:rPr lang="cs-CZ" sz="3200" b="1" dirty="0">
                <a:solidFill>
                  <a:schemeClr val="bg1"/>
                </a:solidFill>
              </a:rPr>
              <a:t>H CH K R D T N</a:t>
            </a:r>
          </a:p>
          <a:p>
            <a:r>
              <a:rPr lang="cs-CZ" sz="3200" dirty="0"/>
              <a:t>MĚKKÉ  SOUHLÁSKY</a:t>
            </a:r>
          </a:p>
          <a:p>
            <a:r>
              <a:rPr lang="cs-CZ" sz="3200" dirty="0"/>
              <a:t>  </a:t>
            </a:r>
            <a:r>
              <a:rPr lang="cs-CZ" sz="3200" b="1" dirty="0">
                <a:solidFill>
                  <a:schemeClr val="bg1"/>
                </a:solidFill>
              </a:rPr>
              <a:t>Ž Š Č Ř C J Ď Ť Ň</a:t>
            </a:r>
          </a:p>
          <a:p>
            <a:r>
              <a:rPr lang="cs-CZ" sz="3200" dirty="0"/>
              <a:t>OBOJETNÉ SOUHLÁSKY</a:t>
            </a:r>
          </a:p>
          <a:p>
            <a:r>
              <a:rPr lang="cs-CZ" sz="3200" dirty="0">
                <a:solidFill>
                  <a:srgbClr val="FF0000"/>
                </a:solidFill>
              </a:rPr>
              <a:t>  </a:t>
            </a:r>
            <a:r>
              <a:rPr lang="cs-CZ" sz="3200" b="1" dirty="0">
                <a:solidFill>
                  <a:schemeClr val="bg1"/>
                </a:solidFill>
              </a:rPr>
              <a:t>B F L M P S V Z</a:t>
            </a:r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IL4UUWWJ\MC900435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441825"/>
            <a:ext cx="1698625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13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/>
              <a:t>MĚKKÉ   SOUHLÁSKY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pPr marL="0" indent="0" algn="ctr">
              <a:buNone/>
            </a:pPr>
            <a:r>
              <a:rPr lang="cs-CZ" sz="3200" dirty="0" smtClean="0"/>
              <a:t> PO  MĚKKÝCH SOUHLÁSKÁCH</a:t>
            </a:r>
          </a:p>
          <a:p>
            <a:endParaRPr lang="cs-CZ" sz="3200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</a:t>
            </a:r>
            <a:r>
              <a:rPr lang="cs-CZ" sz="4000" b="1" dirty="0" smtClean="0">
                <a:solidFill>
                  <a:schemeClr val="bg1"/>
                </a:solidFill>
              </a:rPr>
              <a:t>Ž Š Č Ř C J Ď Ť Ň</a:t>
            </a:r>
          </a:p>
          <a:p>
            <a:pPr marL="0" indent="0">
              <a:buNone/>
            </a:pPr>
            <a:endParaRPr lang="cs-CZ" sz="3200" dirty="0"/>
          </a:p>
          <a:p>
            <a:pPr marL="0" indent="0" algn="ctr">
              <a:buNone/>
            </a:pPr>
            <a:r>
              <a:rPr lang="cs-CZ" sz="3200" dirty="0" smtClean="0"/>
              <a:t>       PÍŠEME MĚKKÉ I-Í</a:t>
            </a:r>
            <a:endParaRPr lang="cs-CZ" sz="3200" dirty="0"/>
          </a:p>
        </p:txBody>
      </p:sp>
      <p:pic>
        <p:nvPicPr>
          <p:cNvPr id="2050" name="Picture 2" descr="C:\Users\0MGM\AppData\Local\Microsoft\Windows\Temporary Internet Files\Content.IE5\YSLA72LG\MC900440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3" y="4175125"/>
            <a:ext cx="1387475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44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378982" cy="924475"/>
          </a:xfrm>
        </p:spPr>
        <p:txBody>
          <a:bodyPr/>
          <a:lstStyle/>
          <a:p>
            <a:r>
              <a:rPr lang="cs-CZ" b="1" dirty="0" smtClean="0"/>
              <a:t>PODTRHNI  MĚKKOU  SLABIKU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Brouci a pavouci lezou v trávě.  Komáři </a:t>
            </a:r>
          </a:p>
          <a:p>
            <a:r>
              <a:rPr lang="cs-CZ" sz="2400" dirty="0" smtClean="0"/>
              <a:t>nepříjemně  bzučí. Máma a táta jsou moji </a:t>
            </a:r>
          </a:p>
          <a:p>
            <a:r>
              <a:rPr lang="cs-CZ" sz="2400" dirty="0" smtClean="0"/>
              <a:t>rodiče. Anička krásně bruslí. Do čaje si </a:t>
            </a:r>
          </a:p>
          <a:p>
            <a:r>
              <a:rPr lang="cs-CZ" sz="2400" dirty="0" smtClean="0"/>
              <a:t>dávám citrón. Žirafu jsem viděl v ZOO.</a:t>
            </a:r>
          </a:p>
          <a:p>
            <a:r>
              <a:rPr lang="cs-CZ" sz="2400" dirty="0" smtClean="0"/>
              <a:t>Zajíc běží po poli.  Jsem malý, ale šikovný.</a:t>
            </a:r>
          </a:p>
          <a:p>
            <a:r>
              <a:rPr lang="cs-CZ" sz="2400" dirty="0" smtClean="0"/>
              <a:t>Jehličí krásně voní. Znám hodně říkanek.</a:t>
            </a:r>
          </a:p>
          <a:p>
            <a:r>
              <a:rPr lang="cs-CZ" sz="2400" dirty="0" smtClean="0"/>
              <a:t>Tatínek chytil štiku. Budík nezvoní.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5604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ZKONTROLUJ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Brou</a:t>
            </a:r>
            <a:r>
              <a:rPr lang="cs-CZ" sz="2400" u="sng" dirty="0">
                <a:solidFill>
                  <a:schemeClr val="bg1"/>
                </a:solidFill>
              </a:rPr>
              <a:t>ci</a:t>
            </a:r>
            <a:r>
              <a:rPr lang="cs-CZ" sz="2400" dirty="0"/>
              <a:t> a pavou</a:t>
            </a:r>
            <a:r>
              <a:rPr lang="cs-CZ" sz="2400" u="sng" dirty="0">
                <a:solidFill>
                  <a:schemeClr val="bg1"/>
                </a:solidFill>
              </a:rPr>
              <a:t>ci</a:t>
            </a:r>
            <a:r>
              <a:rPr lang="cs-CZ" sz="2400" dirty="0"/>
              <a:t> lezou v trávě.  Komá</a:t>
            </a:r>
            <a:r>
              <a:rPr lang="cs-CZ" sz="2400" u="sng" dirty="0">
                <a:solidFill>
                  <a:schemeClr val="bg1"/>
                </a:solidFill>
              </a:rPr>
              <a:t>ři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</a:p>
          <a:p>
            <a:r>
              <a:rPr lang="cs-CZ" sz="2400" dirty="0"/>
              <a:t>nep</a:t>
            </a:r>
            <a:r>
              <a:rPr lang="cs-CZ" sz="2400" u="sng" dirty="0">
                <a:solidFill>
                  <a:schemeClr val="bg1"/>
                </a:solidFill>
              </a:rPr>
              <a:t>ří</a:t>
            </a:r>
            <a:r>
              <a:rPr lang="cs-CZ" sz="2400" dirty="0"/>
              <a:t>jemně  bzu</a:t>
            </a:r>
            <a:r>
              <a:rPr lang="cs-CZ" sz="2400" u="sng" dirty="0">
                <a:solidFill>
                  <a:schemeClr val="bg1"/>
                </a:solidFill>
              </a:rPr>
              <a:t>čí</a:t>
            </a:r>
            <a:r>
              <a:rPr lang="cs-CZ" sz="2400" dirty="0"/>
              <a:t>. Máma a táta jsou mo</a:t>
            </a:r>
            <a:r>
              <a:rPr lang="cs-CZ" sz="2400" u="sng" dirty="0">
                <a:solidFill>
                  <a:schemeClr val="bg1"/>
                </a:solidFill>
              </a:rPr>
              <a:t>ji</a:t>
            </a:r>
            <a:r>
              <a:rPr lang="cs-CZ" sz="2400" dirty="0"/>
              <a:t> </a:t>
            </a:r>
          </a:p>
          <a:p>
            <a:r>
              <a:rPr lang="cs-CZ" sz="2400" dirty="0"/>
              <a:t>ro</a:t>
            </a:r>
            <a:r>
              <a:rPr lang="cs-CZ" sz="2400" u="sng" dirty="0">
                <a:solidFill>
                  <a:schemeClr val="bg1"/>
                </a:solidFill>
              </a:rPr>
              <a:t>di</a:t>
            </a:r>
            <a:r>
              <a:rPr lang="cs-CZ" sz="2400" dirty="0"/>
              <a:t>če. A</a:t>
            </a:r>
            <a:r>
              <a:rPr lang="cs-CZ" sz="2400" u="sng" dirty="0">
                <a:solidFill>
                  <a:schemeClr val="bg1"/>
                </a:solidFill>
              </a:rPr>
              <a:t>ni</a:t>
            </a:r>
            <a:r>
              <a:rPr lang="cs-CZ" sz="2400" dirty="0"/>
              <a:t>čka krásně bruslí. Do čaje si </a:t>
            </a:r>
          </a:p>
          <a:p>
            <a:r>
              <a:rPr lang="cs-CZ" sz="2400" dirty="0"/>
              <a:t>dávám </a:t>
            </a:r>
            <a:r>
              <a:rPr lang="cs-CZ" sz="2400" u="sng" dirty="0">
                <a:solidFill>
                  <a:schemeClr val="bg1"/>
                </a:solidFill>
              </a:rPr>
              <a:t>ci</a:t>
            </a:r>
            <a:r>
              <a:rPr lang="cs-CZ" sz="2400" dirty="0"/>
              <a:t>trón. </a:t>
            </a:r>
            <a:r>
              <a:rPr lang="cs-CZ" sz="2400" u="sng" dirty="0">
                <a:solidFill>
                  <a:schemeClr val="bg1"/>
                </a:solidFill>
              </a:rPr>
              <a:t>Ži</a:t>
            </a:r>
            <a:r>
              <a:rPr lang="cs-CZ" sz="2400" dirty="0"/>
              <a:t>rafu jsem viděl v ZOO.</a:t>
            </a:r>
          </a:p>
          <a:p>
            <a:r>
              <a:rPr lang="cs-CZ" sz="2400" dirty="0"/>
              <a:t>Za</a:t>
            </a:r>
            <a:r>
              <a:rPr lang="cs-CZ" sz="2400" u="sng" dirty="0">
                <a:solidFill>
                  <a:schemeClr val="bg1"/>
                </a:solidFill>
              </a:rPr>
              <a:t>jí</a:t>
            </a:r>
            <a:r>
              <a:rPr lang="cs-CZ" sz="2400" dirty="0"/>
              <a:t>c bě</a:t>
            </a:r>
            <a:r>
              <a:rPr lang="cs-CZ" sz="2400" u="sng" dirty="0">
                <a:solidFill>
                  <a:schemeClr val="bg1"/>
                </a:solidFill>
              </a:rPr>
              <a:t>ží</a:t>
            </a:r>
            <a:r>
              <a:rPr lang="cs-CZ" sz="2400" dirty="0"/>
              <a:t> po poli.  Jsem malý, ale </a:t>
            </a:r>
            <a:r>
              <a:rPr lang="cs-CZ" sz="2400" u="sng" dirty="0">
                <a:solidFill>
                  <a:schemeClr val="bg1"/>
                </a:solidFill>
              </a:rPr>
              <a:t>ši</a:t>
            </a:r>
            <a:r>
              <a:rPr lang="cs-CZ" sz="2400" dirty="0"/>
              <a:t>kovný.</a:t>
            </a:r>
          </a:p>
          <a:p>
            <a:r>
              <a:rPr lang="cs-CZ" sz="2400" dirty="0"/>
              <a:t>Jehli</a:t>
            </a:r>
            <a:r>
              <a:rPr lang="cs-CZ" sz="2400" u="sng" dirty="0">
                <a:solidFill>
                  <a:schemeClr val="bg1"/>
                </a:solidFill>
              </a:rPr>
              <a:t>čí</a:t>
            </a:r>
            <a:r>
              <a:rPr lang="cs-CZ" sz="2400" dirty="0"/>
              <a:t> krásně vo</a:t>
            </a:r>
            <a:r>
              <a:rPr lang="cs-CZ" sz="2400" u="sng" dirty="0">
                <a:solidFill>
                  <a:schemeClr val="bg1"/>
                </a:solidFill>
              </a:rPr>
              <a:t>ní</a:t>
            </a:r>
            <a:r>
              <a:rPr lang="cs-CZ" sz="2400" dirty="0"/>
              <a:t>. Znám hodně </a:t>
            </a:r>
            <a:r>
              <a:rPr lang="cs-CZ" sz="2400" u="sng" dirty="0">
                <a:solidFill>
                  <a:schemeClr val="bg1"/>
                </a:solidFill>
              </a:rPr>
              <a:t>ří</a:t>
            </a:r>
            <a:r>
              <a:rPr lang="cs-CZ" sz="2400" dirty="0"/>
              <a:t>kanek.</a:t>
            </a:r>
          </a:p>
          <a:p>
            <a:r>
              <a:rPr lang="cs-CZ" sz="2400" dirty="0"/>
              <a:t>Ta</a:t>
            </a:r>
            <a:r>
              <a:rPr lang="cs-CZ" sz="2400" u="sng" dirty="0">
                <a:solidFill>
                  <a:schemeClr val="bg1"/>
                </a:solidFill>
              </a:rPr>
              <a:t>tí</a:t>
            </a:r>
            <a:r>
              <a:rPr lang="cs-CZ" sz="2400" dirty="0"/>
              <a:t>nek chy</a:t>
            </a:r>
            <a:r>
              <a:rPr lang="cs-CZ" sz="2400" u="sng" dirty="0">
                <a:solidFill>
                  <a:schemeClr val="bg1"/>
                </a:solidFill>
              </a:rPr>
              <a:t>ti</a:t>
            </a:r>
            <a:r>
              <a:rPr lang="cs-CZ" sz="2400" dirty="0"/>
              <a:t>l š</a:t>
            </a:r>
            <a:r>
              <a:rPr lang="cs-CZ" sz="2400" u="sng" dirty="0">
                <a:solidFill>
                  <a:schemeClr val="bg1"/>
                </a:solidFill>
              </a:rPr>
              <a:t>ti</a:t>
            </a:r>
            <a:r>
              <a:rPr lang="cs-CZ" sz="2400" dirty="0"/>
              <a:t>ku. Bu</a:t>
            </a:r>
            <a:r>
              <a:rPr lang="cs-CZ" sz="2400" u="sng" dirty="0">
                <a:solidFill>
                  <a:schemeClr val="bg1"/>
                </a:solidFill>
              </a:rPr>
              <a:t>dí</a:t>
            </a:r>
            <a:r>
              <a:rPr lang="cs-CZ" sz="2400" dirty="0"/>
              <a:t>k nezvo</a:t>
            </a:r>
            <a:r>
              <a:rPr lang="cs-CZ" sz="2400" u="sng" dirty="0">
                <a:solidFill>
                  <a:schemeClr val="bg1"/>
                </a:solidFill>
              </a:rPr>
              <a:t>ní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9069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DO SLOV  SLABIKY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b="1" dirty="0" smtClean="0">
                <a:solidFill>
                  <a:schemeClr val="bg1"/>
                </a:solidFill>
              </a:rPr>
              <a:t>ŽI  ŠI  ČI  ŘI  CI  JI DI  TI  NI 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--</a:t>
            </a:r>
            <a:r>
              <a:rPr lang="cs-CZ" sz="2800" dirty="0" err="1" smtClean="0"/>
              <a:t>pkový</a:t>
            </a:r>
            <a:r>
              <a:rPr lang="cs-CZ" sz="2800" dirty="0" smtClean="0"/>
              <a:t> keř, kvě--na na louce, t--da</a:t>
            </a:r>
          </a:p>
          <a:p>
            <a:r>
              <a:rPr lang="cs-CZ" sz="2800" dirty="0" smtClean="0"/>
              <a:t>klu-- </a:t>
            </a:r>
            <a:r>
              <a:rPr lang="cs-CZ" sz="2800" dirty="0" err="1" smtClean="0"/>
              <a:t>pobě</a:t>
            </a:r>
            <a:r>
              <a:rPr lang="cs-CZ" sz="2800" dirty="0" smtClean="0"/>
              <a:t>--,  vrány </a:t>
            </a:r>
            <a:r>
              <a:rPr lang="cs-CZ" sz="2800" dirty="0" err="1" smtClean="0"/>
              <a:t>kráka</a:t>
            </a:r>
            <a:r>
              <a:rPr lang="cs-CZ" sz="2800" dirty="0" smtClean="0"/>
              <a:t>--, </a:t>
            </a:r>
            <a:r>
              <a:rPr lang="cs-CZ" sz="2800" dirty="0" err="1"/>
              <a:t>b</a:t>
            </a:r>
            <a:r>
              <a:rPr lang="cs-CZ" sz="2800" dirty="0" err="1" smtClean="0"/>
              <a:t>u</a:t>
            </a:r>
            <a:r>
              <a:rPr lang="cs-CZ" sz="2800" dirty="0" smtClean="0"/>
              <a:t>--k,</a:t>
            </a:r>
          </a:p>
          <a:p>
            <a:r>
              <a:rPr lang="cs-CZ" sz="2800" dirty="0" smtClean="0"/>
              <a:t>náklad-- auto, bílý s--h, </a:t>
            </a:r>
            <a:r>
              <a:rPr lang="cs-CZ" sz="2800" dirty="0" err="1" smtClean="0"/>
              <a:t>slu</a:t>
            </a:r>
            <a:r>
              <a:rPr lang="cs-CZ" sz="2800" dirty="0" smtClean="0"/>
              <a:t>--</a:t>
            </a:r>
            <a:r>
              <a:rPr lang="cs-CZ" sz="2800" dirty="0" err="1" smtClean="0"/>
              <a:t>čko</a:t>
            </a:r>
            <a:r>
              <a:rPr lang="cs-CZ" sz="2800" dirty="0" smtClean="0"/>
              <a:t>,</a:t>
            </a:r>
          </a:p>
          <a:p>
            <a:r>
              <a:rPr lang="cs-CZ" sz="2800" dirty="0" err="1"/>
              <a:t>d</a:t>
            </a:r>
            <a:r>
              <a:rPr lang="cs-CZ" sz="2800" dirty="0" err="1" smtClean="0"/>
              <a:t>ě</a:t>
            </a:r>
            <a:r>
              <a:rPr lang="cs-CZ" sz="2800" dirty="0" smtClean="0"/>
              <a:t>-- </a:t>
            </a:r>
            <a:r>
              <a:rPr lang="cs-CZ" sz="2800" dirty="0" err="1" smtClean="0"/>
              <a:t>běha</a:t>
            </a:r>
            <a:r>
              <a:rPr lang="cs-CZ" sz="2800" dirty="0" smtClean="0"/>
              <a:t>--, </a:t>
            </a:r>
            <a:r>
              <a:rPr lang="cs-CZ" sz="2800" dirty="0" err="1" smtClean="0"/>
              <a:t>rybá</a:t>
            </a:r>
            <a:r>
              <a:rPr lang="cs-CZ" sz="2800" dirty="0" smtClean="0"/>
              <a:t>-- </a:t>
            </a:r>
            <a:r>
              <a:rPr lang="cs-CZ" sz="2800" dirty="0" err="1" smtClean="0"/>
              <a:t>chyta</a:t>
            </a:r>
            <a:r>
              <a:rPr lang="cs-CZ" sz="2800" dirty="0" smtClean="0"/>
              <a:t>-- ryby,</a:t>
            </a:r>
          </a:p>
          <a:p>
            <a:r>
              <a:rPr lang="cs-CZ" sz="2800" dirty="0" smtClean="0"/>
              <a:t>sladké </a:t>
            </a:r>
            <a:r>
              <a:rPr lang="cs-CZ" sz="2800" dirty="0" err="1" smtClean="0"/>
              <a:t>pala</a:t>
            </a:r>
            <a:r>
              <a:rPr lang="cs-CZ" sz="2800" dirty="0" smtClean="0"/>
              <a:t>--</a:t>
            </a:r>
            <a:r>
              <a:rPr lang="cs-CZ" sz="2800" dirty="0" err="1" smtClean="0"/>
              <a:t>nky</a:t>
            </a:r>
            <a:r>
              <a:rPr lang="cs-CZ" sz="2800" dirty="0" smtClean="0"/>
              <a:t>, buch--</a:t>
            </a:r>
            <a:r>
              <a:rPr lang="cs-CZ" sz="2800" dirty="0" err="1" smtClean="0"/>
              <a:t>čky</a:t>
            </a:r>
            <a:r>
              <a:rPr lang="cs-CZ" sz="2800" dirty="0" smtClean="0"/>
              <a:t>, za--c,</a:t>
            </a:r>
          </a:p>
          <a:p>
            <a:r>
              <a:rPr lang="cs-CZ" sz="2800" dirty="0" err="1" smtClean="0"/>
              <a:t>ko</a:t>
            </a:r>
            <a:r>
              <a:rPr lang="cs-CZ" sz="2800" dirty="0" smtClean="0"/>
              <a:t>--</a:t>
            </a:r>
            <a:r>
              <a:rPr lang="cs-CZ" sz="2800" dirty="0" err="1" smtClean="0"/>
              <a:t>čka</a:t>
            </a:r>
            <a:r>
              <a:rPr lang="cs-CZ" sz="2800" dirty="0" smtClean="0"/>
              <a:t>, --trón, čte-- a psa--,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9742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b="1" dirty="0" smtClean="0"/>
              <a:t>ZKONTROLUJ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ší</a:t>
            </a:r>
            <a:r>
              <a:rPr lang="cs-CZ" sz="2800" dirty="0" smtClean="0"/>
              <a:t>pkový </a:t>
            </a:r>
            <a:r>
              <a:rPr lang="cs-CZ" sz="2800" dirty="0"/>
              <a:t>keř, </a:t>
            </a:r>
            <a:r>
              <a:rPr lang="cs-CZ" sz="2800" dirty="0" smtClean="0"/>
              <a:t>kvě</a:t>
            </a:r>
            <a:r>
              <a:rPr lang="cs-CZ" sz="2800" dirty="0" smtClean="0">
                <a:solidFill>
                  <a:schemeClr val="bg1"/>
                </a:solidFill>
              </a:rPr>
              <a:t>ti</a:t>
            </a:r>
            <a:r>
              <a:rPr lang="cs-CZ" sz="2800" dirty="0" smtClean="0"/>
              <a:t>na </a:t>
            </a:r>
            <a:r>
              <a:rPr lang="cs-CZ" sz="2800" dirty="0"/>
              <a:t>na louce, </a:t>
            </a:r>
            <a:r>
              <a:rPr lang="cs-CZ" sz="2800" dirty="0" smtClean="0"/>
              <a:t>t</a:t>
            </a:r>
            <a:r>
              <a:rPr lang="cs-CZ" sz="2800" dirty="0" smtClean="0">
                <a:solidFill>
                  <a:schemeClr val="bg1"/>
                </a:solidFill>
              </a:rPr>
              <a:t>ří</a:t>
            </a:r>
            <a:r>
              <a:rPr lang="cs-CZ" sz="2800" dirty="0" smtClean="0"/>
              <a:t>da</a:t>
            </a:r>
            <a:endParaRPr lang="cs-CZ" sz="2800" dirty="0"/>
          </a:p>
          <a:p>
            <a:r>
              <a:rPr lang="cs-CZ" sz="2800" dirty="0" smtClean="0"/>
              <a:t>klu</a:t>
            </a:r>
            <a:r>
              <a:rPr lang="cs-CZ" sz="2800" dirty="0" smtClean="0">
                <a:solidFill>
                  <a:schemeClr val="bg1"/>
                </a:solidFill>
              </a:rPr>
              <a:t>ci</a:t>
            </a:r>
            <a:r>
              <a:rPr lang="cs-CZ" sz="2800" dirty="0" smtClean="0"/>
              <a:t> pobě</a:t>
            </a:r>
            <a:r>
              <a:rPr lang="cs-CZ" sz="2800" dirty="0" smtClean="0">
                <a:solidFill>
                  <a:schemeClr val="bg1"/>
                </a:solidFill>
              </a:rPr>
              <a:t>ží</a:t>
            </a:r>
            <a:r>
              <a:rPr lang="cs-CZ" sz="2800" dirty="0" smtClean="0"/>
              <a:t>,  </a:t>
            </a:r>
            <a:r>
              <a:rPr lang="cs-CZ" sz="2800" dirty="0"/>
              <a:t>vrány </a:t>
            </a:r>
            <a:r>
              <a:rPr lang="cs-CZ" sz="2800" dirty="0" smtClean="0"/>
              <a:t>kráka</a:t>
            </a:r>
            <a:r>
              <a:rPr lang="cs-CZ" sz="2800" dirty="0" smtClean="0">
                <a:solidFill>
                  <a:schemeClr val="bg1"/>
                </a:solidFill>
              </a:rPr>
              <a:t>jí</a:t>
            </a:r>
            <a:r>
              <a:rPr lang="cs-CZ" sz="2800" dirty="0" smtClean="0"/>
              <a:t>, bu</a:t>
            </a:r>
            <a:r>
              <a:rPr lang="cs-CZ" sz="2800" dirty="0" smtClean="0">
                <a:solidFill>
                  <a:schemeClr val="bg1"/>
                </a:solidFill>
              </a:rPr>
              <a:t>dí</a:t>
            </a:r>
            <a:r>
              <a:rPr lang="cs-CZ" sz="2800" dirty="0" smtClean="0"/>
              <a:t>k</a:t>
            </a:r>
            <a:r>
              <a:rPr lang="cs-CZ" sz="2800" dirty="0"/>
              <a:t>,</a:t>
            </a:r>
          </a:p>
          <a:p>
            <a:r>
              <a:rPr lang="cs-CZ" sz="2800" dirty="0" smtClean="0"/>
              <a:t>náklad</a:t>
            </a:r>
            <a:r>
              <a:rPr lang="cs-CZ" sz="2800" dirty="0" smtClean="0">
                <a:solidFill>
                  <a:schemeClr val="bg1"/>
                </a:solidFill>
              </a:rPr>
              <a:t>ní</a:t>
            </a:r>
            <a:r>
              <a:rPr lang="cs-CZ" sz="2800" dirty="0" smtClean="0"/>
              <a:t> </a:t>
            </a:r>
            <a:r>
              <a:rPr lang="cs-CZ" sz="2800" dirty="0"/>
              <a:t>auto, bílý </a:t>
            </a:r>
            <a:r>
              <a:rPr lang="cs-CZ" sz="2800" dirty="0" smtClean="0"/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ní</a:t>
            </a:r>
            <a:r>
              <a:rPr lang="cs-CZ" sz="2800" dirty="0" smtClean="0"/>
              <a:t>h</a:t>
            </a:r>
            <a:r>
              <a:rPr lang="cs-CZ" sz="2800" dirty="0"/>
              <a:t>, </a:t>
            </a:r>
            <a:r>
              <a:rPr lang="cs-CZ" sz="2800" dirty="0" smtClean="0"/>
              <a:t>slu</a:t>
            </a:r>
            <a:r>
              <a:rPr lang="cs-CZ" sz="2800" dirty="0" smtClean="0">
                <a:solidFill>
                  <a:schemeClr val="bg1"/>
                </a:solidFill>
              </a:rPr>
              <a:t>ní</a:t>
            </a:r>
            <a:r>
              <a:rPr lang="cs-CZ" sz="2800" dirty="0" smtClean="0"/>
              <a:t>čko</a:t>
            </a:r>
            <a:r>
              <a:rPr lang="cs-CZ" sz="2800" dirty="0"/>
              <a:t>,</a:t>
            </a:r>
          </a:p>
          <a:p>
            <a:r>
              <a:rPr lang="cs-CZ" sz="2800" dirty="0" smtClean="0"/>
              <a:t>dě</a:t>
            </a:r>
            <a:r>
              <a:rPr lang="cs-CZ" sz="2800" dirty="0" smtClean="0">
                <a:solidFill>
                  <a:schemeClr val="bg1"/>
                </a:solidFill>
              </a:rPr>
              <a:t>ti</a:t>
            </a:r>
            <a:r>
              <a:rPr lang="cs-CZ" sz="2800" dirty="0" smtClean="0"/>
              <a:t> běha</a:t>
            </a:r>
            <a:r>
              <a:rPr lang="cs-CZ" sz="2800" dirty="0" smtClean="0">
                <a:solidFill>
                  <a:schemeClr val="bg1"/>
                </a:solidFill>
              </a:rPr>
              <a:t>jí</a:t>
            </a:r>
            <a:r>
              <a:rPr lang="cs-CZ" sz="2800" dirty="0" smtClean="0"/>
              <a:t>, rybá</a:t>
            </a:r>
            <a:r>
              <a:rPr lang="cs-CZ" sz="2800" dirty="0" smtClean="0">
                <a:solidFill>
                  <a:schemeClr val="bg1"/>
                </a:solidFill>
              </a:rPr>
              <a:t>ři</a:t>
            </a:r>
            <a:r>
              <a:rPr lang="cs-CZ" sz="2800" dirty="0" smtClean="0"/>
              <a:t> chyta</a:t>
            </a:r>
            <a:r>
              <a:rPr lang="cs-CZ" sz="2800" dirty="0" smtClean="0">
                <a:solidFill>
                  <a:schemeClr val="bg1"/>
                </a:solidFill>
              </a:rPr>
              <a:t>jí</a:t>
            </a:r>
            <a:r>
              <a:rPr lang="cs-CZ" sz="2800" dirty="0" smtClean="0"/>
              <a:t> </a:t>
            </a:r>
            <a:r>
              <a:rPr lang="cs-CZ" sz="2800" dirty="0"/>
              <a:t>ryby,</a:t>
            </a:r>
          </a:p>
          <a:p>
            <a:r>
              <a:rPr lang="cs-CZ" sz="2800" dirty="0"/>
              <a:t>sladké </a:t>
            </a:r>
            <a:r>
              <a:rPr lang="cs-CZ" sz="2800" dirty="0" smtClean="0"/>
              <a:t>pala</a:t>
            </a:r>
            <a:r>
              <a:rPr lang="cs-CZ" sz="2800" dirty="0" smtClean="0">
                <a:solidFill>
                  <a:schemeClr val="bg1"/>
                </a:solidFill>
              </a:rPr>
              <a:t>či</a:t>
            </a:r>
            <a:r>
              <a:rPr lang="cs-CZ" sz="2800" dirty="0" smtClean="0"/>
              <a:t>nky</a:t>
            </a:r>
            <a:r>
              <a:rPr lang="cs-CZ" sz="2800" dirty="0"/>
              <a:t>, </a:t>
            </a:r>
            <a:r>
              <a:rPr lang="cs-CZ" sz="2800" dirty="0" smtClean="0"/>
              <a:t>buch</a:t>
            </a:r>
            <a:r>
              <a:rPr lang="cs-CZ" sz="2800" dirty="0" smtClean="0">
                <a:solidFill>
                  <a:schemeClr val="bg1"/>
                </a:solidFill>
              </a:rPr>
              <a:t>ti</a:t>
            </a:r>
            <a:r>
              <a:rPr lang="cs-CZ" sz="2800" dirty="0" smtClean="0"/>
              <a:t>čky</a:t>
            </a:r>
            <a:r>
              <a:rPr lang="cs-CZ" sz="2800" dirty="0"/>
              <a:t>, </a:t>
            </a:r>
            <a:r>
              <a:rPr lang="cs-CZ" sz="2800" dirty="0" smtClean="0"/>
              <a:t>za</a:t>
            </a:r>
            <a:r>
              <a:rPr lang="cs-CZ" sz="2800" dirty="0" smtClean="0">
                <a:solidFill>
                  <a:schemeClr val="bg1"/>
                </a:solidFill>
              </a:rPr>
              <a:t>jí</a:t>
            </a:r>
            <a:r>
              <a:rPr lang="cs-CZ" sz="2800" dirty="0" smtClean="0"/>
              <a:t>c</a:t>
            </a:r>
            <a:r>
              <a:rPr lang="cs-CZ" sz="2800" dirty="0"/>
              <a:t>,</a:t>
            </a:r>
          </a:p>
          <a:p>
            <a:r>
              <a:rPr lang="cs-CZ" sz="2800" dirty="0" smtClean="0"/>
              <a:t>ko</a:t>
            </a:r>
            <a:r>
              <a:rPr lang="cs-CZ" sz="2800" dirty="0" smtClean="0">
                <a:solidFill>
                  <a:schemeClr val="bg1"/>
                </a:solidFill>
              </a:rPr>
              <a:t>či</a:t>
            </a:r>
            <a:r>
              <a:rPr lang="cs-CZ" sz="2800" dirty="0" smtClean="0"/>
              <a:t>čka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chemeClr val="bg1"/>
                </a:solidFill>
              </a:rPr>
              <a:t>ci</a:t>
            </a:r>
            <a:r>
              <a:rPr lang="cs-CZ" sz="2800" dirty="0" smtClean="0"/>
              <a:t>trón</a:t>
            </a:r>
            <a:r>
              <a:rPr lang="cs-CZ" sz="2800" dirty="0"/>
              <a:t>, </a:t>
            </a:r>
            <a:r>
              <a:rPr lang="cs-CZ" sz="2800" dirty="0" smtClean="0"/>
              <a:t>čte</a:t>
            </a:r>
            <a:r>
              <a:rPr lang="cs-CZ" sz="2800" dirty="0" smtClean="0">
                <a:solidFill>
                  <a:schemeClr val="bg1"/>
                </a:solidFill>
              </a:rPr>
              <a:t>ní</a:t>
            </a:r>
            <a:r>
              <a:rPr lang="cs-CZ" sz="2800" dirty="0" smtClean="0"/>
              <a:t> </a:t>
            </a:r>
            <a:r>
              <a:rPr lang="cs-CZ" sz="2800" dirty="0"/>
              <a:t>a </a:t>
            </a:r>
            <a:r>
              <a:rPr lang="cs-CZ" sz="2800" dirty="0" smtClean="0"/>
              <a:t>psa</a:t>
            </a:r>
            <a:r>
              <a:rPr lang="cs-CZ" sz="2800" dirty="0" smtClean="0">
                <a:solidFill>
                  <a:schemeClr val="bg1"/>
                </a:solidFill>
              </a:rPr>
              <a:t>ní</a:t>
            </a:r>
            <a:r>
              <a:rPr lang="cs-CZ" sz="2800" dirty="0" smtClean="0"/>
              <a:t>,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5836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/>
              <a:t>ZDROJE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Ilustrace : office.microsoft.com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0MGM\AppData\Local\Microsoft\Windows\Temporary Internet Files\Content.IE5\UOV30637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500" y="4249738"/>
            <a:ext cx="1604963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MH0F30X1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8" y="830263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06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110</TotalTime>
  <Words>436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Prezentace aplikace PowerPoint</vt:lpstr>
      <vt:lpstr>Prezentace aplikace PowerPoint</vt:lpstr>
      <vt:lpstr>DĚLENÍ  SOUHLÁSEK</vt:lpstr>
      <vt:lpstr>MĚKKÉ   SOUHLÁSKY</vt:lpstr>
      <vt:lpstr>PODTRHNI  MĚKKOU  SLABIKU</vt:lpstr>
      <vt:lpstr>ZKONTROLUJ</vt:lpstr>
      <vt:lpstr>DOPLŇ DO SLOV  SLABIKY   ŽI  ŠI  ČI  ŘI  CI  JI DI  TI  NI  </vt:lpstr>
      <vt:lpstr>  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12</cp:revision>
  <dcterms:created xsi:type="dcterms:W3CDTF">2013-01-11T19:26:30Z</dcterms:created>
  <dcterms:modified xsi:type="dcterms:W3CDTF">2013-03-07T18:49:43Z</dcterms:modified>
</cp:coreProperties>
</file>