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219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</a:t>
          </a:r>
          <a:r>
            <a:rPr lang="cs-CZ" b="1" dirty="0" smtClean="0"/>
            <a:t>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14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měkkých a tvrdých souhlásek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-995" custLinFactNeighborY="9080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801C4546-5459-484B-AC27-5B186AB4E6EE}" type="presOf" srcId="{C73C7642-F245-4585-8F88-243F9FAEF6CA}" destId="{1C4BCB69-D3A6-4CCF-9871-D9B9359B8159}" srcOrd="0" destOrd="0" presId="urn:microsoft.com/office/officeart/2005/8/layout/vList2"/>
    <dgm:cxn modelId="{C16F0AE3-D534-4507-B9F0-AA21AC4C6312}" type="presOf" srcId="{FBBFC3EA-9D9D-4F3A-BEA6-9C2C0E46BF20}" destId="{ACAD381E-21DC-4C07-8FDD-119C2EC3BB2E}" srcOrd="0" destOrd="0" presId="urn:microsoft.com/office/officeart/2005/8/layout/vList2"/>
    <dgm:cxn modelId="{1D12F591-1904-4939-A013-A060B798569D}" type="presOf" srcId="{39F8B381-5807-488E-AC22-73DD4140ED4A}" destId="{612116FE-9061-44B1-A457-8F1AFBD162E0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80B1BFA-4866-4048-AC05-D4535136B1A2}" type="presOf" srcId="{6B0205A6-422D-4956-AD89-0CEBCAE4530D}" destId="{B1DDF1AD-3BC2-43B8-A8D0-A33120EFAF7C}" srcOrd="0" destOrd="0" presId="urn:microsoft.com/office/officeart/2005/8/layout/vList2"/>
    <dgm:cxn modelId="{01F7239D-8E57-45CF-8351-99BEF0AADD45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FFDF2BC8-D236-4216-9239-15F50DB59717}" type="presOf" srcId="{445C7998-7549-48B0-BD68-D4F0167F02E5}" destId="{7B541546-39A7-4633-AED0-6028788110D7}" srcOrd="0" destOrd="0" presId="urn:microsoft.com/office/officeart/2005/8/layout/vList2"/>
    <dgm:cxn modelId="{9DC2CC33-A29E-4FB2-820F-4FFD5C588A9A}" type="presParOf" srcId="{612116FE-9061-44B1-A457-8F1AFBD162E0}" destId="{7B541546-39A7-4633-AED0-6028788110D7}" srcOrd="0" destOrd="0" presId="urn:microsoft.com/office/officeart/2005/8/layout/vList2"/>
    <dgm:cxn modelId="{EAD76B3A-EC8C-421D-8269-D2A263D28319}" type="presParOf" srcId="{612116FE-9061-44B1-A457-8F1AFBD162E0}" destId="{9B9314F6-85CC-4C49-B24D-6AF5DF05D800}" srcOrd="1" destOrd="0" presId="urn:microsoft.com/office/officeart/2005/8/layout/vList2"/>
    <dgm:cxn modelId="{3D458A06-BAF9-4945-B834-73A515C968CB}" type="presParOf" srcId="{612116FE-9061-44B1-A457-8F1AFBD162E0}" destId="{ACAD381E-21DC-4C07-8FDD-119C2EC3BB2E}" srcOrd="2" destOrd="0" presId="urn:microsoft.com/office/officeart/2005/8/layout/vList2"/>
    <dgm:cxn modelId="{E02EA609-0EBB-4CEC-8611-2FE348EDFAB6}" type="presParOf" srcId="{612116FE-9061-44B1-A457-8F1AFBD162E0}" destId="{208194AD-7544-4854-B7A4-4A67E5453B54}" srcOrd="3" destOrd="0" presId="urn:microsoft.com/office/officeart/2005/8/layout/vList2"/>
    <dgm:cxn modelId="{293E4B13-5B76-4092-918D-AFFBD1372B9C}" type="presParOf" srcId="{612116FE-9061-44B1-A457-8F1AFBD162E0}" destId="{1C4BCB69-D3A6-4CCF-9871-D9B9359B8159}" srcOrd="4" destOrd="0" presId="urn:microsoft.com/office/officeart/2005/8/layout/vList2"/>
    <dgm:cxn modelId="{6D2F6238-F635-4F84-B4A0-13004FE110A1}" type="presParOf" srcId="{612116FE-9061-44B1-A457-8F1AFBD162E0}" destId="{34DE5943-AAB5-4DC3-B765-99B35FCB6ECD}" srcOrd="5" destOrd="0" presId="urn:microsoft.com/office/officeart/2005/8/layout/vList2"/>
    <dgm:cxn modelId="{391AF55B-B201-40F1-8913-C231F3076C55}" type="presParOf" srcId="{612116FE-9061-44B1-A457-8F1AFBD162E0}" destId="{97CBBA99-26B9-4E2D-BA76-BF47FEBF0134}" srcOrd="6" destOrd="0" presId="urn:microsoft.com/office/officeart/2005/8/layout/vList2"/>
    <dgm:cxn modelId="{F2CCB138-30B1-4FE7-AAE1-C41E3D921C75}" type="presParOf" srcId="{612116FE-9061-44B1-A457-8F1AFBD162E0}" destId="{9A22653A-B2DB-4D9E-A633-AD2EC219A723}" srcOrd="7" destOrd="0" presId="urn:microsoft.com/office/officeart/2005/8/layout/vList2"/>
    <dgm:cxn modelId="{A41FCDF2-AE5E-4FE5-A691-770AEEE7960E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6632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Název školy</a:t>
          </a:r>
          <a:r>
            <a:rPr lang="cs-CZ" sz="2200" b="1" kern="1200" dirty="0" smtClean="0"/>
            <a:t>: Základní škola a Mateřská škola Troskotovice, příspěvková </a:t>
          </a:r>
          <a:r>
            <a:rPr lang="cs-CZ" sz="2200" b="1" kern="1200" dirty="0" smtClean="0"/>
            <a:t>organizace</a:t>
          </a:r>
          <a:endParaRPr lang="cs-CZ" sz="2200" kern="1200" dirty="0"/>
        </a:p>
      </dsp:txBody>
      <dsp:txXfrm>
        <a:off x="41465" y="158097"/>
        <a:ext cx="7151828" cy="766490"/>
      </dsp:txXfrm>
    </dsp:sp>
    <dsp:sp modelId="{ACAD381E-21DC-4C07-8FDD-119C2EC3BB2E}">
      <dsp:nvSpPr>
        <dsp:cNvPr id="0" name=""/>
        <dsp:cNvSpPr/>
      </dsp:nvSpPr>
      <dsp:spPr>
        <a:xfrm>
          <a:off x="0" y="971875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102876"/>
                <a:satOff val="-1331"/>
                <a:lumOff val="16616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102876"/>
                <a:satOff val="-1331"/>
                <a:lumOff val="16616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Autor: Mgr. Vlasta Šujanová</a:t>
          </a:r>
          <a:endParaRPr lang="cs-CZ" sz="2200" kern="1200" dirty="0"/>
        </a:p>
      </dsp:txBody>
      <dsp:txXfrm>
        <a:off x="41465" y="1013340"/>
        <a:ext cx="7151828" cy="766490"/>
      </dsp:txXfrm>
    </dsp:sp>
    <dsp:sp modelId="{1C4BCB69-D3A6-4CCF-9871-D9B9359B8159}">
      <dsp:nvSpPr>
        <dsp:cNvPr id="0" name=""/>
        <dsp:cNvSpPr/>
      </dsp:nvSpPr>
      <dsp:spPr>
        <a:xfrm>
          <a:off x="0" y="1884655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205752"/>
                <a:satOff val="-2662"/>
                <a:lumOff val="33231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205752"/>
                <a:satOff val="-2662"/>
                <a:lumOff val="33231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Téma</a:t>
          </a:r>
          <a:r>
            <a:rPr lang="cs-CZ" sz="2200" kern="1200" dirty="0" smtClean="0"/>
            <a:t>: Procvičování měkkých a tvrdých souhlásek</a:t>
          </a:r>
          <a:endParaRPr lang="cs-CZ" sz="2200" kern="1200" dirty="0"/>
        </a:p>
      </dsp:txBody>
      <dsp:txXfrm>
        <a:off x="41465" y="1926120"/>
        <a:ext cx="7151828" cy="766490"/>
      </dsp:txXfrm>
    </dsp:sp>
    <dsp:sp modelId="{97CBBA99-26B9-4E2D-BA76-BF47FEBF0134}">
      <dsp:nvSpPr>
        <dsp:cNvPr id="0" name=""/>
        <dsp:cNvSpPr/>
      </dsp:nvSpPr>
      <dsp:spPr>
        <a:xfrm>
          <a:off x="0" y="2797436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205752"/>
                <a:satOff val="-2662"/>
                <a:lumOff val="33231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205752"/>
                <a:satOff val="-2662"/>
                <a:lumOff val="33231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Číslo projektu : 14</a:t>
          </a:r>
          <a:endParaRPr lang="cs-CZ" sz="2200" kern="1200" dirty="0"/>
        </a:p>
      </dsp:txBody>
      <dsp:txXfrm>
        <a:off x="41465" y="2838901"/>
        <a:ext cx="7151828" cy="766490"/>
      </dsp:txXfrm>
    </dsp:sp>
    <dsp:sp modelId="{B1DDF1AD-3BC2-43B8-A8D0-A33120EFAF7C}">
      <dsp:nvSpPr>
        <dsp:cNvPr id="0" name=""/>
        <dsp:cNvSpPr/>
      </dsp:nvSpPr>
      <dsp:spPr>
        <a:xfrm>
          <a:off x="0" y="3710216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102876"/>
                <a:satOff val="-1331"/>
                <a:lumOff val="16616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102876"/>
                <a:satOff val="-1331"/>
                <a:lumOff val="16616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Vytvořeno: 20.2.2012</a:t>
          </a:r>
          <a:endParaRPr lang="cs-CZ" sz="2200" kern="1200" dirty="0"/>
        </a:p>
      </dsp:txBody>
      <dsp:txXfrm>
        <a:off x="41465" y="3751681"/>
        <a:ext cx="7151828" cy="766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AC8B02-963F-4868-91EC-5CC716B61CA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34527C0-DE1E-47B0-AE84-7744066817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5034551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3685311"/>
              </p:ext>
            </p:extLst>
          </p:nvPr>
        </p:nvGraphicFramePr>
        <p:xfrm>
          <a:off x="755576" y="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0292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</a:t>
            </a:r>
            <a:r>
              <a:rPr lang="cs-CZ" dirty="0" smtClean="0"/>
              <a:t> </a:t>
            </a:r>
            <a:r>
              <a:rPr lang="cs-CZ" smtClean="0"/>
              <a:t>procvičovací a opakovací </a:t>
            </a:r>
            <a:r>
              <a:rPr lang="cs-CZ" dirty="0"/>
              <a:t>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procvičení měkkých a tvrdých souhlásek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měkké a tvrdé slabiky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  2.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8 – 9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23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PROCVIČOVÁNÍ 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OPAKOVÁNÍ  MĚKKÝCH   A  TVRDÝCH  SOUHLÁSEK</a:t>
            </a:r>
          </a:p>
          <a:p>
            <a:endParaRPr lang="cs-CZ" sz="2800" dirty="0"/>
          </a:p>
          <a:p>
            <a:r>
              <a:rPr lang="cs-CZ" sz="2800" dirty="0" smtClean="0"/>
              <a:t>DOPLŇOVÁNÍ  SLABIK </a:t>
            </a:r>
            <a:r>
              <a:rPr lang="cs-CZ" sz="2800" b="1" dirty="0" smtClean="0"/>
              <a:t>DI-DY, TI-TY,         NI-NY</a:t>
            </a:r>
          </a:p>
          <a:p>
            <a:endParaRPr lang="cs-CZ" sz="2800" dirty="0"/>
          </a:p>
          <a:p>
            <a:r>
              <a:rPr lang="cs-CZ" sz="2800" dirty="0" smtClean="0"/>
              <a:t>DOPLŇOVÁNÍ  </a:t>
            </a:r>
            <a:r>
              <a:rPr lang="cs-CZ" sz="2800" b="1" dirty="0" smtClean="0"/>
              <a:t>I/Í -Y/Ý</a:t>
            </a:r>
          </a:p>
          <a:p>
            <a:r>
              <a:rPr lang="cs-CZ" sz="2800" b="1" dirty="0" smtClean="0"/>
              <a:t>VYBÍRÁNÍ  SPRÁVNÉHO  SLOVA</a:t>
            </a:r>
            <a:endParaRPr lang="cs-CZ" sz="2800" b="1" dirty="0"/>
          </a:p>
        </p:txBody>
      </p:sp>
      <p:pic>
        <p:nvPicPr>
          <p:cNvPr id="1027" name="Picture 3" descr="C:\Users\0MGM\AppData\Local\Microsoft\Windows\Temporary Internet Files\Content.IE5\HE0BZG8P\MM9100010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53136"/>
            <a:ext cx="185737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602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ROZDĚLENÍ SOUHLÁSEK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MĚKKÉ  SOUHLÁSKY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Ž  Š  Č  Ř  C  J  Ď  Ť  Ň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TVRDÉ  SOUHLÁSKY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  CH  K  R  D  T  N </a:t>
            </a:r>
          </a:p>
          <a:p>
            <a:endParaRPr lang="cs-CZ" sz="2800" dirty="0"/>
          </a:p>
          <a:p>
            <a:pPr marL="45720" indent="0">
              <a:buNone/>
            </a:pPr>
            <a:endParaRPr lang="cs-CZ" sz="2800" dirty="0"/>
          </a:p>
        </p:txBody>
      </p:sp>
      <p:pic>
        <p:nvPicPr>
          <p:cNvPr id="6147" name="Picture 3" descr="C:\Users\0MGM\AppData\Local\Microsoft\Windows\Temporary Internet Files\Content.IE5\FHA66MLH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56792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307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566731" y="2126757"/>
            <a:ext cx="1645653" cy="145104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DY -DÝ DI -DÍ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1043608" y="2348880"/>
            <a:ext cx="20764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jaho</a:t>
            </a:r>
            <a:r>
              <a:rPr lang="cs-CZ" sz="2400" b="1" dirty="0" smtClean="0"/>
              <a:t>--</a:t>
            </a:r>
            <a:endParaRPr lang="cs-CZ" sz="2400" b="1" dirty="0"/>
          </a:p>
        </p:txBody>
      </p:sp>
      <p:sp>
        <p:nvSpPr>
          <p:cNvPr id="6" name="Ovál 5"/>
          <p:cNvSpPr/>
          <p:nvPr/>
        </p:nvSpPr>
        <p:spPr>
          <a:xfrm>
            <a:off x="2637837" y="952487"/>
            <a:ext cx="154096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ro--</a:t>
            </a:r>
            <a:r>
              <a:rPr lang="cs-CZ" sz="2400" dirty="0" err="1" smtClean="0"/>
              <a:t>če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4340603" y="1212357"/>
            <a:ext cx="174356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--vadlo</a:t>
            </a:r>
            <a:endParaRPr lang="cs-CZ" sz="2400" b="1" dirty="0"/>
          </a:p>
        </p:txBody>
      </p:sp>
      <p:sp>
        <p:nvSpPr>
          <p:cNvPr id="8" name="Ovál 7"/>
          <p:cNvSpPr/>
          <p:nvPr/>
        </p:nvSpPr>
        <p:spPr>
          <a:xfrm>
            <a:off x="6418792" y="1891680"/>
            <a:ext cx="15375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--</a:t>
            </a:r>
            <a:r>
              <a:rPr lang="cs-CZ" sz="2400" b="1" dirty="0" err="1" smtClean="0"/>
              <a:t>vky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5724128" y="3083030"/>
            <a:ext cx="203260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su</a:t>
            </a:r>
            <a:r>
              <a:rPr lang="cs-CZ" sz="2800" b="1" dirty="0" smtClean="0"/>
              <a:t>-</a:t>
            </a:r>
            <a:r>
              <a:rPr lang="cs-CZ" sz="2400" dirty="0" smtClean="0"/>
              <a:t>-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3566732" y="4152028"/>
            <a:ext cx="17056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--</a:t>
            </a:r>
            <a:r>
              <a:rPr lang="cs-CZ" sz="2400" b="1" i="1" dirty="0" err="1" smtClean="0"/>
              <a:t>chá</a:t>
            </a:r>
            <a:endParaRPr lang="cs-CZ" sz="2400" b="1" i="1" dirty="0"/>
          </a:p>
        </p:txBody>
      </p:sp>
      <p:sp>
        <p:nvSpPr>
          <p:cNvPr id="11" name="Ovál 10"/>
          <p:cNvSpPr/>
          <p:nvPr/>
        </p:nvSpPr>
        <p:spPr>
          <a:xfrm>
            <a:off x="1562055" y="3671829"/>
            <a:ext cx="185781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cho</a:t>
            </a:r>
            <a:r>
              <a:rPr lang="cs-CZ" sz="2400" b="1" dirty="0" smtClean="0"/>
              <a:t>--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5724128" y="4152028"/>
            <a:ext cx="23762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staré hra  --</a:t>
            </a:r>
            <a:endParaRPr lang="cs-CZ" sz="2400" b="1" dirty="0"/>
          </a:p>
        </p:txBody>
      </p:sp>
      <p:sp>
        <p:nvSpPr>
          <p:cNvPr id="13" name="Ovál 12"/>
          <p:cNvSpPr/>
          <p:nvPr/>
        </p:nvSpPr>
        <p:spPr>
          <a:xfrm>
            <a:off x="395535" y="5066428"/>
            <a:ext cx="317119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--m z komínu</a:t>
            </a:r>
            <a:endParaRPr lang="cs-CZ" sz="2400" b="1" dirty="0"/>
          </a:p>
        </p:txBody>
      </p:sp>
      <p:sp>
        <p:nvSpPr>
          <p:cNvPr id="14" name="Ovál 13"/>
          <p:cNvSpPr/>
          <p:nvPr/>
        </p:nvSpPr>
        <p:spPr>
          <a:xfrm>
            <a:off x="571094" y="755157"/>
            <a:ext cx="177849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scho</a:t>
            </a:r>
            <a:r>
              <a:rPr lang="cs-CZ" sz="2400" b="1" dirty="0" smtClean="0"/>
              <a:t>--</a:t>
            </a:r>
            <a:endParaRPr lang="cs-CZ" sz="2400" b="1" dirty="0"/>
          </a:p>
        </p:txBody>
      </p:sp>
      <p:sp>
        <p:nvSpPr>
          <p:cNvPr id="15" name="Ovál 14"/>
          <p:cNvSpPr/>
          <p:nvPr/>
        </p:nvSpPr>
        <p:spPr>
          <a:xfrm>
            <a:off x="6186492" y="518626"/>
            <a:ext cx="1619111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--</a:t>
            </a:r>
            <a:r>
              <a:rPr lang="cs-CZ" sz="2400" b="1" dirty="0" err="1" smtClean="0"/>
              <a:t>ra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3419872" y="5523628"/>
            <a:ext cx="1656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se--</a:t>
            </a:r>
            <a:r>
              <a:rPr lang="cs-CZ" sz="2400" b="1" dirty="0" err="1" smtClean="0"/>
              <a:t>me</a:t>
            </a:r>
            <a:endParaRPr lang="cs-CZ" sz="2400" b="1" dirty="0"/>
          </a:p>
        </p:txBody>
      </p:sp>
      <p:sp>
        <p:nvSpPr>
          <p:cNvPr id="17" name="Ovál 16"/>
          <p:cNvSpPr/>
          <p:nvPr/>
        </p:nvSpPr>
        <p:spPr>
          <a:xfrm>
            <a:off x="5940152" y="5500688"/>
            <a:ext cx="16561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hvěz</a:t>
            </a:r>
            <a:r>
              <a:rPr lang="cs-CZ" sz="2400" b="1" dirty="0" smtClean="0"/>
              <a:t>--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02182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550874" y="2374490"/>
            <a:ext cx="1496542" cy="138130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TI-TÍ</a:t>
            </a:r>
          </a:p>
          <a:p>
            <a:pPr algn="ctr"/>
            <a:r>
              <a:rPr lang="cs-CZ" sz="2400" b="1" dirty="0" smtClean="0"/>
              <a:t>TY-TÝ</a:t>
            </a:r>
            <a:endParaRPr lang="cs-CZ" sz="2400" b="1" dirty="0"/>
          </a:p>
        </p:txBody>
      </p:sp>
      <p:sp>
        <p:nvSpPr>
          <p:cNvPr id="3" name="Ovál 2"/>
          <p:cNvSpPr/>
          <p:nvPr/>
        </p:nvSpPr>
        <p:spPr>
          <a:xfrm>
            <a:off x="1331640" y="2323649"/>
            <a:ext cx="195284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kvě--</a:t>
            </a:r>
            <a:endParaRPr lang="cs-CZ" sz="2400" b="1" dirty="0"/>
          </a:p>
        </p:txBody>
      </p:sp>
      <p:sp>
        <p:nvSpPr>
          <p:cNvPr id="4" name="Ovál 3"/>
          <p:cNvSpPr/>
          <p:nvPr/>
        </p:nvSpPr>
        <p:spPr>
          <a:xfrm>
            <a:off x="6039064" y="1668042"/>
            <a:ext cx="19008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--</a:t>
            </a:r>
            <a:r>
              <a:rPr lang="cs-CZ" sz="2400" b="1" dirty="0" err="1" smtClean="0"/>
              <a:t>gr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2843808" y="1340768"/>
            <a:ext cx="21133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kalho</a:t>
            </a:r>
            <a:r>
              <a:rPr lang="cs-CZ" sz="2400" b="1" dirty="0" smtClean="0"/>
              <a:t>--</a:t>
            </a:r>
            <a:endParaRPr lang="cs-CZ" sz="2400" b="1" dirty="0"/>
          </a:p>
        </p:txBody>
      </p:sp>
      <p:sp>
        <p:nvSpPr>
          <p:cNvPr id="6" name="Ovál 5"/>
          <p:cNvSpPr/>
          <p:nvPr/>
        </p:nvSpPr>
        <p:spPr>
          <a:xfrm>
            <a:off x="4834880" y="426368"/>
            <a:ext cx="177849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--</a:t>
            </a:r>
            <a:r>
              <a:rPr lang="cs-CZ" sz="2400" b="1" dirty="0" err="1" smtClean="0"/>
              <a:t>še</a:t>
            </a:r>
            <a:endParaRPr lang="cs-CZ" sz="2400" b="1" dirty="0"/>
          </a:p>
        </p:txBody>
      </p:sp>
      <p:sp>
        <p:nvSpPr>
          <p:cNvPr id="7" name="Ovál 6"/>
          <p:cNvSpPr/>
          <p:nvPr/>
        </p:nvSpPr>
        <p:spPr>
          <a:xfrm>
            <a:off x="611560" y="650583"/>
            <a:ext cx="169907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š--</a:t>
            </a:r>
            <a:r>
              <a:rPr lang="cs-CZ" sz="2400" b="1" dirty="0" err="1" smtClean="0"/>
              <a:t>ka</a:t>
            </a:r>
            <a:endParaRPr lang="cs-CZ" sz="2400" b="1" dirty="0"/>
          </a:p>
        </p:txBody>
      </p:sp>
      <p:sp>
        <p:nvSpPr>
          <p:cNvPr id="8" name="Ovál 7"/>
          <p:cNvSpPr/>
          <p:nvPr/>
        </p:nvSpPr>
        <p:spPr>
          <a:xfrm>
            <a:off x="6253336" y="3978897"/>
            <a:ext cx="184960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u--</a:t>
            </a:r>
            <a:r>
              <a:rPr lang="cs-CZ" sz="2400" b="1" dirty="0" err="1" smtClean="0"/>
              <a:t>ká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5266926" y="5157192"/>
            <a:ext cx="204137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dvě </a:t>
            </a:r>
            <a:r>
              <a:rPr lang="cs-CZ" sz="2400" b="1" dirty="0" err="1" smtClean="0"/>
              <a:t>bo</a:t>
            </a:r>
            <a:r>
              <a:rPr lang="cs-CZ" sz="2400" b="1" dirty="0" smtClean="0"/>
              <a:t>-</a:t>
            </a:r>
            <a:r>
              <a:rPr lang="cs-CZ" sz="2400" dirty="0" smtClean="0"/>
              <a:t>-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2194012" y="5434382"/>
            <a:ext cx="17064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mo</a:t>
            </a:r>
            <a:r>
              <a:rPr lang="cs-CZ" sz="2400" b="1" dirty="0" smtClean="0"/>
              <a:t>--</a:t>
            </a:r>
            <a:r>
              <a:rPr lang="cs-CZ" sz="2400" b="1" dirty="0" err="1" smtClean="0"/>
              <a:t>lci</a:t>
            </a:r>
            <a:endParaRPr lang="cs-CZ" sz="2400" b="1" dirty="0"/>
          </a:p>
        </p:txBody>
      </p:sp>
      <p:sp>
        <p:nvSpPr>
          <p:cNvPr id="11" name="Ovál 10"/>
          <p:cNvSpPr/>
          <p:nvPr/>
        </p:nvSpPr>
        <p:spPr>
          <a:xfrm>
            <a:off x="611560" y="3933056"/>
            <a:ext cx="20665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ma</a:t>
            </a:r>
            <a:r>
              <a:rPr lang="cs-CZ" sz="2400" b="1" dirty="0" smtClean="0"/>
              <a:t>--</a:t>
            </a:r>
            <a:r>
              <a:rPr lang="cs-CZ" sz="2400" b="1" dirty="0" err="1" smtClean="0"/>
              <a:t>čka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2910604" y="3933056"/>
            <a:ext cx="21368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ta--</a:t>
            </a:r>
            <a:r>
              <a:rPr lang="cs-CZ" sz="2400" b="1" dirty="0" err="1" smtClean="0"/>
              <a:t>nek</a:t>
            </a:r>
            <a:endParaRPr lang="cs-CZ" sz="2400" b="1" dirty="0"/>
          </a:p>
        </p:txBody>
      </p:sp>
      <p:sp>
        <p:nvSpPr>
          <p:cNvPr id="14" name="Ovál 13"/>
          <p:cNvSpPr/>
          <p:nvPr/>
        </p:nvSpPr>
        <p:spPr>
          <a:xfrm>
            <a:off x="5266927" y="2841399"/>
            <a:ext cx="1911211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  </a:t>
            </a:r>
            <a:r>
              <a:rPr lang="cs-CZ" sz="2400" b="1" dirty="0" err="1" smtClean="0"/>
              <a:t>hrs</a:t>
            </a:r>
            <a:r>
              <a:rPr lang="cs-CZ" sz="2400" b="1" dirty="0" smtClean="0"/>
              <a:t>-</a:t>
            </a:r>
            <a:r>
              <a:rPr lang="cs-CZ" dirty="0" smtClean="0"/>
              <a:t>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552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686200" y="2623878"/>
            <a:ext cx="1900808" cy="13486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NI -NÍ NY-NÝ</a:t>
            </a:r>
            <a:endParaRPr lang="cs-CZ" sz="2400" b="1" dirty="0"/>
          </a:p>
        </p:txBody>
      </p:sp>
      <p:sp>
        <p:nvSpPr>
          <p:cNvPr id="4" name="Ovál 3"/>
          <p:cNvSpPr/>
          <p:nvPr/>
        </p:nvSpPr>
        <p:spPr>
          <a:xfrm>
            <a:off x="5292548" y="2166678"/>
            <a:ext cx="23037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velké </a:t>
            </a:r>
            <a:r>
              <a:rPr lang="cs-CZ" sz="2400" b="1" dirty="0" err="1" smtClean="0"/>
              <a:t>zvo</a:t>
            </a:r>
            <a:r>
              <a:rPr lang="cs-CZ" sz="2400" b="1" dirty="0" smtClean="0"/>
              <a:t>--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323528" y="1340768"/>
            <a:ext cx="221054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pohlaze</a:t>
            </a:r>
            <a:r>
              <a:rPr lang="cs-CZ" sz="2400" b="1" dirty="0" smtClean="0"/>
              <a:t>--</a:t>
            </a:r>
            <a:endParaRPr lang="cs-CZ" sz="2400" b="1" dirty="0"/>
          </a:p>
        </p:txBody>
      </p:sp>
      <p:sp>
        <p:nvSpPr>
          <p:cNvPr id="6" name="Ovál 5"/>
          <p:cNvSpPr/>
          <p:nvPr/>
        </p:nvSpPr>
        <p:spPr>
          <a:xfrm>
            <a:off x="4538801" y="764704"/>
            <a:ext cx="2481471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zim--  den</a:t>
            </a:r>
            <a:endParaRPr lang="cs-CZ" sz="2400" b="1" dirty="0"/>
          </a:p>
        </p:txBody>
      </p:sp>
      <p:sp>
        <p:nvSpPr>
          <p:cNvPr id="7" name="Ovál 6"/>
          <p:cNvSpPr/>
          <p:nvPr/>
        </p:nvSpPr>
        <p:spPr>
          <a:xfrm>
            <a:off x="6769354" y="1408371"/>
            <a:ext cx="212312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dva </a:t>
            </a:r>
            <a:r>
              <a:rPr lang="cs-CZ" sz="2400" b="1" dirty="0" err="1" smtClean="0"/>
              <a:t>slo</a:t>
            </a:r>
            <a:r>
              <a:rPr lang="cs-CZ" sz="2400" b="1" dirty="0" smtClean="0"/>
              <a:t>--</a:t>
            </a:r>
            <a:endParaRPr lang="cs-CZ" sz="2400" b="1" dirty="0"/>
          </a:p>
        </p:txBody>
      </p:sp>
      <p:sp>
        <p:nvSpPr>
          <p:cNvPr id="8" name="Ovál 7"/>
          <p:cNvSpPr/>
          <p:nvPr/>
        </p:nvSpPr>
        <p:spPr>
          <a:xfrm>
            <a:off x="1763688" y="480558"/>
            <a:ext cx="27146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narozen-n-</a:t>
            </a:r>
            <a:endParaRPr lang="cs-CZ" sz="2400" b="1" dirty="0"/>
          </a:p>
        </p:txBody>
      </p:sp>
      <p:sp>
        <p:nvSpPr>
          <p:cNvPr id="9" name="Ovál 8"/>
          <p:cNvSpPr/>
          <p:nvPr/>
        </p:nvSpPr>
        <p:spPr>
          <a:xfrm>
            <a:off x="971600" y="3369967"/>
            <a:ext cx="27146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zele</a:t>
            </a:r>
            <a:r>
              <a:rPr lang="cs-CZ" sz="2400" b="1" dirty="0" smtClean="0"/>
              <a:t>-- svetr</a:t>
            </a:r>
            <a:endParaRPr lang="cs-CZ" sz="2400" b="1" dirty="0"/>
          </a:p>
        </p:txBody>
      </p:sp>
      <p:sp>
        <p:nvSpPr>
          <p:cNvPr id="10" name="Ovál 9"/>
          <p:cNvSpPr/>
          <p:nvPr/>
        </p:nvSpPr>
        <p:spPr>
          <a:xfrm>
            <a:off x="1187624" y="2418696"/>
            <a:ext cx="201622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Ja</a:t>
            </a:r>
            <a:r>
              <a:rPr lang="cs-CZ" sz="2400" b="1" dirty="0" smtClean="0"/>
              <a:t>--</a:t>
            </a:r>
            <a:r>
              <a:rPr lang="cs-CZ" sz="2400" b="1" dirty="0" err="1" smtClean="0"/>
              <a:t>čka</a:t>
            </a:r>
            <a:endParaRPr lang="cs-CZ" sz="2400" b="1" dirty="0"/>
          </a:p>
        </p:txBody>
      </p:sp>
      <p:sp>
        <p:nvSpPr>
          <p:cNvPr id="11" name="Ovál 10"/>
          <p:cNvSpPr/>
          <p:nvPr/>
        </p:nvSpPr>
        <p:spPr>
          <a:xfrm>
            <a:off x="5976156" y="3310136"/>
            <a:ext cx="20522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chod--k</a:t>
            </a:r>
            <a:endParaRPr lang="cs-CZ" sz="2400" b="1" dirty="0"/>
          </a:p>
        </p:txBody>
      </p:sp>
      <p:sp>
        <p:nvSpPr>
          <p:cNvPr id="12" name="Ovál 11"/>
          <p:cNvSpPr/>
          <p:nvPr/>
        </p:nvSpPr>
        <p:spPr>
          <a:xfrm>
            <a:off x="6048632" y="4386370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dešt</a:t>
            </a:r>
            <a:r>
              <a:rPr lang="cs-CZ" sz="2400" b="1" dirty="0" smtClean="0"/>
              <a:t>--k</a:t>
            </a:r>
            <a:endParaRPr lang="cs-CZ" sz="2400" b="1" dirty="0"/>
          </a:p>
        </p:txBody>
      </p:sp>
      <p:sp>
        <p:nvSpPr>
          <p:cNvPr id="13" name="Ovál 12"/>
          <p:cNvSpPr/>
          <p:nvPr/>
        </p:nvSpPr>
        <p:spPr>
          <a:xfrm>
            <a:off x="3347864" y="4217640"/>
            <a:ext cx="24316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sáňková--</a:t>
            </a:r>
            <a:endParaRPr lang="cs-CZ" sz="2400" b="1" dirty="0"/>
          </a:p>
        </p:txBody>
      </p:sp>
      <p:sp>
        <p:nvSpPr>
          <p:cNvPr id="14" name="Ovál 13"/>
          <p:cNvSpPr/>
          <p:nvPr/>
        </p:nvSpPr>
        <p:spPr>
          <a:xfrm>
            <a:off x="1763688" y="5589240"/>
            <a:ext cx="19225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vrá</a:t>
            </a:r>
            <a:r>
              <a:rPr lang="cs-CZ" sz="2400" b="1" dirty="0" smtClean="0"/>
              <a:t>--</a:t>
            </a:r>
            <a:endParaRPr lang="cs-CZ" sz="2400" b="1" dirty="0"/>
          </a:p>
        </p:txBody>
      </p:sp>
      <p:sp>
        <p:nvSpPr>
          <p:cNvPr id="15" name="Ovál 14"/>
          <p:cNvSpPr/>
          <p:nvPr/>
        </p:nvSpPr>
        <p:spPr>
          <a:xfrm>
            <a:off x="323528" y="4674840"/>
            <a:ext cx="24482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staveb--</a:t>
            </a:r>
            <a:r>
              <a:rPr lang="cs-CZ" sz="2400" b="1" dirty="0" err="1" smtClean="0"/>
              <a:t>ce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4538801" y="5374113"/>
            <a:ext cx="186940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Je--k</a:t>
            </a:r>
            <a:endParaRPr lang="cs-CZ" sz="2400" b="1" dirty="0"/>
          </a:p>
        </p:txBody>
      </p:sp>
      <p:sp>
        <p:nvSpPr>
          <p:cNvPr id="19" name="Ovál 18"/>
          <p:cNvSpPr/>
          <p:nvPr/>
        </p:nvSpPr>
        <p:spPr>
          <a:xfrm>
            <a:off x="2825572" y="1591451"/>
            <a:ext cx="201622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čer--kůň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25451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správné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 poli /</a:t>
            </a:r>
            <a:r>
              <a:rPr lang="cs-CZ" dirty="0" err="1" smtClean="0"/>
              <a:t>běží-běžý</a:t>
            </a:r>
            <a:r>
              <a:rPr lang="cs-CZ" dirty="0" smtClean="0"/>
              <a:t>/ dva /zajíci-</a:t>
            </a:r>
            <a:r>
              <a:rPr lang="cs-CZ" dirty="0" err="1" smtClean="0"/>
              <a:t>zajýcy</a:t>
            </a:r>
            <a:r>
              <a:rPr lang="cs-CZ" dirty="0" smtClean="0"/>
              <a:t>/. </a:t>
            </a:r>
          </a:p>
          <a:p>
            <a:r>
              <a:rPr lang="cs-CZ" dirty="0" smtClean="0"/>
              <a:t>/Anička-</a:t>
            </a:r>
            <a:r>
              <a:rPr lang="cs-CZ" dirty="0" err="1" smtClean="0"/>
              <a:t>Anyčka</a:t>
            </a:r>
            <a:r>
              <a:rPr lang="cs-CZ" dirty="0" smtClean="0"/>
              <a:t>/ se /</a:t>
            </a:r>
            <a:r>
              <a:rPr lang="cs-CZ" dirty="0" err="1" smtClean="0"/>
              <a:t>těšý-těší</a:t>
            </a:r>
            <a:r>
              <a:rPr lang="cs-CZ" dirty="0" smtClean="0"/>
              <a:t>/ na Vánoce.</a:t>
            </a:r>
          </a:p>
          <a:p>
            <a:r>
              <a:rPr lang="cs-CZ" dirty="0" smtClean="0"/>
              <a:t>/Štika-</a:t>
            </a:r>
            <a:r>
              <a:rPr lang="cs-CZ" dirty="0" err="1" smtClean="0"/>
              <a:t>štyka</a:t>
            </a:r>
            <a:r>
              <a:rPr lang="cs-CZ" dirty="0" smtClean="0"/>
              <a:t>/ plave v /rybníku-</a:t>
            </a:r>
            <a:r>
              <a:rPr lang="cs-CZ" dirty="0" err="1" smtClean="0"/>
              <a:t>ribnýku</a:t>
            </a:r>
            <a:r>
              <a:rPr lang="cs-CZ" dirty="0" smtClean="0"/>
              <a:t>/.</a:t>
            </a:r>
          </a:p>
          <a:p>
            <a:r>
              <a:rPr lang="cs-CZ" dirty="0" smtClean="0"/>
              <a:t>Mám žluté /</a:t>
            </a:r>
            <a:r>
              <a:rPr lang="cs-CZ" dirty="0" err="1" smtClean="0"/>
              <a:t>kalhoti</a:t>
            </a:r>
            <a:r>
              <a:rPr lang="cs-CZ" dirty="0" smtClean="0"/>
              <a:t>-kalhoty/.</a:t>
            </a:r>
          </a:p>
          <a:p>
            <a:r>
              <a:rPr lang="cs-CZ" dirty="0" smtClean="0"/>
              <a:t>Viděli jsme /</a:t>
            </a:r>
            <a:r>
              <a:rPr lang="cs-CZ" dirty="0" err="1" smtClean="0"/>
              <a:t>tigra</a:t>
            </a:r>
            <a:r>
              <a:rPr lang="cs-CZ" dirty="0" smtClean="0"/>
              <a:t>-tygra/a /</a:t>
            </a:r>
            <a:r>
              <a:rPr lang="cs-CZ" dirty="0" err="1" smtClean="0"/>
              <a:t>žyrafu</a:t>
            </a:r>
            <a:r>
              <a:rPr lang="cs-CZ" dirty="0" smtClean="0"/>
              <a:t>-žirafu/.</a:t>
            </a:r>
          </a:p>
          <a:p>
            <a:r>
              <a:rPr lang="cs-CZ" dirty="0" smtClean="0"/>
              <a:t>/</a:t>
            </a:r>
            <a:r>
              <a:rPr lang="cs-CZ" dirty="0" err="1" smtClean="0"/>
              <a:t>Jehličý-jehličí</a:t>
            </a:r>
            <a:r>
              <a:rPr lang="cs-CZ" dirty="0" smtClean="0"/>
              <a:t>/ krásně /</a:t>
            </a:r>
            <a:r>
              <a:rPr lang="cs-CZ" dirty="0" err="1" smtClean="0"/>
              <a:t>voný-voní</a:t>
            </a:r>
            <a:r>
              <a:rPr lang="cs-CZ" dirty="0" smtClean="0"/>
              <a:t>/.</a:t>
            </a:r>
          </a:p>
          <a:p>
            <a:r>
              <a:rPr lang="cs-CZ" dirty="0" smtClean="0"/>
              <a:t>/</a:t>
            </a:r>
            <a:r>
              <a:rPr lang="cs-CZ" dirty="0" err="1" smtClean="0"/>
              <a:t>Chodím-chodým</a:t>
            </a:r>
            <a:r>
              <a:rPr lang="cs-CZ" dirty="0" smtClean="0"/>
              <a:t>/ do druhé /</a:t>
            </a:r>
            <a:r>
              <a:rPr lang="cs-CZ" dirty="0" err="1" smtClean="0"/>
              <a:t>třýdi</a:t>
            </a:r>
            <a:r>
              <a:rPr lang="cs-CZ" dirty="0" smtClean="0"/>
              <a:t>-třídy/.</a:t>
            </a:r>
          </a:p>
          <a:p>
            <a:r>
              <a:rPr lang="cs-CZ" dirty="0" smtClean="0"/>
              <a:t>Na /svačinu-</a:t>
            </a:r>
            <a:r>
              <a:rPr lang="cs-CZ" dirty="0" err="1" smtClean="0"/>
              <a:t>svačynu</a:t>
            </a:r>
            <a:r>
              <a:rPr lang="cs-CZ" dirty="0" smtClean="0"/>
              <a:t>/nosím /</a:t>
            </a:r>
            <a:r>
              <a:rPr lang="cs-CZ" dirty="0" err="1" smtClean="0"/>
              <a:t>banáni</a:t>
            </a:r>
            <a:r>
              <a:rPr lang="cs-CZ" dirty="0" smtClean="0"/>
              <a:t>-banány/.</a:t>
            </a:r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3203848" y="908720"/>
            <a:ext cx="5760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508104" y="908720"/>
            <a:ext cx="7452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555776" y="1268760"/>
            <a:ext cx="9361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139952" y="1268760"/>
            <a:ext cx="5760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339752" y="1772816"/>
            <a:ext cx="6840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364088" y="1772816"/>
            <a:ext cx="9738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915816" y="2132856"/>
            <a:ext cx="86409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023828" y="2564904"/>
            <a:ext cx="61206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932040" y="2564904"/>
            <a:ext cx="88924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691680" y="2924944"/>
            <a:ext cx="86409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716016" y="2924944"/>
            <a:ext cx="4572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681790" y="3429000"/>
            <a:ext cx="95410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173216" y="3429000"/>
            <a:ext cx="6480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V="1">
            <a:off x="3023828" y="3771038"/>
            <a:ext cx="972108" cy="1800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5173216" y="3753036"/>
            <a:ext cx="707504" cy="360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0MGM\AppData\Local\Microsoft\Windows\Temporary Internet Files\Content.IE5\0FWE7S5X\MC900356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25" y="4151313"/>
            <a:ext cx="865188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818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I/Í  -  Y/Ý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 večeř-  máme ř-</a:t>
            </a:r>
            <a:r>
              <a:rPr lang="cs-CZ" sz="2400" dirty="0" err="1" smtClean="0"/>
              <a:t>zk</a:t>
            </a:r>
            <a:r>
              <a:rPr lang="cs-CZ" sz="2400" dirty="0" smtClean="0"/>
              <a:t>-. Ut-</a:t>
            </a:r>
            <a:r>
              <a:rPr lang="cs-CZ" sz="2400" dirty="0" err="1" smtClean="0"/>
              <a:t>kali</a:t>
            </a:r>
            <a:r>
              <a:rPr lang="cs-CZ" sz="2400" dirty="0" smtClean="0"/>
              <a:t> jsme na </a:t>
            </a:r>
            <a:r>
              <a:rPr lang="cs-CZ" sz="2400" dirty="0" err="1" smtClean="0"/>
              <a:t>školn</a:t>
            </a:r>
            <a:r>
              <a:rPr lang="cs-CZ" sz="2400" dirty="0" smtClean="0"/>
              <a:t>-  </a:t>
            </a:r>
            <a:r>
              <a:rPr lang="cs-CZ" sz="2400" dirty="0" err="1" smtClean="0"/>
              <a:t>hř-ště</a:t>
            </a:r>
            <a:r>
              <a:rPr lang="cs-CZ" sz="2400" dirty="0" smtClean="0"/>
              <a:t>. Jsme š-</a:t>
            </a:r>
            <a:r>
              <a:rPr lang="cs-CZ" sz="2400" dirty="0" err="1" smtClean="0"/>
              <a:t>kovn</a:t>
            </a:r>
            <a:r>
              <a:rPr lang="cs-CZ" sz="2400" dirty="0" smtClean="0"/>
              <a:t>-  a  ch-</a:t>
            </a:r>
            <a:r>
              <a:rPr lang="cs-CZ" sz="2400" dirty="0" err="1" smtClean="0"/>
              <a:t>tř</a:t>
            </a:r>
            <a:r>
              <a:rPr lang="cs-CZ" sz="2400" dirty="0" smtClean="0"/>
              <a:t>-  </a:t>
            </a:r>
            <a:r>
              <a:rPr lang="cs-CZ" sz="2400" dirty="0" err="1" smtClean="0"/>
              <a:t>žác</a:t>
            </a:r>
            <a:r>
              <a:rPr lang="cs-CZ" sz="2400" dirty="0" smtClean="0"/>
              <a:t>-.</a:t>
            </a:r>
          </a:p>
          <a:p>
            <a:r>
              <a:rPr lang="cs-CZ" sz="2400" dirty="0" err="1" smtClean="0"/>
              <a:t>Zahradn</a:t>
            </a:r>
            <a:r>
              <a:rPr lang="cs-CZ" sz="2400" dirty="0" smtClean="0"/>
              <a:t>-k se stará o květ-n-. Buben-k hraje na bubínek. </a:t>
            </a:r>
            <a:r>
              <a:rPr lang="cs-CZ" sz="2400" dirty="0" err="1" smtClean="0"/>
              <a:t>Chc</a:t>
            </a:r>
            <a:r>
              <a:rPr lang="cs-CZ" sz="2400" dirty="0" smtClean="0"/>
              <a:t>-  zítra dostat dvě</a:t>
            </a:r>
          </a:p>
          <a:p>
            <a:r>
              <a:rPr lang="cs-CZ" sz="2400" dirty="0" err="1" smtClean="0"/>
              <a:t>jedn-čk</a:t>
            </a:r>
            <a:r>
              <a:rPr lang="cs-CZ" sz="2400" dirty="0" smtClean="0"/>
              <a:t>-. Ke svač-ně  nosím </a:t>
            </a:r>
            <a:r>
              <a:rPr lang="cs-CZ" sz="2400" dirty="0" err="1" smtClean="0"/>
              <a:t>měkk</a:t>
            </a:r>
            <a:r>
              <a:rPr lang="cs-CZ" sz="2400" dirty="0" smtClean="0"/>
              <a:t>- </a:t>
            </a:r>
            <a:r>
              <a:rPr lang="cs-CZ" sz="2400" dirty="0" err="1" smtClean="0"/>
              <a:t>pern</a:t>
            </a:r>
            <a:r>
              <a:rPr lang="cs-CZ" sz="2400" dirty="0" smtClean="0"/>
              <a:t>-k. Banán- , </a:t>
            </a:r>
            <a:r>
              <a:rPr lang="cs-CZ" sz="2400" dirty="0" err="1" smtClean="0"/>
              <a:t>hrušk</a:t>
            </a:r>
            <a:r>
              <a:rPr lang="cs-CZ" sz="2400" dirty="0" smtClean="0"/>
              <a:t>-  a </a:t>
            </a:r>
            <a:r>
              <a:rPr lang="cs-CZ" sz="2400" dirty="0" err="1" smtClean="0"/>
              <a:t>švestk</a:t>
            </a:r>
            <a:r>
              <a:rPr lang="cs-CZ" sz="2400" dirty="0" smtClean="0"/>
              <a:t>-  jsou ovoce.  </a:t>
            </a:r>
          </a:p>
          <a:p>
            <a:r>
              <a:rPr lang="cs-CZ" sz="2400" dirty="0" smtClean="0"/>
              <a:t>Slon- </a:t>
            </a:r>
            <a:r>
              <a:rPr lang="cs-CZ" sz="2400" dirty="0" err="1" smtClean="0"/>
              <a:t>maj</a:t>
            </a:r>
            <a:r>
              <a:rPr lang="cs-CZ" sz="2400" dirty="0" smtClean="0"/>
              <a:t>- velké </a:t>
            </a:r>
            <a:r>
              <a:rPr lang="cs-CZ" sz="2400" dirty="0" err="1" smtClean="0"/>
              <a:t>uš</a:t>
            </a:r>
            <a:r>
              <a:rPr lang="cs-CZ" sz="2400" dirty="0" smtClean="0"/>
              <a:t>- a chobot-. H-</a:t>
            </a:r>
            <a:r>
              <a:rPr lang="cs-CZ" sz="2400" dirty="0" err="1" smtClean="0"/>
              <a:t>nek</a:t>
            </a:r>
            <a:r>
              <a:rPr lang="cs-CZ" sz="2400" dirty="0" smtClean="0"/>
              <a:t> ch-t-l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r-</a:t>
            </a:r>
            <a:r>
              <a:rPr lang="cs-CZ" sz="2400" dirty="0" err="1" smtClean="0"/>
              <a:t>bu</a:t>
            </a:r>
            <a:r>
              <a:rPr lang="cs-CZ" sz="2400" dirty="0" smtClean="0"/>
              <a:t>. </a:t>
            </a:r>
            <a:r>
              <a:rPr lang="cs-CZ" sz="2400" dirty="0" err="1" smtClean="0"/>
              <a:t>An-čka</a:t>
            </a:r>
            <a:r>
              <a:rPr lang="cs-CZ" sz="2400" dirty="0" smtClean="0"/>
              <a:t> má teplou čepic- a bund-</a:t>
            </a:r>
            <a:r>
              <a:rPr lang="cs-CZ" sz="2400" dirty="0" err="1" smtClean="0"/>
              <a:t>čku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5" name="Picture 3" descr="C:\Users\0MGM\AppData\Local\Microsoft\Windows\Temporary Internet Files\Content.IE5\YSLA72LG\MM90028287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63" y="5375275"/>
            <a:ext cx="16764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8AR5F1BG\MC9004283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87" y="4381500"/>
            <a:ext cx="1584325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25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/>
              <a:t>K </a:t>
            </a:r>
            <a:r>
              <a:rPr lang="cs-CZ" sz="2400" dirty="0" smtClean="0"/>
              <a:t>večeř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 </a:t>
            </a:r>
            <a:r>
              <a:rPr lang="cs-CZ" sz="2400" dirty="0"/>
              <a:t>máme </a:t>
            </a:r>
            <a:r>
              <a:rPr lang="cs-CZ" sz="2400" dirty="0" smtClean="0">
                <a:solidFill>
                  <a:schemeClr val="tx1"/>
                </a:solidFill>
              </a:rPr>
              <a:t>ř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>
                <a:solidFill>
                  <a:schemeClr val="tx1"/>
                </a:solidFill>
              </a:rPr>
              <a:t>zk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. Ut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kali </a:t>
            </a:r>
            <a:r>
              <a:rPr lang="cs-CZ" sz="2400" dirty="0"/>
              <a:t>jsme na </a:t>
            </a:r>
            <a:r>
              <a:rPr lang="cs-CZ" sz="2400" dirty="0" smtClean="0"/>
              <a:t>školn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  hř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ště</a:t>
            </a:r>
            <a:r>
              <a:rPr lang="cs-CZ" sz="2400" dirty="0"/>
              <a:t>. Jsme </a:t>
            </a:r>
            <a:r>
              <a:rPr lang="cs-CZ" sz="2400" dirty="0" smtClean="0"/>
              <a:t>š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kovn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  </a:t>
            </a:r>
            <a:r>
              <a:rPr lang="cs-CZ" sz="2400" dirty="0"/>
              <a:t>a  </a:t>
            </a:r>
            <a:r>
              <a:rPr lang="cs-CZ" sz="2400" dirty="0" smtClean="0"/>
              <a:t>ch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tř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  žác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.</a:t>
            </a:r>
            <a:endParaRPr lang="cs-CZ" sz="2400" dirty="0"/>
          </a:p>
          <a:p>
            <a:r>
              <a:rPr lang="cs-CZ" sz="2400" dirty="0" smtClean="0"/>
              <a:t>Zahradn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k </a:t>
            </a:r>
            <a:r>
              <a:rPr lang="cs-CZ" sz="2400" dirty="0"/>
              <a:t>se stará o </a:t>
            </a:r>
            <a:r>
              <a:rPr lang="cs-CZ" sz="2400" dirty="0" smtClean="0"/>
              <a:t>květ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n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. Buben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k </a:t>
            </a:r>
            <a:r>
              <a:rPr lang="cs-CZ" sz="2400" dirty="0"/>
              <a:t>hraje na bubínek. </a:t>
            </a:r>
            <a:r>
              <a:rPr lang="cs-CZ" sz="2400" dirty="0" smtClean="0"/>
              <a:t>Chc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</a:t>
            </a:r>
            <a:r>
              <a:rPr lang="cs-CZ" sz="2400" dirty="0"/>
              <a:t>zítra dostat dvě</a:t>
            </a:r>
          </a:p>
          <a:p>
            <a:r>
              <a:rPr lang="cs-CZ" sz="2400" dirty="0" smtClean="0"/>
              <a:t>jedn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čk</a:t>
            </a:r>
            <a:r>
              <a:rPr lang="cs-CZ" sz="2400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. </a:t>
            </a:r>
            <a:r>
              <a:rPr lang="cs-CZ" sz="2400" dirty="0"/>
              <a:t>Ke </a:t>
            </a:r>
            <a:r>
              <a:rPr lang="cs-CZ" sz="2400" dirty="0" smtClean="0"/>
              <a:t>svač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ně  </a:t>
            </a:r>
            <a:r>
              <a:rPr lang="cs-CZ" sz="2400" dirty="0"/>
              <a:t>nosím </a:t>
            </a:r>
            <a:r>
              <a:rPr lang="cs-CZ" sz="2400" dirty="0" smtClean="0"/>
              <a:t>měkk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 pern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k</a:t>
            </a:r>
            <a:r>
              <a:rPr lang="cs-CZ" sz="2400" dirty="0"/>
              <a:t>. </a:t>
            </a:r>
            <a:r>
              <a:rPr lang="cs-CZ" sz="2400" dirty="0" smtClean="0"/>
              <a:t>Banán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 </a:t>
            </a:r>
            <a:r>
              <a:rPr lang="cs-CZ" sz="2400" dirty="0"/>
              <a:t>, </a:t>
            </a:r>
            <a:r>
              <a:rPr lang="cs-CZ" sz="2400" dirty="0" smtClean="0"/>
              <a:t>hrušk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  </a:t>
            </a:r>
            <a:r>
              <a:rPr lang="cs-CZ" sz="2400" dirty="0"/>
              <a:t>a </a:t>
            </a:r>
            <a:r>
              <a:rPr lang="cs-CZ" sz="2400" dirty="0" smtClean="0"/>
              <a:t>švestk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  </a:t>
            </a:r>
            <a:r>
              <a:rPr lang="cs-CZ" sz="2400" dirty="0"/>
              <a:t>jsou ovoce.  </a:t>
            </a:r>
          </a:p>
          <a:p>
            <a:r>
              <a:rPr lang="cs-CZ" sz="2400" dirty="0" smtClean="0"/>
              <a:t>Slon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maj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 </a:t>
            </a:r>
            <a:r>
              <a:rPr lang="cs-CZ" sz="2400" dirty="0"/>
              <a:t>velké </a:t>
            </a:r>
            <a:r>
              <a:rPr lang="cs-CZ" sz="2400" dirty="0" smtClean="0"/>
              <a:t>uš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</a:t>
            </a:r>
            <a:r>
              <a:rPr lang="cs-CZ" sz="2400" dirty="0"/>
              <a:t>a </a:t>
            </a:r>
            <a:r>
              <a:rPr lang="cs-CZ" sz="2400" dirty="0" smtClean="0"/>
              <a:t>chobot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. H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nek ch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t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l</a:t>
            </a:r>
            <a:endParaRPr lang="cs-CZ" sz="2400" dirty="0"/>
          </a:p>
          <a:p>
            <a:pPr marL="45720" indent="0">
              <a:buNone/>
            </a:pPr>
            <a:r>
              <a:rPr lang="cs-CZ" sz="2400" dirty="0"/>
              <a:t>  </a:t>
            </a:r>
            <a:r>
              <a:rPr lang="cs-CZ" sz="2400" dirty="0" smtClean="0"/>
              <a:t>r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bu</a:t>
            </a:r>
            <a:r>
              <a:rPr lang="cs-CZ" sz="2400" dirty="0"/>
              <a:t>. </a:t>
            </a:r>
            <a:r>
              <a:rPr lang="cs-CZ" sz="2400" dirty="0" smtClean="0"/>
              <a:t>An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čka </a:t>
            </a:r>
            <a:r>
              <a:rPr lang="cs-CZ" sz="2400" dirty="0"/>
              <a:t>má teplou </a:t>
            </a:r>
            <a:r>
              <a:rPr lang="cs-CZ" sz="2400" dirty="0" smtClean="0"/>
              <a:t>čepic</a:t>
            </a:r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/>
              <a:t>a </a:t>
            </a:r>
            <a:r>
              <a:rPr lang="cs-CZ" sz="2400" dirty="0" smtClean="0"/>
              <a:t>bund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čku</a:t>
            </a:r>
            <a:r>
              <a:rPr lang="cs-CZ" sz="2400" dirty="0"/>
              <a:t>.</a:t>
            </a:r>
          </a:p>
          <a:p>
            <a:pPr marL="45720" indent="0">
              <a:buNone/>
            </a:pPr>
            <a:endParaRPr lang="cs-CZ" sz="2000" dirty="0"/>
          </a:p>
          <a:p>
            <a:endParaRPr lang="cs-CZ" dirty="0"/>
          </a:p>
        </p:txBody>
      </p:sp>
      <p:pic>
        <p:nvPicPr>
          <p:cNvPr id="4098" name="Picture 2" descr="C:\Users\0MGM\AppData\Local\Microsoft\Windows\Temporary Internet Files\Content.IE5\F2RSARUA\MC9004405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4041775"/>
            <a:ext cx="1447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568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sz="2400" dirty="0" smtClean="0"/>
              <a:t>Ilustrace : office.microsoft.com</a:t>
            </a:r>
            <a:endParaRPr lang="cs-CZ" sz="24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4" name="Picture 4" descr="C:\Users\0MGM\AppData\Local\Microsoft\Windows\Temporary Internet Files\Content.IE5\9I7DJK3U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7378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MGM\AppData\Local\Microsoft\Windows\Temporary Internet Files\Content.IE5\YSLA72LG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3200" y="3847226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831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355</TotalTime>
  <Words>462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ANOTACE</vt:lpstr>
      <vt:lpstr>PROCVIČOVÁNÍ   </vt:lpstr>
      <vt:lpstr>ROZDĚLENÍ SOUHLÁSEK</vt:lpstr>
      <vt:lpstr>Prezentace aplikace PowerPoint</vt:lpstr>
      <vt:lpstr>Prezentace aplikace PowerPoint</vt:lpstr>
      <vt:lpstr>Prezentace aplikace PowerPoint</vt:lpstr>
      <vt:lpstr>Vyber správné slovo</vt:lpstr>
      <vt:lpstr>DOPLŇ  I/Í  -  Y/Ý</vt:lpstr>
      <vt:lpstr>ZKONTROLUJ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24</cp:revision>
  <dcterms:created xsi:type="dcterms:W3CDTF">2013-01-13T18:34:16Z</dcterms:created>
  <dcterms:modified xsi:type="dcterms:W3CDTF">2013-03-07T19:10:29Z</dcterms:modified>
</cp:coreProperties>
</file>