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10.9.2012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15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a procvičování psaní </a:t>
          </a:r>
          <a:r>
            <a:rPr lang="cs-CZ" b="1" dirty="0" smtClean="0"/>
            <a:t>u</a:t>
          </a:r>
          <a:r>
            <a:rPr lang="cs-CZ" b="1" dirty="0" smtClean="0"/>
            <a:t>, ú/ů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244" custLinFactNeighborY="368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D50773-9DEB-41D8-94A6-4EDCA8208B33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F197377-8B95-4214-95B0-668BF74AE521}" type="presOf" srcId="{EBC41103-E2E5-4D48-9B4B-425520D3D098}" destId="{97CBBA99-26B9-4E2D-BA76-BF47FEBF0134}" srcOrd="0" destOrd="0" presId="urn:microsoft.com/office/officeart/2005/8/layout/vList2"/>
    <dgm:cxn modelId="{B7E38C6F-55DE-4AF0-9CD6-88AD80FC3824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95AC9FD-7571-48D1-874F-D0DDF9650DFC}" type="presOf" srcId="{445C7998-7549-48B0-BD68-D4F0167F02E5}" destId="{7B541546-39A7-4633-AED0-6028788110D7}" srcOrd="0" destOrd="0" presId="urn:microsoft.com/office/officeart/2005/8/layout/vList2"/>
    <dgm:cxn modelId="{427329DB-4C6D-4F75-A4B8-5C29A213C7BD}" type="presOf" srcId="{C73C7642-F245-4585-8F88-243F9FAEF6CA}" destId="{1C4BCB69-D3A6-4CCF-9871-D9B9359B8159}" srcOrd="0" destOrd="0" presId="urn:microsoft.com/office/officeart/2005/8/layout/vList2"/>
    <dgm:cxn modelId="{97FCAABA-2AF0-416C-B689-5304B8EF13E3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9CA09FA6-6D74-4B44-91E7-4E2F05BEEDAD}" type="presParOf" srcId="{612116FE-9061-44B1-A457-8F1AFBD162E0}" destId="{7B541546-39A7-4633-AED0-6028788110D7}" srcOrd="0" destOrd="0" presId="urn:microsoft.com/office/officeart/2005/8/layout/vList2"/>
    <dgm:cxn modelId="{BB80EB11-B179-40B5-B806-32247B1E6DB0}" type="presParOf" srcId="{612116FE-9061-44B1-A457-8F1AFBD162E0}" destId="{9B9314F6-85CC-4C49-B24D-6AF5DF05D800}" srcOrd="1" destOrd="0" presId="urn:microsoft.com/office/officeart/2005/8/layout/vList2"/>
    <dgm:cxn modelId="{B025E9A5-332E-42A8-8B30-F5F12E534EE1}" type="presParOf" srcId="{612116FE-9061-44B1-A457-8F1AFBD162E0}" destId="{ACAD381E-21DC-4C07-8FDD-119C2EC3BB2E}" srcOrd="2" destOrd="0" presId="urn:microsoft.com/office/officeart/2005/8/layout/vList2"/>
    <dgm:cxn modelId="{79BF5778-139E-4CFA-9D13-50EE89E91827}" type="presParOf" srcId="{612116FE-9061-44B1-A457-8F1AFBD162E0}" destId="{208194AD-7544-4854-B7A4-4A67E5453B54}" srcOrd="3" destOrd="0" presId="urn:microsoft.com/office/officeart/2005/8/layout/vList2"/>
    <dgm:cxn modelId="{F8B2E7AE-A072-4F4A-81A8-5D6021F71823}" type="presParOf" srcId="{612116FE-9061-44B1-A457-8F1AFBD162E0}" destId="{1C4BCB69-D3A6-4CCF-9871-D9B9359B8159}" srcOrd="4" destOrd="0" presId="urn:microsoft.com/office/officeart/2005/8/layout/vList2"/>
    <dgm:cxn modelId="{6064FC09-7B8E-45A6-8F38-9E0A260084CC}" type="presParOf" srcId="{612116FE-9061-44B1-A457-8F1AFBD162E0}" destId="{34DE5943-AAB5-4DC3-B765-99B35FCB6ECD}" srcOrd="5" destOrd="0" presId="urn:microsoft.com/office/officeart/2005/8/layout/vList2"/>
    <dgm:cxn modelId="{CFF38196-F2C3-4230-8D75-CF7C619B4A2F}" type="presParOf" srcId="{612116FE-9061-44B1-A457-8F1AFBD162E0}" destId="{97CBBA99-26B9-4E2D-BA76-BF47FEBF0134}" srcOrd="6" destOrd="0" presId="urn:microsoft.com/office/officeart/2005/8/layout/vList2"/>
    <dgm:cxn modelId="{7C8DBC8E-A99C-475A-85AF-052B912C9800}" type="presParOf" srcId="{612116FE-9061-44B1-A457-8F1AFBD162E0}" destId="{9A22653A-B2DB-4D9E-A633-AD2EC219A723}" srcOrd="7" destOrd="0" presId="urn:microsoft.com/office/officeart/2005/8/layout/vList2"/>
    <dgm:cxn modelId="{CF6776E4-8EA8-4B7B-94E7-51084D2F9781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5737"/>
          <a:ext cx="7234758" cy="83421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0723" y="156460"/>
        <a:ext cx="7153312" cy="752764"/>
      </dsp:txXfrm>
    </dsp:sp>
    <dsp:sp modelId="{ACAD381E-21DC-4C07-8FDD-119C2EC3BB2E}">
      <dsp:nvSpPr>
        <dsp:cNvPr id="0" name=""/>
        <dsp:cNvSpPr/>
      </dsp:nvSpPr>
      <dsp:spPr>
        <a:xfrm>
          <a:off x="0" y="991810"/>
          <a:ext cx="7234758" cy="834210"/>
        </a:xfrm>
        <a:prstGeom prst="roundRect">
          <a:avLst/>
        </a:prstGeom>
        <a:solidFill>
          <a:schemeClr val="accent1">
            <a:shade val="50000"/>
            <a:hueOff val="51598"/>
            <a:satOff val="6967"/>
            <a:lumOff val="1379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Autor: Mgr. Vlasta Šujanová</a:t>
          </a:r>
          <a:endParaRPr lang="cs-CZ" sz="2300" kern="1200" dirty="0"/>
        </a:p>
      </dsp:txBody>
      <dsp:txXfrm>
        <a:off x="40723" y="1032533"/>
        <a:ext cx="7153312" cy="752764"/>
      </dsp:txXfrm>
    </dsp:sp>
    <dsp:sp modelId="{1C4BCB69-D3A6-4CCF-9871-D9B9359B8159}">
      <dsp:nvSpPr>
        <dsp:cNvPr id="0" name=""/>
        <dsp:cNvSpPr/>
      </dsp:nvSpPr>
      <dsp:spPr>
        <a:xfrm>
          <a:off x="0" y="1892260"/>
          <a:ext cx="7234758" cy="834210"/>
        </a:xfrm>
        <a:prstGeom prst="roundRect">
          <a:avLst/>
        </a:prstGeom>
        <a:solidFill>
          <a:schemeClr val="accent1">
            <a:shade val="50000"/>
            <a:hueOff val="103196"/>
            <a:satOff val="13934"/>
            <a:lumOff val="2758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Seznámení a procvičování psaní </a:t>
          </a:r>
          <a:r>
            <a:rPr lang="cs-CZ" sz="2300" b="1" kern="1200" dirty="0" smtClean="0"/>
            <a:t>u</a:t>
          </a:r>
          <a:r>
            <a:rPr lang="cs-CZ" sz="2300" b="1" kern="1200" dirty="0" smtClean="0"/>
            <a:t>, ú/ů</a:t>
          </a:r>
          <a:endParaRPr lang="cs-CZ" sz="2300" kern="1200" dirty="0"/>
        </a:p>
      </dsp:txBody>
      <dsp:txXfrm>
        <a:off x="40723" y="1932983"/>
        <a:ext cx="7153312" cy="752764"/>
      </dsp:txXfrm>
    </dsp:sp>
    <dsp:sp modelId="{97CBBA99-26B9-4E2D-BA76-BF47FEBF0134}">
      <dsp:nvSpPr>
        <dsp:cNvPr id="0" name=""/>
        <dsp:cNvSpPr/>
      </dsp:nvSpPr>
      <dsp:spPr>
        <a:xfrm>
          <a:off x="0" y="2792711"/>
          <a:ext cx="7234758" cy="834210"/>
        </a:xfrm>
        <a:prstGeom prst="roundRect">
          <a:avLst/>
        </a:prstGeom>
        <a:solidFill>
          <a:schemeClr val="accent1">
            <a:shade val="50000"/>
            <a:hueOff val="103196"/>
            <a:satOff val="13934"/>
            <a:lumOff val="27589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15</a:t>
          </a:r>
          <a:endParaRPr lang="cs-CZ" sz="2300" kern="1200" dirty="0"/>
        </a:p>
      </dsp:txBody>
      <dsp:txXfrm>
        <a:off x="40723" y="2833434"/>
        <a:ext cx="7153312" cy="752764"/>
      </dsp:txXfrm>
    </dsp:sp>
    <dsp:sp modelId="{B1DDF1AD-3BC2-43B8-A8D0-A33120EFAF7C}">
      <dsp:nvSpPr>
        <dsp:cNvPr id="0" name=""/>
        <dsp:cNvSpPr/>
      </dsp:nvSpPr>
      <dsp:spPr>
        <a:xfrm>
          <a:off x="0" y="3693161"/>
          <a:ext cx="7234758" cy="834210"/>
        </a:xfrm>
        <a:prstGeom prst="roundRect">
          <a:avLst/>
        </a:prstGeom>
        <a:solidFill>
          <a:schemeClr val="accent1">
            <a:shade val="50000"/>
            <a:hueOff val="51598"/>
            <a:satOff val="6967"/>
            <a:lumOff val="13794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</a:t>
          </a:r>
          <a:r>
            <a:rPr lang="cs-CZ" sz="2300" kern="1200" dirty="0" smtClean="0"/>
            <a:t>10.9.2012</a:t>
          </a:r>
          <a:endParaRPr lang="cs-CZ" sz="2300" kern="1200" dirty="0"/>
        </a:p>
      </dsp:txBody>
      <dsp:txXfrm>
        <a:off x="40723" y="3733884"/>
        <a:ext cx="7153312" cy="752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B926C04-307C-4908-B5BF-FBBFE58A38B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9C1241-179A-4BB4-9984-F8BFE4BCFE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1073884"/>
              </p:ext>
            </p:extLst>
          </p:nvPr>
        </p:nvGraphicFramePr>
        <p:xfrm>
          <a:off x="811232" y="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Nadpis 9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133" y="5085184"/>
            <a:ext cx="7492201" cy="141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2244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seznamovací a opakovací </a:t>
            </a:r>
            <a:r>
              <a:rPr lang="cs-CZ" dirty="0"/>
              <a:t>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seznámení a procvičování psaní </a:t>
            </a:r>
            <a:r>
              <a:rPr lang="cs-CZ" b="1" dirty="0" smtClean="0"/>
              <a:t>u, ú/ů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s u, ú/ů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2.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8 – 9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967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PSANÍ   </a:t>
            </a:r>
            <a:r>
              <a:rPr lang="cs-CZ" b="1" dirty="0" smtClean="0"/>
              <a:t>U  -  Ú / 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SEZNÁMENÍ   S  PRAVIDLY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VYHLEDÁVÁNÍ  V  TEXTU  </a:t>
            </a:r>
            <a:r>
              <a:rPr lang="cs-CZ" b="1" dirty="0" smtClean="0"/>
              <a:t>U - Ú / Ů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dirty="0" smtClean="0"/>
              <a:t>DOPLŇOVACÍ  CVIČENÍ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YSLA72LG\MM90030051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512" y="3429001"/>
            <a:ext cx="1572919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04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 PSANÍ  U - Ú /Ů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Hláska dlouhé </a:t>
            </a:r>
            <a:r>
              <a:rPr lang="cs-CZ" b="1" dirty="0" smtClean="0"/>
              <a:t>ú</a:t>
            </a:r>
            <a:r>
              <a:rPr lang="cs-CZ" dirty="0" smtClean="0"/>
              <a:t> se někdy zaznamenává písmenem    </a:t>
            </a:r>
            <a:r>
              <a:rPr lang="cs-CZ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ů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Písmeno</a:t>
            </a:r>
            <a:r>
              <a:rPr lang="cs-CZ" dirty="0" smtClean="0">
                <a:solidFill>
                  <a:srgbClr val="FF0000"/>
                </a:solidFill>
              </a:rPr>
              <a:t> ú </a:t>
            </a:r>
            <a:r>
              <a:rPr lang="cs-CZ" dirty="0" smtClean="0"/>
              <a:t>píšeme </a:t>
            </a:r>
            <a:r>
              <a:rPr lang="cs-CZ" b="1" dirty="0" smtClean="0"/>
              <a:t>na začátku slova  </a:t>
            </a:r>
            <a:r>
              <a:rPr lang="cs-CZ" dirty="0" smtClean="0"/>
              <a:t>/únor/</a:t>
            </a:r>
          </a:p>
          <a:p>
            <a:endParaRPr lang="cs-CZ" dirty="0"/>
          </a:p>
          <a:p>
            <a:r>
              <a:rPr lang="cs-CZ" dirty="0" smtClean="0"/>
              <a:t>Písmeno</a:t>
            </a:r>
            <a:r>
              <a:rPr lang="cs-CZ" dirty="0" smtClean="0">
                <a:solidFill>
                  <a:srgbClr val="FF0000"/>
                </a:solidFill>
              </a:rPr>
              <a:t> ů </a:t>
            </a:r>
            <a:r>
              <a:rPr lang="cs-CZ" dirty="0" smtClean="0"/>
              <a:t>píšeme </a:t>
            </a:r>
            <a:r>
              <a:rPr lang="cs-CZ" b="1" dirty="0" smtClean="0"/>
              <a:t>uvnitř nebo na konci slova</a:t>
            </a:r>
            <a:r>
              <a:rPr lang="cs-CZ" dirty="0" smtClean="0"/>
              <a:t> /růže, domů/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MGM\AppData\Local\Microsoft\Windows\Temporary Internet Files\Content.IE5\F2RSARUA\MC900444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53136"/>
            <a:ext cx="1514178" cy="196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4907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   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FF00"/>
                </a:solidFill>
              </a:rPr>
              <a:t>Ú  </a:t>
            </a:r>
            <a:r>
              <a:rPr lang="cs-CZ" b="1" dirty="0" smtClean="0">
                <a:solidFill>
                  <a:srgbClr val="00B050"/>
                </a:solidFill>
              </a:rPr>
              <a:t>Ů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ú</a:t>
            </a:r>
            <a:r>
              <a:rPr lang="cs-CZ" sz="3600" dirty="0" smtClean="0"/>
              <a:t>nos prince, luštit křížovky,  nové úly</a:t>
            </a:r>
          </a:p>
          <a:p>
            <a:r>
              <a:rPr lang="cs-CZ" sz="3600" dirty="0" smtClean="0"/>
              <a:t>nahoru do kopce,  kupa dárků</a:t>
            </a:r>
          </a:p>
          <a:p>
            <a:r>
              <a:rPr lang="cs-CZ" sz="3600" dirty="0" smtClean="0"/>
              <a:t>úhoři jsou ryby,  krůček od cíle </a:t>
            </a:r>
          </a:p>
          <a:p>
            <a:r>
              <a:rPr lang="cs-CZ" sz="3600" dirty="0" smtClean="0"/>
              <a:t>únava žáků,  teta Růženka</a:t>
            </a:r>
          </a:p>
          <a:p>
            <a:r>
              <a:rPr lang="cs-CZ" sz="3600" dirty="0" smtClean="0"/>
              <a:t>kůra stromů,  pět prstů</a:t>
            </a:r>
          </a:p>
          <a:p>
            <a:r>
              <a:rPr lang="cs-CZ" sz="3600" dirty="0" smtClean="0"/>
              <a:t>úroda ovoce,  úhledný balíček</a:t>
            </a:r>
          </a:p>
          <a:p>
            <a:r>
              <a:rPr lang="cs-CZ" sz="3600" dirty="0" smtClean="0"/>
              <a:t>potůček, Karlův most, suchá půda</a:t>
            </a:r>
          </a:p>
          <a:p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3077" name="Picture 5" descr="C:\Users\0MGM\AppData\Local\Microsoft\Windows\Temporary Internet Files\Content.IE5\9I7DJK3U\MC900441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40968"/>
            <a:ext cx="18256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018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DO  SLOV    </a:t>
            </a:r>
            <a:r>
              <a:rPr lang="cs-CZ" b="1" dirty="0" smtClean="0"/>
              <a:t>U Ú /Ů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8153400" cy="4495800"/>
          </a:xfrm>
        </p:spPr>
        <p:txBody>
          <a:bodyPr/>
          <a:lstStyle/>
          <a:p>
            <a:r>
              <a:rPr lang="cs-CZ" dirty="0" smtClean="0"/>
              <a:t>-</a:t>
            </a:r>
            <a:r>
              <a:rPr lang="cs-CZ" sz="3600" dirty="0" err="1" smtClean="0"/>
              <a:t>směv</a:t>
            </a:r>
            <a:r>
              <a:rPr lang="cs-CZ" sz="3600" dirty="0" smtClean="0"/>
              <a:t>, m-</a:t>
            </a:r>
            <a:r>
              <a:rPr lang="cs-CZ" sz="3600" dirty="0" err="1" smtClean="0"/>
              <a:t>žeme</a:t>
            </a:r>
            <a:r>
              <a:rPr lang="cs-CZ" sz="3600" dirty="0" smtClean="0"/>
              <a:t> jít, p-</a:t>
            </a:r>
            <a:r>
              <a:rPr lang="cs-CZ" sz="3600" dirty="0" err="1" smtClean="0"/>
              <a:t>lka</a:t>
            </a:r>
            <a:r>
              <a:rPr lang="cs-CZ" sz="3600" dirty="0" smtClean="0"/>
              <a:t> jablka, nový -l,</a:t>
            </a:r>
          </a:p>
          <a:p>
            <a:r>
              <a:rPr lang="cs-CZ" sz="3600" dirty="0" smtClean="0"/>
              <a:t>školní pom-</a:t>
            </a:r>
            <a:r>
              <a:rPr lang="cs-CZ" sz="3600" dirty="0" err="1" smtClean="0"/>
              <a:t>cky</a:t>
            </a:r>
            <a:r>
              <a:rPr lang="cs-CZ" sz="3600" dirty="0" smtClean="0"/>
              <a:t>,  noční m-</a:t>
            </a:r>
            <a:r>
              <a:rPr lang="cs-CZ" sz="3600" dirty="0" err="1" smtClean="0"/>
              <a:t>ra</a:t>
            </a:r>
            <a:r>
              <a:rPr lang="cs-CZ" sz="3600" dirty="0" smtClean="0"/>
              <a:t>, slovní -lohy,</a:t>
            </a:r>
          </a:p>
          <a:p>
            <a:r>
              <a:rPr lang="cs-CZ" sz="3600" dirty="0" smtClean="0"/>
              <a:t>z-</a:t>
            </a:r>
            <a:r>
              <a:rPr lang="cs-CZ" sz="3600" dirty="0" err="1" smtClean="0"/>
              <a:t>stat</a:t>
            </a:r>
            <a:r>
              <a:rPr lang="cs-CZ" sz="3600" dirty="0" smtClean="0"/>
              <a:t> </a:t>
            </a:r>
            <a:r>
              <a:rPr lang="cs-CZ" sz="3600" dirty="0" err="1" smtClean="0"/>
              <a:t>potich</a:t>
            </a:r>
            <a:r>
              <a:rPr lang="cs-CZ" sz="3600" dirty="0" smtClean="0"/>
              <a:t>-, </a:t>
            </a:r>
            <a:r>
              <a:rPr lang="cs-CZ" sz="3600" dirty="0" err="1" smtClean="0"/>
              <a:t>dol</a:t>
            </a:r>
            <a:r>
              <a:rPr lang="cs-CZ" sz="3600" dirty="0" smtClean="0"/>
              <a:t>- do -</a:t>
            </a:r>
            <a:r>
              <a:rPr lang="cs-CZ" sz="3600" dirty="0" err="1" smtClean="0"/>
              <a:t>dolí</a:t>
            </a:r>
            <a:r>
              <a:rPr lang="cs-CZ" sz="3600" dirty="0" smtClean="0"/>
              <a:t>, v-ně r-že,</a:t>
            </a:r>
          </a:p>
          <a:p>
            <a:r>
              <a:rPr lang="cs-CZ" sz="3600" dirty="0" smtClean="0"/>
              <a:t>princeznina </a:t>
            </a:r>
            <a:r>
              <a:rPr lang="cs-CZ" sz="3600" dirty="0" err="1" smtClean="0"/>
              <a:t>sl-žka</a:t>
            </a:r>
            <a:r>
              <a:rPr lang="cs-CZ" sz="3600" dirty="0" smtClean="0"/>
              <a:t>, červená p-</a:t>
            </a:r>
            <a:r>
              <a:rPr lang="cs-CZ" sz="3600" dirty="0" err="1" smtClean="0"/>
              <a:t>sa</a:t>
            </a:r>
            <a:r>
              <a:rPr lang="cs-CZ" sz="3600" dirty="0" smtClean="0"/>
              <a:t>, k-</a:t>
            </a:r>
            <a:r>
              <a:rPr lang="cs-CZ" sz="3600" dirty="0" err="1" smtClean="0"/>
              <a:t>povat</a:t>
            </a:r>
            <a:endParaRPr lang="cs-CZ" sz="3600" dirty="0" smtClean="0"/>
          </a:p>
          <a:p>
            <a:r>
              <a:rPr lang="cs-CZ" sz="3600" dirty="0" smtClean="0"/>
              <a:t>t-pá t-</a:t>
            </a:r>
            <a:r>
              <a:rPr lang="cs-CZ" sz="3600" dirty="0" err="1" smtClean="0"/>
              <a:t>žka</a:t>
            </a:r>
            <a:r>
              <a:rPr lang="cs-CZ" sz="3600" dirty="0" smtClean="0"/>
              <a:t>, sedm </a:t>
            </a:r>
            <a:r>
              <a:rPr lang="cs-CZ" sz="3600" dirty="0" err="1" smtClean="0"/>
              <a:t>sourozenc</a:t>
            </a:r>
            <a:r>
              <a:rPr lang="cs-CZ" sz="3600" dirty="0" smtClean="0"/>
              <a:t>-, -</a:t>
            </a:r>
            <a:r>
              <a:rPr lang="cs-CZ" sz="3600" dirty="0" err="1" smtClean="0"/>
              <a:t>čitel</a:t>
            </a:r>
            <a:r>
              <a:rPr lang="cs-CZ" sz="3600" dirty="0" smtClean="0"/>
              <a:t>,</a:t>
            </a:r>
          </a:p>
          <a:p>
            <a:r>
              <a:rPr lang="cs-CZ" sz="3600" dirty="0" smtClean="0"/>
              <a:t>měsíc -nor, </a:t>
            </a:r>
            <a:r>
              <a:rPr lang="cs-CZ" sz="3600" dirty="0" err="1" smtClean="0"/>
              <a:t>dědečk</a:t>
            </a:r>
            <a:r>
              <a:rPr lang="cs-CZ" sz="3600" dirty="0" smtClean="0"/>
              <a:t>-v </a:t>
            </a:r>
            <a:r>
              <a:rPr lang="cs-CZ" sz="3600" dirty="0" err="1" smtClean="0"/>
              <a:t>vn</a:t>
            </a:r>
            <a:r>
              <a:rPr lang="cs-CZ" sz="3600" dirty="0" smtClean="0"/>
              <a:t>-k, </a:t>
            </a:r>
            <a:r>
              <a:rPr lang="cs-CZ" sz="3600" dirty="0" err="1" smtClean="0"/>
              <a:t>jah-dky</a:t>
            </a:r>
            <a:r>
              <a:rPr lang="cs-CZ" sz="3600" dirty="0" smtClean="0"/>
              <a:t>,</a:t>
            </a:r>
          </a:p>
          <a:p>
            <a:r>
              <a:rPr lang="cs-CZ" sz="3600" dirty="0" smtClean="0"/>
              <a:t>čistý pot-</a:t>
            </a:r>
            <a:r>
              <a:rPr lang="cs-CZ" sz="3600" dirty="0" err="1" smtClean="0"/>
              <a:t>ček</a:t>
            </a:r>
            <a:r>
              <a:rPr lang="cs-CZ" sz="3600" dirty="0" smtClean="0"/>
              <a:t>, ch-</a:t>
            </a:r>
            <a:r>
              <a:rPr lang="cs-CZ" sz="3600" dirty="0" err="1" smtClean="0"/>
              <a:t>tná</a:t>
            </a:r>
            <a:r>
              <a:rPr lang="cs-CZ" sz="3600" dirty="0" smtClean="0"/>
              <a:t> </a:t>
            </a:r>
            <a:r>
              <a:rPr lang="cs-CZ" sz="3600" dirty="0" err="1" smtClean="0"/>
              <a:t>lah-dka</a:t>
            </a:r>
            <a:r>
              <a:rPr lang="cs-CZ" sz="3600" dirty="0" smtClean="0"/>
              <a:t>, ostré n-</a:t>
            </a:r>
            <a:r>
              <a:rPr lang="cs-CZ" sz="3600" dirty="0" err="1" smtClean="0"/>
              <a:t>žky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51956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směv</a:t>
            </a:r>
            <a:r>
              <a:rPr lang="cs-CZ" sz="3600" dirty="0"/>
              <a:t>, </a:t>
            </a:r>
            <a:r>
              <a:rPr lang="cs-CZ" sz="3600" dirty="0" smtClean="0"/>
              <a:t>m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žeme </a:t>
            </a:r>
            <a:r>
              <a:rPr lang="cs-CZ" sz="3600" dirty="0"/>
              <a:t>jít, </a:t>
            </a:r>
            <a:r>
              <a:rPr lang="cs-CZ" sz="3600" dirty="0" smtClean="0"/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lka </a:t>
            </a:r>
            <a:r>
              <a:rPr lang="cs-CZ" sz="3600" dirty="0"/>
              <a:t>jablka, nový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l</a:t>
            </a:r>
            <a:r>
              <a:rPr lang="cs-CZ" sz="3600" dirty="0"/>
              <a:t>,</a:t>
            </a:r>
          </a:p>
          <a:p>
            <a:r>
              <a:rPr lang="cs-CZ" sz="3600" dirty="0"/>
              <a:t>školní </a:t>
            </a:r>
            <a:r>
              <a:rPr lang="cs-CZ" sz="3600" dirty="0" smtClean="0"/>
              <a:t>pom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cky</a:t>
            </a:r>
            <a:r>
              <a:rPr lang="cs-CZ" sz="3600" dirty="0"/>
              <a:t>,  noční </a:t>
            </a:r>
            <a:r>
              <a:rPr lang="cs-CZ" sz="3600" dirty="0" smtClean="0"/>
              <a:t>m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ra</a:t>
            </a:r>
            <a:r>
              <a:rPr lang="cs-CZ" sz="3600" dirty="0"/>
              <a:t>, slovní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lohy</a:t>
            </a:r>
            <a:r>
              <a:rPr lang="cs-CZ" sz="3600" dirty="0"/>
              <a:t>,</a:t>
            </a:r>
          </a:p>
          <a:p>
            <a:r>
              <a:rPr lang="cs-CZ" sz="3600" dirty="0" smtClean="0"/>
              <a:t>z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stat potich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, dol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 </a:t>
            </a:r>
            <a:r>
              <a:rPr lang="cs-CZ" sz="3600" dirty="0"/>
              <a:t>do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dolí</a:t>
            </a:r>
            <a:r>
              <a:rPr lang="cs-CZ" sz="3600" dirty="0"/>
              <a:t>, </a:t>
            </a:r>
            <a:r>
              <a:rPr lang="cs-CZ" sz="3600" dirty="0" smtClean="0"/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ně r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že</a:t>
            </a:r>
            <a:r>
              <a:rPr lang="cs-CZ" sz="3600" dirty="0"/>
              <a:t>,</a:t>
            </a:r>
          </a:p>
          <a:p>
            <a:r>
              <a:rPr lang="cs-CZ" sz="3600" dirty="0"/>
              <a:t>princeznina </a:t>
            </a:r>
            <a:r>
              <a:rPr lang="cs-CZ" sz="3600" dirty="0" smtClean="0"/>
              <a:t>sl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žka</a:t>
            </a:r>
            <a:r>
              <a:rPr lang="cs-CZ" sz="3600" dirty="0"/>
              <a:t>, červená </a:t>
            </a:r>
            <a:r>
              <a:rPr lang="cs-CZ" sz="3600" dirty="0" smtClean="0"/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sa</a:t>
            </a:r>
            <a:r>
              <a:rPr lang="cs-CZ" sz="3600" dirty="0"/>
              <a:t>, </a:t>
            </a:r>
            <a:r>
              <a:rPr lang="cs-CZ" sz="3600" dirty="0" smtClean="0"/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povat</a:t>
            </a:r>
            <a:endParaRPr lang="cs-CZ" sz="3600" dirty="0"/>
          </a:p>
          <a:p>
            <a:r>
              <a:rPr lang="cs-CZ" sz="3600" dirty="0" smtClean="0"/>
              <a:t>t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pá </a:t>
            </a:r>
            <a:r>
              <a:rPr lang="cs-CZ" sz="3600" dirty="0"/>
              <a:t>t</a:t>
            </a:r>
            <a:r>
              <a:rPr lang="cs-CZ" sz="3600" dirty="0">
                <a:solidFill>
                  <a:srgbClr val="FF0000"/>
                </a:solidFill>
              </a:rPr>
              <a:t>u</a:t>
            </a:r>
            <a:r>
              <a:rPr lang="cs-CZ" sz="3600" dirty="0"/>
              <a:t>žka, sedm </a:t>
            </a:r>
            <a:r>
              <a:rPr lang="cs-CZ" sz="3600" dirty="0" smtClean="0"/>
              <a:t>sourozenc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čitel</a:t>
            </a:r>
            <a:r>
              <a:rPr lang="cs-CZ" sz="3600" dirty="0"/>
              <a:t>,</a:t>
            </a:r>
          </a:p>
          <a:p>
            <a:r>
              <a:rPr lang="cs-CZ" sz="3600" dirty="0"/>
              <a:t>měsíc </a:t>
            </a:r>
            <a:r>
              <a:rPr lang="cs-CZ" sz="3600" dirty="0" smtClean="0">
                <a:solidFill>
                  <a:srgbClr val="FF0000"/>
                </a:solidFill>
              </a:rPr>
              <a:t>ú</a:t>
            </a:r>
            <a:r>
              <a:rPr lang="cs-CZ" sz="3600" dirty="0" smtClean="0"/>
              <a:t>nor</a:t>
            </a:r>
            <a:r>
              <a:rPr lang="cs-CZ" sz="3600" dirty="0"/>
              <a:t>, </a:t>
            </a:r>
            <a:r>
              <a:rPr lang="cs-CZ" sz="3600" dirty="0" smtClean="0"/>
              <a:t>dědečk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v vnuk</a:t>
            </a:r>
            <a:r>
              <a:rPr lang="cs-CZ" sz="3600" dirty="0"/>
              <a:t>, </a:t>
            </a:r>
            <a:r>
              <a:rPr lang="cs-CZ" sz="3600" dirty="0" smtClean="0"/>
              <a:t>jah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dky</a:t>
            </a:r>
            <a:r>
              <a:rPr lang="cs-CZ" sz="3600" dirty="0"/>
              <a:t>,</a:t>
            </a:r>
          </a:p>
          <a:p>
            <a:r>
              <a:rPr lang="cs-CZ" sz="3600" dirty="0"/>
              <a:t>čistý </a:t>
            </a:r>
            <a:r>
              <a:rPr lang="cs-CZ" sz="3600" dirty="0" smtClean="0"/>
              <a:t>pot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ček</a:t>
            </a:r>
            <a:r>
              <a:rPr lang="cs-CZ" sz="3600" dirty="0"/>
              <a:t>, </a:t>
            </a:r>
            <a:r>
              <a:rPr lang="cs-CZ" sz="3600" dirty="0" smtClean="0"/>
              <a:t>ch</a:t>
            </a:r>
            <a:r>
              <a:rPr lang="cs-CZ" sz="3600" dirty="0" smtClean="0">
                <a:solidFill>
                  <a:srgbClr val="FF0000"/>
                </a:solidFill>
              </a:rPr>
              <a:t>u</a:t>
            </a:r>
            <a:r>
              <a:rPr lang="cs-CZ" sz="3600" dirty="0" smtClean="0"/>
              <a:t>tná lah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dka</a:t>
            </a:r>
            <a:r>
              <a:rPr lang="cs-CZ" sz="3600" dirty="0"/>
              <a:t>, ostré </a:t>
            </a:r>
            <a:r>
              <a:rPr lang="cs-CZ" sz="3600" dirty="0" smtClean="0"/>
              <a:t>n</a:t>
            </a:r>
            <a:r>
              <a:rPr lang="cs-CZ" sz="3600" dirty="0" smtClean="0">
                <a:solidFill>
                  <a:srgbClr val="FF0000"/>
                </a:solidFill>
              </a:rPr>
              <a:t>ů</a:t>
            </a:r>
            <a:r>
              <a:rPr lang="cs-CZ" sz="3600" dirty="0" smtClean="0"/>
              <a:t>žky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778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Ilustrace </a:t>
            </a:r>
            <a:r>
              <a:rPr lang="cs-CZ" sz="3200" dirty="0"/>
              <a:t>: </a:t>
            </a:r>
            <a:r>
              <a:rPr lang="cs-CZ" sz="3200" dirty="0" smtClean="0"/>
              <a:t>office.microsoft.com</a:t>
            </a:r>
          </a:p>
          <a:p>
            <a:endParaRPr lang="cs-CZ" sz="32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101" name="Picture 5" descr="C:\Users\0MGM\AppData\Local\Microsoft\Windows\Temporary Internet Files\Content.IE5\MH0F30X1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163" y="4221088"/>
            <a:ext cx="1604962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5045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81</TotalTime>
  <Words>355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PSANÍ   U  -  Ú / Ů</vt:lpstr>
      <vt:lpstr>PRAVIDLA  PSANÍ  U - Ú /Ů</vt:lpstr>
      <vt:lpstr>PODTRHNI    U  Ú  Ů</vt:lpstr>
      <vt:lpstr>DOPLŇ  DO  SLOV    U Ú /Ů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11</cp:revision>
  <dcterms:created xsi:type="dcterms:W3CDTF">2013-01-15T18:53:10Z</dcterms:created>
  <dcterms:modified xsi:type="dcterms:W3CDTF">2013-03-07T18:52:42Z</dcterms:modified>
</cp:coreProperties>
</file>