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7" r:id="rId4"/>
    <p:sldId id="258" r:id="rId5"/>
    <p:sldId id="259" r:id="rId6"/>
    <p:sldId id="263" r:id="rId7"/>
    <p:sldId id="260" r:id="rId8"/>
    <p:sldId id="261" r:id="rId9"/>
    <p:sldId id="262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1219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10.8.2012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16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Seznámení a procvičování řazení podle abecedy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X="-244" custLinFactNeighborY="368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141FE378-5AE3-4962-BD5B-5A851F0BD96C}" type="presOf" srcId="{6B0205A6-422D-4956-AD89-0CEBCAE4530D}" destId="{B1DDF1AD-3BC2-43B8-A8D0-A33120EFAF7C}" srcOrd="0" destOrd="0" presId="urn:microsoft.com/office/officeart/2005/8/layout/vList2"/>
    <dgm:cxn modelId="{5756D2BC-7CCD-4A12-A7E6-15546729362B}" type="presOf" srcId="{39F8B381-5807-488E-AC22-73DD4140ED4A}" destId="{612116FE-9061-44B1-A457-8F1AFBD162E0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144F900-C202-445C-9D92-85E101A7DFE4}" type="presOf" srcId="{C73C7642-F245-4585-8F88-243F9FAEF6CA}" destId="{1C4BCB69-D3A6-4CCF-9871-D9B9359B8159}" srcOrd="0" destOrd="0" presId="urn:microsoft.com/office/officeart/2005/8/layout/vList2"/>
    <dgm:cxn modelId="{96C2A864-2198-479C-9C0E-358F428387B5}" type="presOf" srcId="{FBBFC3EA-9D9D-4F3A-BEA6-9C2C0E46BF20}" destId="{ACAD381E-21DC-4C07-8FDD-119C2EC3BB2E}" srcOrd="0" destOrd="0" presId="urn:microsoft.com/office/officeart/2005/8/layout/vList2"/>
    <dgm:cxn modelId="{01E5991E-61E1-4378-AA24-1B57BB688F6F}" type="presOf" srcId="{EBC41103-E2E5-4D48-9B4B-425520D3D098}" destId="{97CBBA99-26B9-4E2D-BA76-BF47FEBF0134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A63D2C09-6AC8-4C25-979F-2C8EDA54CB64}" type="presOf" srcId="{445C7998-7549-48B0-BD68-D4F0167F02E5}" destId="{7B541546-39A7-4633-AED0-6028788110D7}" srcOrd="0" destOrd="0" presId="urn:microsoft.com/office/officeart/2005/8/layout/vList2"/>
    <dgm:cxn modelId="{48B74C23-B754-42E2-832E-1C66CA94B850}" type="presParOf" srcId="{612116FE-9061-44B1-A457-8F1AFBD162E0}" destId="{7B541546-39A7-4633-AED0-6028788110D7}" srcOrd="0" destOrd="0" presId="urn:microsoft.com/office/officeart/2005/8/layout/vList2"/>
    <dgm:cxn modelId="{634D18D2-2412-47DB-B798-691F93AC8DA6}" type="presParOf" srcId="{612116FE-9061-44B1-A457-8F1AFBD162E0}" destId="{9B9314F6-85CC-4C49-B24D-6AF5DF05D800}" srcOrd="1" destOrd="0" presId="urn:microsoft.com/office/officeart/2005/8/layout/vList2"/>
    <dgm:cxn modelId="{F13BB418-D6E1-4119-A8C4-4A09F918ACCE}" type="presParOf" srcId="{612116FE-9061-44B1-A457-8F1AFBD162E0}" destId="{ACAD381E-21DC-4C07-8FDD-119C2EC3BB2E}" srcOrd="2" destOrd="0" presId="urn:microsoft.com/office/officeart/2005/8/layout/vList2"/>
    <dgm:cxn modelId="{4E064F80-7BBE-4049-9C64-192279E86982}" type="presParOf" srcId="{612116FE-9061-44B1-A457-8F1AFBD162E0}" destId="{208194AD-7544-4854-B7A4-4A67E5453B54}" srcOrd="3" destOrd="0" presId="urn:microsoft.com/office/officeart/2005/8/layout/vList2"/>
    <dgm:cxn modelId="{534E243F-0AA1-4170-AA19-EB3E5E59342F}" type="presParOf" srcId="{612116FE-9061-44B1-A457-8F1AFBD162E0}" destId="{1C4BCB69-D3A6-4CCF-9871-D9B9359B8159}" srcOrd="4" destOrd="0" presId="urn:microsoft.com/office/officeart/2005/8/layout/vList2"/>
    <dgm:cxn modelId="{CF5BA308-345A-401F-B932-9B44D9DAE742}" type="presParOf" srcId="{612116FE-9061-44B1-A457-8F1AFBD162E0}" destId="{34DE5943-AAB5-4DC3-B765-99B35FCB6ECD}" srcOrd="5" destOrd="0" presId="urn:microsoft.com/office/officeart/2005/8/layout/vList2"/>
    <dgm:cxn modelId="{0A24AD6F-75CE-4859-9D3C-8A03D40FCC76}" type="presParOf" srcId="{612116FE-9061-44B1-A457-8F1AFBD162E0}" destId="{97CBBA99-26B9-4E2D-BA76-BF47FEBF0134}" srcOrd="6" destOrd="0" presId="urn:microsoft.com/office/officeart/2005/8/layout/vList2"/>
    <dgm:cxn modelId="{8D343F51-59D1-47C0-AEA4-AB22A8BB8621}" type="presParOf" srcId="{612116FE-9061-44B1-A457-8F1AFBD162E0}" destId="{9A22653A-B2DB-4D9E-A633-AD2EC219A723}" srcOrd="7" destOrd="0" presId="urn:microsoft.com/office/officeart/2005/8/layout/vList2"/>
    <dgm:cxn modelId="{FCA517B4-1F78-4952-AD48-98E1DA96D3BA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122212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shade val="50000"/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Název školy</a:t>
          </a:r>
          <a:r>
            <a:rPr lang="cs-CZ" sz="2100" b="1" kern="1200" dirty="0" smtClean="0"/>
            <a:t>: Základní škola a Mateřská škola Troskotovice, příspěvková organizace</a:t>
          </a:r>
          <a:endParaRPr lang="cs-CZ" sz="2100" kern="1200" dirty="0"/>
        </a:p>
      </dsp:txBody>
      <dsp:txXfrm>
        <a:off x="40780" y="162992"/>
        <a:ext cx="7153198" cy="753819"/>
      </dsp:txXfrm>
    </dsp:sp>
    <dsp:sp modelId="{ACAD381E-21DC-4C07-8FDD-119C2EC3BB2E}">
      <dsp:nvSpPr>
        <dsp:cNvPr id="0" name=""/>
        <dsp:cNvSpPr/>
      </dsp:nvSpPr>
      <dsp:spPr>
        <a:xfrm>
          <a:off x="0" y="995815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99299"/>
                <a:satOff val="10932"/>
                <a:lumOff val="16983"/>
                <a:alphaOff val="0"/>
                <a:tint val="0"/>
              </a:schemeClr>
            </a:gs>
            <a:gs pos="44000">
              <a:schemeClr val="accent1">
                <a:shade val="50000"/>
                <a:hueOff val="199299"/>
                <a:satOff val="10932"/>
                <a:lumOff val="16983"/>
                <a:alphaOff val="0"/>
                <a:tint val="60000"/>
                <a:satMod val="120000"/>
              </a:schemeClr>
            </a:gs>
            <a:gs pos="100000">
              <a:schemeClr val="accent1">
                <a:shade val="50000"/>
                <a:hueOff val="199299"/>
                <a:satOff val="10932"/>
                <a:lumOff val="16983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Autor: Mgr. Vlasta Šujanová</a:t>
          </a:r>
          <a:endParaRPr lang="cs-CZ" sz="2100" kern="1200" dirty="0"/>
        </a:p>
      </dsp:txBody>
      <dsp:txXfrm>
        <a:off x="40780" y="1036595"/>
        <a:ext cx="7153198" cy="753819"/>
      </dsp:txXfrm>
    </dsp:sp>
    <dsp:sp modelId="{1C4BCB69-D3A6-4CCF-9871-D9B9359B8159}">
      <dsp:nvSpPr>
        <dsp:cNvPr id="0" name=""/>
        <dsp:cNvSpPr/>
      </dsp:nvSpPr>
      <dsp:spPr>
        <a:xfrm>
          <a:off x="0" y="1891675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98598"/>
                <a:satOff val="21864"/>
                <a:lumOff val="33966"/>
                <a:alphaOff val="0"/>
                <a:tint val="0"/>
              </a:schemeClr>
            </a:gs>
            <a:gs pos="44000">
              <a:schemeClr val="accent1">
                <a:shade val="50000"/>
                <a:hueOff val="398598"/>
                <a:satOff val="21864"/>
                <a:lumOff val="33966"/>
                <a:alphaOff val="0"/>
                <a:tint val="60000"/>
                <a:satMod val="120000"/>
              </a:schemeClr>
            </a:gs>
            <a:gs pos="100000">
              <a:schemeClr val="accent1">
                <a:shade val="50000"/>
                <a:hueOff val="398598"/>
                <a:satOff val="21864"/>
                <a:lumOff val="33966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Téma</a:t>
          </a:r>
          <a:r>
            <a:rPr lang="cs-CZ" sz="2100" kern="1200" dirty="0" smtClean="0"/>
            <a:t>: Seznámení a procvičování řazení podle abecedy</a:t>
          </a:r>
          <a:endParaRPr lang="cs-CZ" sz="2100" kern="1200" dirty="0"/>
        </a:p>
      </dsp:txBody>
      <dsp:txXfrm>
        <a:off x="40780" y="1932455"/>
        <a:ext cx="7153198" cy="753819"/>
      </dsp:txXfrm>
    </dsp:sp>
    <dsp:sp modelId="{97CBBA99-26B9-4E2D-BA76-BF47FEBF0134}">
      <dsp:nvSpPr>
        <dsp:cNvPr id="0" name=""/>
        <dsp:cNvSpPr/>
      </dsp:nvSpPr>
      <dsp:spPr>
        <a:xfrm>
          <a:off x="0" y="2787535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98598"/>
                <a:satOff val="21864"/>
                <a:lumOff val="33966"/>
                <a:alphaOff val="0"/>
                <a:tint val="0"/>
              </a:schemeClr>
            </a:gs>
            <a:gs pos="44000">
              <a:schemeClr val="accent1">
                <a:shade val="50000"/>
                <a:hueOff val="398598"/>
                <a:satOff val="21864"/>
                <a:lumOff val="33966"/>
                <a:alphaOff val="0"/>
                <a:tint val="60000"/>
                <a:satMod val="120000"/>
              </a:schemeClr>
            </a:gs>
            <a:gs pos="100000">
              <a:schemeClr val="accent1">
                <a:shade val="50000"/>
                <a:hueOff val="398598"/>
                <a:satOff val="21864"/>
                <a:lumOff val="33966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Číslo projektu : 16</a:t>
          </a:r>
          <a:endParaRPr lang="cs-CZ" sz="2100" kern="1200" dirty="0"/>
        </a:p>
      </dsp:txBody>
      <dsp:txXfrm>
        <a:off x="40780" y="2828315"/>
        <a:ext cx="7153198" cy="753819"/>
      </dsp:txXfrm>
    </dsp:sp>
    <dsp:sp modelId="{B1DDF1AD-3BC2-43B8-A8D0-A33120EFAF7C}">
      <dsp:nvSpPr>
        <dsp:cNvPr id="0" name=""/>
        <dsp:cNvSpPr/>
      </dsp:nvSpPr>
      <dsp:spPr>
        <a:xfrm>
          <a:off x="0" y="3683396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99299"/>
                <a:satOff val="10932"/>
                <a:lumOff val="16983"/>
                <a:alphaOff val="0"/>
                <a:tint val="0"/>
              </a:schemeClr>
            </a:gs>
            <a:gs pos="44000">
              <a:schemeClr val="accent1">
                <a:shade val="50000"/>
                <a:hueOff val="199299"/>
                <a:satOff val="10932"/>
                <a:lumOff val="16983"/>
                <a:alphaOff val="0"/>
                <a:tint val="60000"/>
                <a:satMod val="120000"/>
              </a:schemeClr>
            </a:gs>
            <a:gs pos="100000">
              <a:schemeClr val="accent1">
                <a:shade val="50000"/>
                <a:hueOff val="199299"/>
                <a:satOff val="10932"/>
                <a:lumOff val="16983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Vytvořeno: </a:t>
          </a:r>
          <a:r>
            <a:rPr lang="cs-CZ" sz="2100" kern="1200" dirty="0" smtClean="0"/>
            <a:t>10.8.2012</a:t>
          </a:r>
          <a:endParaRPr lang="cs-CZ" sz="2100" kern="1200" dirty="0"/>
        </a:p>
      </dsp:txBody>
      <dsp:txXfrm>
        <a:off x="40780" y="3724176"/>
        <a:ext cx="7153198" cy="753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245D5-8D9F-42B7-97D7-57705677166C}" type="datetimeFigureOut">
              <a:rPr lang="cs-CZ" smtClean="0"/>
              <a:t>7.3.2013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B6F7-5301-4DAF-9C50-2DEF52F3C0E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245D5-8D9F-42B7-97D7-57705677166C}" type="datetimeFigureOut">
              <a:rPr lang="cs-CZ" smtClean="0"/>
              <a:t>7.3.2013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B6F7-5301-4DAF-9C50-2DEF52F3C0E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245D5-8D9F-42B7-97D7-57705677166C}" type="datetimeFigureOut">
              <a:rPr lang="cs-CZ" smtClean="0"/>
              <a:t>7.3.2013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B6F7-5301-4DAF-9C50-2DEF52F3C0E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245D5-8D9F-42B7-97D7-57705677166C}" type="datetimeFigureOut">
              <a:rPr lang="cs-CZ" smtClean="0"/>
              <a:t>7.3.2013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B6F7-5301-4DAF-9C50-2DEF52F3C0E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245D5-8D9F-42B7-97D7-57705677166C}" type="datetimeFigureOut">
              <a:rPr lang="cs-CZ" smtClean="0"/>
              <a:t>7.3.2013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B6F7-5301-4DAF-9C50-2DEF52F3C0E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245D5-8D9F-42B7-97D7-57705677166C}" type="datetimeFigureOut">
              <a:rPr lang="cs-CZ" smtClean="0"/>
              <a:t>7.3.2013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B6F7-5301-4DAF-9C50-2DEF52F3C0E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245D5-8D9F-42B7-97D7-57705677166C}" type="datetimeFigureOut">
              <a:rPr lang="cs-CZ" smtClean="0"/>
              <a:t>7.3.2013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B6F7-5301-4DAF-9C50-2DEF52F3C0E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245D5-8D9F-42B7-97D7-57705677166C}" type="datetimeFigureOut">
              <a:rPr lang="cs-CZ" smtClean="0"/>
              <a:t>7.3.2013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B6F7-5301-4DAF-9C50-2DEF52F3C0E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245D5-8D9F-42B7-97D7-57705677166C}" type="datetimeFigureOut">
              <a:rPr lang="cs-CZ" smtClean="0"/>
              <a:t>7.3.2013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B6F7-5301-4DAF-9C50-2DEF52F3C0E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245D5-8D9F-42B7-97D7-57705677166C}" type="datetimeFigureOut">
              <a:rPr lang="cs-CZ" smtClean="0"/>
              <a:t>7.3.2013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B6F7-5301-4DAF-9C50-2DEF52F3C0E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245D5-8D9F-42B7-97D7-57705677166C}" type="datetimeFigureOut">
              <a:rPr lang="cs-CZ" smtClean="0"/>
              <a:t>7.3.2013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B6F7-5301-4DAF-9C50-2DEF52F3C0EF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EE5245D5-8D9F-42B7-97D7-57705677166C}" type="datetimeFigureOut">
              <a:rPr lang="cs-CZ" smtClean="0"/>
              <a:t>7.3.2013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7956B6F7-5301-4DAF-9C50-2DEF52F3C0E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2079813"/>
              </p:ext>
            </p:extLst>
          </p:nvPr>
        </p:nvGraphicFramePr>
        <p:xfrm>
          <a:off x="899592" y="260648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9467" y="5039296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634155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2204864"/>
            <a:ext cx="7524824" cy="3921299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seznamovací a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dirty="0"/>
              <a:t> seznámení a procvičování </a:t>
            </a:r>
            <a:r>
              <a:rPr lang="cs-CZ" dirty="0" smtClean="0"/>
              <a:t>řazení slov podle abecedy</a:t>
            </a:r>
            <a:endParaRPr lang="cs-CZ" b="1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abeceda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   2. 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8 – 9 let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039597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Opakování  abecedy</a:t>
            </a:r>
          </a:p>
          <a:p>
            <a:endParaRPr lang="cs-CZ" dirty="0"/>
          </a:p>
          <a:p>
            <a:r>
              <a:rPr lang="cs-CZ" sz="2800" dirty="0" smtClean="0"/>
              <a:t>Doplňování  písmen  do  abecedy</a:t>
            </a:r>
          </a:p>
          <a:p>
            <a:endParaRPr lang="cs-CZ" dirty="0"/>
          </a:p>
          <a:p>
            <a:r>
              <a:rPr lang="cs-CZ" sz="2800" dirty="0" smtClean="0"/>
              <a:t>Řazení  slov  podle  abecedy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0MGM\AppData\Local\Microsoft\Windows\Temporary Internet Files\Content.IE5\F2RSARUA\MM91000108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50" y="4519613"/>
            <a:ext cx="1981200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UOV30637\MM90017822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549" y="2852936"/>
            <a:ext cx="805893" cy="805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467917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b="1" dirty="0" err="1" smtClean="0"/>
              <a:t>aA</a:t>
            </a:r>
            <a:r>
              <a:rPr lang="cs-CZ" sz="4000" b="1" dirty="0" smtClean="0"/>
              <a:t>   </a:t>
            </a:r>
            <a:r>
              <a:rPr lang="cs-CZ" sz="4000" b="1" dirty="0" err="1" smtClean="0"/>
              <a:t>bB</a:t>
            </a:r>
            <a:r>
              <a:rPr lang="cs-CZ" sz="4000" b="1" dirty="0" smtClean="0"/>
              <a:t>    </a:t>
            </a:r>
            <a:r>
              <a:rPr lang="cs-CZ" sz="4000" b="1" dirty="0" err="1" smtClean="0"/>
              <a:t>cC</a:t>
            </a:r>
            <a:r>
              <a:rPr lang="cs-CZ" sz="4000" b="1" dirty="0" smtClean="0"/>
              <a:t>   </a:t>
            </a:r>
            <a:r>
              <a:rPr lang="cs-CZ" sz="4000" b="1" dirty="0" err="1" smtClean="0"/>
              <a:t>Čč</a:t>
            </a:r>
            <a:r>
              <a:rPr lang="cs-CZ" sz="4000" b="1" dirty="0" smtClean="0"/>
              <a:t>   </a:t>
            </a:r>
            <a:r>
              <a:rPr lang="cs-CZ" sz="4000" b="1" dirty="0" err="1" smtClean="0"/>
              <a:t>dD</a:t>
            </a:r>
            <a:r>
              <a:rPr lang="cs-CZ" sz="4000" b="1" dirty="0" smtClean="0"/>
              <a:t>   </a:t>
            </a:r>
            <a:r>
              <a:rPr lang="cs-CZ" sz="4000" b="1" dirty="0" err="1" smtClean="0"/>
              <a:t>ďĎ</a:t>
            </a:r>
            <a:r>
              <a:rPr lang="cs-CZ" sz="4000" b="1" dirty="0" smtClean="0"/>
              <a:t>    </a:t>
            </a:r>
            <a:r>
              <a:rPr lang="cs-CZ" sz="4000" b="1" dirty="0" err="1" smtClean="0"/>
              <a:t>eE</a:t>
            </a:r>
            <a:r>
              <a:rPr lang="cs-CZ" sz="4000" b="1" dirty="0" smtClean="0"/>
              <a:t>   </a:t>
            </a:r>
          </a:p>
          <a:p>
            <a:r>
              <a:rPr lang="cs-CZ" sz="4000" b="1" dirty="0" err="1" smtClean="0"/>
              <a:t>fF</a:t>
            </a:r>
            <a:r>
              <a:rPr lang="cs-CZ" sz="4000" b="1" dirty="0" smtClean="0"/>
              <a:t>    </a:t>
            </a:r>
            <a:r>
              <a:rPr lang="cs-CZ" sz="4000" b="1" dirty="0" err="1" smtClean="0"/>
              <a:t>gG</a:t>
            </a:r>
            <a:r>
              <a:rPr lang="cs-CZ" sz="4000" b="1" dirty="0" smtClean="0"/>
              <a:t>   </a:t>
            </a:r>
            <a:r>
              <a:rPr lang="cs-CZ" sz="4000" b="1" dirty="0" err="1" smtClean="0"/>
              <a:t>hH</a:t>
            </a:r>
            <a:r>
              <a:rPr lang="cs-CZ" sz="4000" b="1" dirty="0" smtClean="0"/>
              <a:t>    </a:t>
            </a:r>
            <a:r>
              <a:rPr lang="cs-CZ" sz="4000" b="1" dirty="0" err="1" smtClean="0"/>
              <a:t>chCh</a:t>
            </a:r>
            <a:r>
              <a:rPr lang="cs-CZ" sz="4000" b="1" dirty="0" smtClean="0"/>
              <a:t>   </a:t>
            </a:r>
            <a:r>
              <a:rPr lang="cs-CZ" sz="4000" b="1" dirty="0" err="1" smtClean="0"/>
              <a:t>iI</a:t>
            </a:r>
            <a:r>
              <a:rPr lang="cs-CZ" sz="4000" b="1" dirty="0" smtClean="0"/>
              <a:t>    </a:t>
            </a:r>
            <a:r>
              <a:rPr lang="cs-CZ" sz="4000" b="1" dirty="0" err="1" smtClean="0"/>
              <a:t>jJ</a:t>
            </a:r>
            <a:r>
              <a:rPr lang="cs-CZ" sz="4000" b="1" dirty="0" smtClean="0"/>
              <a:t>     </a:t>
            </a:r>
            <a:r>
              <a:rPr lang="cs-CZ" sz="4000" b="1" dirty="0" err="1" smtClean="0"/>
              <a:t>kK</a:t>
            </a:r>
            <a:r>
              <a:rPr lang="cs-CZ" sz="4000" b="1" dirty="0" smtClean="0"/>
              <a:t>  </a:t>
            </a:r>
          </a:p>
          <a:p>
            <a:r>
              <a:rPr lang="cs-CZ" sz="4000" b="1" dirty="0" err="1" smtClean="0"/>
              <a:t>lL</a:t>
            </a:r>
            <a:r>
              <a:rPr lang="cs-CZ" sz="4000" b="1" dirty="0" smtClean="0"/>
              <a:t>    </a:t>
            </a:r>
            <a:r>
              <a:rPr lang="cs-CZ" sz="4000" b="1" dirty="0" err="1" smtClean="0"/>
              <a:t>mM</a:t>
            </a:r>
            <a:r>
              <a:rPr lang="cs-CZ" sz="4000" b="1" dirty="0" smtClean="0"/>
              <a:t>   </a:t>
            </a:r>
            <a:r>
              <a:rPr lang="cs-CZ" sz="4000" b="1" dirty="0" err="1" smtClean="0"/>
              <a:t>nN</a:t>
            </a:r>
            <a:r>
              <a:rPr lang="cs-CZ" sz="4000" b="1" dirty="0" smtClean="0"/>
              <a:t>    </a:t>
            </a:r>
            <a:r>
              <a:rPr lang="cs-CZ" sz="4000" b="1" dirty="0" err="1" smtClean="0"/>
              <a:t>ňŇ</a:t>
            </a:r>
            <a:r>
              <a:rPr lang="cs-CZ" sz="4000" b="1" dirty="0" smtClean="0"/>
              <a:t>     </a:t>
            </a:r>
            <a:r>
              <a:rPr lang="cs-CZ" sz="4000" b="1" dirty="0" err="1" smtClean="0"/>
              <a:t>oO</a:t>
            </a:r>
            <a:r>
              <a:rPr lang="cs-CZ" sz="4000" b="1" dirty="0" smtClean="0"/>
              <a:t>   </a:t>
            </a:r>
            <a:r>
              <a:rPr lang="cs-CZ" sz="4000" b="1" dirty="0" err="1" smtClean="0"/>
              <a:t>pP</a:t>
            </a:r>
            <a:r>
              <a:rPr lang="cs-CZ" sz="4000" b="1" dirty="0" smtClean="0"/>
              <a:t>    </a:t>
            </a:r>
            <a:r>
              <a:rPr lang="cs-CZ" sz="4000" b="1" dirty="0" err="1" smtClean="0"/>
              <a:t>qQ</a:t>
            </a:r>
            <a:r>
              <a:rPr lang="cs-CZ" sz="4000" b="1" dirty="0" smtClean="0"/>
              <a:t> </a:t>
            </a:r>
          </a:p>
          <a:p>
            <a:r>
              <a:rPr lang="cs-CZ" sz="4000" b="1" dirty="0" err="1" smtClean="0"/>
              <a:t>rR</a:t>
            </a:r>
            <a:r>
              <a:rPr lang="cs-CZ" sz="4000" b="1" dirty="0" smtClean="0"/>
              <a:t>    </a:t>
            </a:r>
            <a:r>
              <a:rPr lang="cs-CZ" sz="4000" b="1" dirty="0" err="1" smtClean="0"/>
              <a:t>řŘ</a:t>
            </a:r>
            <a:r>
              <a:rPr lang="cs-CZ" sz="4000" b="1" dirty="0" smtClean="0"/>
              <a:t>     </a:t>
            </a:r>
            <a:r>
              <a:rPr lang="cs-CZ" sz="4000" b="1" dirty="0" err="1" smtClean="0"/>
              <a:t>sS</a:t>
            </a:r>
            <a:r>
              <a:rPr lang="cs-CZ" sz="4000" b="1" dirty="0" smtClean="0"/>
              <a:t>      </a:t>
            </a:r>
            <a:r>
              <a:rPr lang="cs-CZ" sz="4000" b="1" dirty="0" err="1" smtClean="0"/>
              <a:t>šŠ</a:t>
            </a:r>
            <a:r>
              <a:rPr lang="cs-CZ" sz="4000" b="1" dirty="0" smtClean="0"/>
              <a:t>      </a:t>
            </a:r>
            <a:r>
              <a:rPr lang="cs-CZ" sz="4000" b="1" dirty="0" err="1" smtClean="0"/>
              <a:t>tT</a:t>
            </a:r>
            <a:r>
              <a:rPr lang="cs-CZ" sz="4000" b="1" dirty="0" smtClean="0"/>
              <a:t>    </a:t>
            </a:r>
            <a:r>
              <a:rPr lang="cs-CZ" sz="4000" b="1" dirty="0" err="1" smtClean="0"/>
              <a:t>ťŤ</a:t>
            </a:r>
            <a:r>
              <a:rPr lang="cs-CZ" sz="4000" b="1" dirty="0" smtClean="0"/>
              <a:t>     </a:t>
            </a:r>
            <a:r>
              <a:rPr lang="cs-CZ" sz="4000" b="1" dirty="0" err="1" smtClean="0"/>
              <a:t>uU</a:t>
            </a:r>
            <a:endParaRPr lang="cs-CZ" sz="4000" b="1" dirty="0" smtClean="0"/>
          </a:p>
          <a:p>
            <a:r>
              <a:rPr lang="cs-CZ" sz="4000" b="1" dirty="0" err="1" smtClean="0"/>
              <a:t>vV</a:t>
            </a:r>
            <a:r>
              <a:rPr lang="cs-CZ" sz="4000" b="1" dirty="0" smtClean="0"/>
              <a:t>    </a:t>
            </a:r>
            <a:r>
              <a:rPr lang="cs-CZ" sz="4000" b="1" dirty="0" err="1" smtClean="0"/>
              <a:t>wW</a:t>
            </a:r>
            <a:r>
              <a:rPr lang="cs-CZ" sz="4000" b="1" dirty="0" smtClean="0"/>
              <a:t>    </a:t>
            </a:r>
            <a:r>
              <a:rPr lang="cs-CZ" sz="4000" b="1" dirty="0" err="1" smtClean="0"/>
              <a:t>xX</a:t>
            </a:r>
            <a:r>
              <a:rPr lang="cs-CZ" sz="4000" b="1" dirty="0" smtClean="0"/>
              <a:t>    </a:t>
            </a:r>
            <a:r>
              <a:rPr lang="cs-CZ" sz="4000" b="1" dirty="0" err="1" smtClean="0"/>
              <a:t>yY</a:t>
            </a:r>
            <a:r>
              <a:rPr lang="cs-CZ" sz="4000" b="1" dirty="0" smtClean="0"/>
              <a:t>     </a:t>
            </a:r>
            <a:r>
              <a:rPr lang="cs-CZ" sz="4000" b="1" dirty="0" err="1" smtClean="0"/>
              <a:t>zZ</a:t>
            </a:r>
            <a:r>
              <a:rPr lang="cs-CZ" sz="4000" b="1" dirty="0" smtClean="0"/>
              <a:t>      </a:t>
            </a:r>
            <a:r>
              <a:rPr lang="cs-CZ" sz="4000" b="1" dirty="0" err="1" smtClean="0"/>
              <a:t>žŽ</a:t>
            </a:r>
            <a:r>
              <a:rPr lang="cs-CZ" sz="4000" b="1" dirty="0" smtClean="0"/>
              <a:t>    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ABECEDA</a:t>
            </a:r>
            <a:endParaRPr lang="cs-CZ" dirty="0"/>
          </a:p>
        </p:txBody>
      </p:sp>
      <p:pic>
        <p:nvPicPr>
          <p:cNvPr id="10242" name="Picture 2" descr="C:\Users\0MGM\AppData\Local\Microsoft\Windows\Temporary Internet Files\Content.IE5\EUOHC7OJ\MM90017822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600" y="1554163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571425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a_ _ _ d           k_ _ n _ _p          e f _ _ _ i _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v_ _ _ z _       g _ _ _ j _          r _ s _ _ _u</a:t>
            </a:r>
          </a:p>
          <a:p>
            <a:endParaRPr lang="cs-CZ" sz="3200" b="1" dirty="0"/>
          </a:p>
          <a:p>
            <a:r>
              <a:rPr lang="cs-CZ" sz="3200" b="1" dirty="0" smtClean="0"/>
              <a:t> c _ _ _ e _    o _ _ _ ř     i j _ _ _ n _  </a:t>
            </a:r>
            <a:endParaRPr lang="cs-CZ" sz="32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PÍSMENA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UOV30637\MM90017822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517232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MGM\AppData\Local\Microsoft\Windows\Temporary Internet Files\Content.IE5\HE0BZG8P\MM90017822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4763" y="1760538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688849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Všechna  písmena mají v abecedním řazení svoje  místo. Říkáme, že je </a:t>
            </a:r>
            <a:r>
              <a:rPr lang="cs-CZ" sz="2800" b="1" dirty="0" smtClean="0"/>
              <a:t>řadíme podle abecedy.</a:t>
            </a:r>
          </a:p>
          <a:p>
            <a:r>
              <a:rPr lang="cs-CZ" sz="2800" dirty="0" smtClean="0"/>
              <a:t>Podle abecedy jsou seřazena slova ve slovnících, v encyklopediích a různých seznamech.</a:t>
            </a:r>
          </a:p>
          <a:p>
            <a:r>
              <a:rPr lang="cs-CZ" sz="2800" dirty="0" smtClean="0"/>
              <a:t>Slova řadíme podle </a:t>
            </a:r>
            <a:r>
              <a:rPr lang="cs-CZ" sz="2800" b="1" dirty="0" smtClean="0"/>
              <a:t>prvního písmene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ABECEDA</a:t>
            </a:r>
            <a:endParaRPr lang="cs-CZ" sz="5400" b="1" dirty="0"/>
          </a:p>
        </p:txBody>
      </p:sp>
      <p:pic>
        <p:nvPicPr>
          <p:cNvPr id="9219" name="Picture 3" descr="C:\Users\0MGM\AppData\Local\Microsoft\Windows\Temporary Internet Files\Content.IE5\4BGKK1Y0\MM90017821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7925" y="5108575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0MGM\AppData\Local\Microsoft\Windows\Temporary Internet Files\Content.IE5\IL4UUWWJ\MM90017821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4763" y="1804988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842451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36912"/>
            <a:ext cx="7660373" cy="348925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Mirek   Petr   Slávek   Jirka   Adam</a:t>
            </a:r>
          </a:p>
          <a:p>
            <a:r>
              <a:rPr lang="cs-CZ" sz="2800" dirty="0" smtClean="0"/>
              <a:t>Julie   Bára   Kája  Renata  Martina</a:t>
            </a:r>
          </a:p>
          <a:p>
            <a:r>
              <a:rPr lang="cs-CZ" sz="2800" dirty="0" smtClean="0"/>
              <a:t>prase   kůň    slepice   husa   ovce</a:t>
            </a:r>
          </a:p>
          <a:p>
            <a:r>
              <a:rPr lang="cs-CZ" sz="2800" dirty="0" smtClean="0"/>
              <a:t>zajíc   veverka   srnka   jelen   liška   bažant</a:t>
            </a:r>
          </a:p>
          <a:p>
            <a:r>
              <a:rPr lang="cs-CZ" sz="2800" dirty="0" smtClean="0"/>
              <a:t>ananas   </a:t>
            </a:r>
            <a:r>
              <a:rPr lang="cs-CZ" sz="2800" dirty="0" smtClean="0"/>
              <a:t>pomeranč   </a:t>
            </a:r>
            <a:r>
              <a:rPr lang="cs-CZ" sz="2800" dirty="0" smtClean="0"/>
              <a:t>banán   kivi   citrón</a:t>
            </a:r>
          </a:p>
          <a:p>
            <a:r>
              <a:rPr lang="cs-CZ" sz="2800" dirty="0" smtClean="0"/>
              <a:t> tygr  žirafa  slon  lev  opice      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SEŘAĎ  PODLE  ABECEDY </a:t>
            </a:r>
            <a:endParaRPr lang="cs-CZ" dirty="0"/>
          </a:p>
        </p:txBody>
      </p:sp>
      <p:pic>
        <p:nvPicPr>
          <p:cNvPr id="3074" name="Picture 2" descr="C:\Users\0MGM\AppData\Local\Microsoft\Windows\Temporary Internet Files\Content.IE5\YSLA72LG\MC9004345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2338" y="4608513"/>
            <a:ext cx="16478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MGM\AppData\Local\Microsoft\Windows\Temporary Internet Files\Content.IE5\F2RSARUA\MM90017821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5555" y="1746045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195399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Adam   Jirka  Mirek  Petr   Slávek</a:t>
            </a:r>
          </a:p>
          <a:p>
            <a:r>
              <a:rPr lang="cs-CZ" sz="2800" dirty="0" smtClean="0"/>
              <a:t>Bára  Julie  Kája  Martina  Renata</a:t>
            </a:r>
          </a:p>
          <a:p>
            <a:r>
              <a:rPr lang="cs-CZ" sz="2800" dirty="0" smtClean="0"/>
              <a:t>husa   kůň   ovce  prase   slepice</a:t>
            </a:r>
          </a:p>
          <a:p>
            <a:r>
              <a:rPr lang="cs-CZ" sz="2800" dirty="0" smtClean="0"/>
              <a:t>bažant   jelen  liška  srnka  veverka  zajíc</a:t>
            </a:r>
          </a:p>
          <a:p>
            <a:r>
              <a:rPr lang="cs-CZ" sz="2800" dirty="0" smtClean="0"/>
              <a:t>ananas  banán  citrón  kivi  </a:t>
            </a:r>
            <a:r>
              <a:rPr lang="cs-CZ" sz="2800" dirty="0" smtClean="0"/>
              <a:t>pomeranč</a:t>
            </a:r>
            <a:endParaRPr lang="cs-CZ" sz="2800" dirty="0" smtClean="0"/>
          </a:p>
          <a:p>
            <a:r>
              <a:rPr lang="cs-CZ" sz="2800" dirty="0" smtClean="0"/>
              <a:t>lev  opice  slon  tygr  žirafa   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p:pic>
        <p:nvPicPr>
          <p:cNvPr id="4098" name="Picture 2" descr="C:\Users\0MGM\AppData\Local\Microsoft\Windows\Temporary Internet Files\Content.IE5\MH0F30X1\MC9004345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4038" y="4356100"/>
            <a:ext cx="1470025" cy="193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MGM\AppData\Local\Microsoft\Windows\Temporary Internet Files\Content.IE5\P9VWQ9CM\MM90017821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013" y="1790700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57380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Začínají-li dvě slova</a:t>
            </a:r>
            <a:r>
              <a:rPr lang="cs-CZ" sz="3200" b="1" dirty="0" smtClean="0"/>
              <a:t> </a:t>
            </a:r>
            <a:r>
              <a:rPr lang="cs-CZ" sz="3200" dirty="0" smtClean="0"/>
              <a:t>, </a:t>
            </a:r>
            <a:r>
              <a:rPr lang="cs-CZ" sz="2800" dirty="0" smtClean="0"/>
              <a:t>která chceme řadit podle</a:t>
            </a:r>
            <a:r>
              <a:rPr lang="cs-CZ" sz="3200" dirty="0" smtClean="0"/>
              <a:t> </a:t>
            </a:r>
            <a:r>
              <a:rPr lang="cs-CZ" sz="2800" dirty="0" smtClean="0"/>
              <a:t>abecedy, </a:t>
            </a:r>
            <a:r>
              <a:rPr lang="cs-CZ" sz="2800" b="1" dirty="0" smtClean="0"/>
              <a:t>stejným písmenem</a:t>
            </a:r>
            <a:r>
              <a:rPr lang="cs-CZ" sz="2800" dirty="0" smtClean="0"/>
              <a:t>, rozhodující je </a:t>
            </a:r>
            <a:r>
              <a:rPr lang="cs-CZ" sz="2800" b="1" dirty="0" smtClean="0"/>
              <a:t>druhé písmeno</a:t>
            </a:r>
            <a:r>
              <a:rPr lang="cs-CZ" sz="2800" dirty="0" smtClean="0"/>
              <a:t> / popřípadě  další písmena</a:t>
            </a:r>
            <a:r>
              <a:rPr lang="cs-CZ" sz="3200" dirty="0" smtClean="0"/>
              <a:t>/</a:t>
            </a:r>
          </a:p>
          <a:p>
            <a:endParaRPr lang="cs-CZ" sz="3200" dirty="0" smtClean="0"/>
          </a:p>
          <a:p>
            <a:r>
              <a:rPr lang="cs-CZ" sz="3200" dirty="0">
                <a:solidFill>
                  <a:srgbClr val="FF0000"/>
                </a:solidFill>
              </a:rPr>
              <a:t>s</a:t>
            </a:r>
            <a:r>
              <a:rPr lang="cs-CZ" sz="3200" dirty="0" smtClean="0">
                <a:solidFill>
                  <a:srgbClr val="FFFF00"/>
                </a:solidFill>
              </a:rPr>
              <a:t>u</a:t>
            </a:r>
            <a:r>
              <a:rPr lang="cs-CZ" sz="3200" dirty="0" smtClean="0"/>
              <a:t>kně  </a:t>
            </a:r>
            <a:r>
              <a:rPr lang="cs-CZ" sz="3200" dirty="0" smtClean="0">
                <a:solidFill>
                  <a:srgbClr val="FF0000"/>
                </a:solidFill>
              </a:rPr>
              <a:t>k</a:t>
            </a:r>
            <a:r>
              <a:rPr lang="cs-CZ" sz="3200" dirty="0" smtClean="0">
                <a:solidFill>
                  <a:srgbClr val="00B050"/>
                </a:solidFill>
              </a:rPr>
              <a:t>a</a:t>
            </a:r>
            <a:r>
              <a:rPr lang="cs-CZ" sz="3200" dirty="0" smtClean="0"/>
              <a:t>bát </a:t>
            </a:r>
            <a:r>
              <a:rPr lang="cs-CZ" sz="3200" dirty="0" smtClean="0">
                <a:solidFill>
                  <a:srgbClr val="FF0000"/>
                </a:solidFill>
              </a:rPr>
              <a:t>s</a:t>
            </a:r>
            <a:r>
              <a:rPr lang="cs-CZ" sz="3200" dirty="0" smtClean="0">
                <a:solidFill>
                  <a:srgbClr val="FFFF00"/>
                </a:solidFill>
              </a:rPr>
              <a:t>a</a:t>
            </a:r>
            <a:r>
              <a:rPr lang="cs-CZ" sz="3200" dirty="0" smtClean="0"/>
              <a:t>ko  </a:t>
            </a:r>
            <a:r>
              <a:rPr lang="cs-CZ" sz="3200" dirty="0" smtClean="0">
                <a:solidFill>
                  <a:srgbClr val="FF0000"/>
                </a:solidFill>
              </a:rPr>
              <a:t>k</a:t>
            </a:r>
            <a:r>
              <a:rPr lang="cs-CZ" sz="3200" dirty="0" smtClean="0">
                <a:solidFill>
                  <a:srgbClr val="00B050"/>
                </a:solidFill>
              </a:rPr>
              <a:t>o</a:t>
            </a:r>
            <a:r>
              <a:rPr lang="cs-CZ" sz="3200" dirty="0" smtClean="0"/>
              <a:t>šile  </a:t>
            </a:r>
            <a:r>
              <a:rPr lang="cs-CZ" sz="3200" dirty="0" smtClean="0">
                <a:solidFill>
                  <a:srgbClr val="FF0000"/>
                </a:solidFill>
              </a:rPr>
              <a:t>h</a:t>
            </a:r>
            <a:r>
              <a:rPr lang="cs-CZ" sz="3200" dirty="0" smtClean="0"/>
              <a:t>alenka </a:t>
            </a:r>
            <a:r>
              <a:rPr lang="cs-CZ" sz="3200" dirty="0" smtClean="0">
                <a:solidFill>
                  <a:srgbClr val="FF0000"/>
                </a:solidFill>
              </a:rPr>
              <a:t>t</a:t>
            </a:r>
            <a:r>
              <a:rPr lang="cs-CZ" sz="3200" dirty="0" smtClean="0"/>
              <a:t>riko</a:t>
            </a:r>
          </a:p>
          <a:p>
            <a:r>
              <a:rPr lang="cs-CZ" sz="3200" dirty="0" smtClean="0"/>
              <a:t>halenka  kabát  košile  sako  sukně </a:t>
            </a:r>
            <a:r>
              <a:rPr lang="cs-CZ" sz="3200" dirty="0" smtClean="0"/>
              <a:t> triko</a:t>
            </a:r>
            <a:endParaRPr lang="cs-CZ" sz="3200" dirty="0" smtClean="0"/>
          </a:p>
          <a:p>
            <a:endParaRPr lang="cs-CZ" sz="3200" dirty="0"/>
          </a:p>
          <a:p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ŘAZENÍ  PODLE  ABECEDY</a:t>
            </a:r>
            <a:endParaRPr lang="cs-CZ" dirty="0"/>
          </a:p>
        </p:txBody>
      </p:sp>
      <p:pic>
        <p:nvPicPr>
          <p:cNvPr id="8194" name="Picture 2" descr="C:\Users\0MGM\AppData\Local\Microsoft\Windows\Temporary Internet Files\Content.IE5\0FWE7S5X\MM90017821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075" y="1746250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020922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lípa  dub  buk  habr  olše  osika  </a:t>
            </a:r>
          </a:p>
          <a:p>
            <a:r>
              <a:rPr lang="cs-CZ" sz="2800" dirty="0" smtClean="0"/>
              <a:t>jablko hruška jahoda meruňka  malina moruše</a:t>
            </a:r>
          </a:p>
          <a:p>
            <a:r>
              <a:rPr lang="cs-CZ" sz="2800" dirty="0" smtClean="0"/>
              <a:t>růže  astra  azalka  muškáty  sasanka </a:t>
            </a:r>
          </a:p>
          <a:p>
            <a:r>
              <a:rPr lang="cs-CZ" sz="2800" dirty="0" smtClean="0"/>
              <a:t>kráva  kobyla  beran  koza  králík  prase</a:t>
            </a:r>
          </a:p>
          <a:p>
            <a:r>
              <a:rPr lang="cs-CZ" sz="2800" dirty="0" smtClean="0"/>
              <a:t>pero  tužka  pouzdro  pastelky  propiska  sešit</a:t>
            </a:r>
          </a:p>
          <a:p>
            <a:r>
              <a:rPr lang="cs-CZ" sz="2800" dirty="0" smtClean="0"/>
              <a:t>Karel  Petr  Vojta  Pavel  Vašek  Pepík  Vlastík   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  PODLE  ABECEDY</a:t>
            </a:r>
            <a:endParaRPr lang="cs-CZ" dirty="0"/>
          </a:p>
        </p:txBody>
      </p:sp>
      <p:pic>
        <p:nvPicPr>
          <p:cNvPr id="7170" name="Picture 2" descr="C:\Users\0MGM\AppData\Local\Microsoft\Windows\Temporary Internet Files\Content.IE5\MH0F30X1\MM90017821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9300" y="2276475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0MGM\AppData\Local\Microsoft\Windows\Temporary Internet Files\Content.IE5\9I7DJK3U\MM90017822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1250" y="1584325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300523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buk  dub  habr  lípa  olše  osika </a:t>
            </a:r>
          </a:p>
          <a:p>
            <a:r>
              <a:rPr lang="cs-CZ" sz="2800" dirty="0" smtClean="0"/>
              <a:t>hruška  jablko jahoda malina meruňka moruše</a:t>
            </a:r>
          </a:p>
          <a:p>
            <a:r>
              <a:rPr lang="cs-CZ" sz="2800" dirty="0" smtClean="0"/>
              <a:t>astra  azalka  muškáty růže sasanka</a:t>
            </a:r>
          </a:p>
          <a:p>
            <a:r>
              <a:rPr lang="cs-CZ" sz="2800" dirty="0" smtClean="0"/>
              <a:t>beran kobyla koza králík  kráva  prase </a:t>
            </a:r>
          </a:p>
          <a:p>
            <a:r>
              <a:rPr lang="cs-CZ" sz="2800" dirty="0" smtClean="0"/>
              <a:t>pastelky pero pouzdro propiska sešit  tužka</a:t>
            </a:r>
          </a:p>
          <a:p>
            <a:r>
              <a:rPr lang="cs-CZ" sz="2800" dirty="0" smtClean="0"/>
              <a:t>Karel Pavel Pepík Petr Vašek Vlastík Vojta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p:pic>
        <p:nvPicPr>
          <p:cNvPr id="5122" name="Picture 2" descr="C:\Users\0MGM\AppData\Local\Microsoft\Windows\Temporary Internet Files\Content.IE5\F2RSARUA\MC9004345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6338" y="4681538"/>
            <a:ext cx="1584325" cy="199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MGM\AppData\Local\Microsoft\Windows\Temporary Internet Files\Content.IE5\HE0BZG8P\MM90017820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0138" y="1844824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153486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2780928"/>
            <a:ext cx="7408333" cy="3450696"/>
          </a:xfrm>
        </p:spPr>
        <p:txBody>
          <a:bodyPr/>
          <a:lstStyle/>
          <a:p>
            <a:r>
              <a:rPr lang="cs-CZ" dirty="0"/>
              <a:t>Ilustrace : </a:t>
            </a:r>
            <a:r>
              <a:rPr lang="cs-CZ" dirty="0" smtClean="0"/>
              <a:t>office.microsoft.com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pic>
        <p:nvPicPr>
          <p:cNvPr id="6146" name="Picture 2" descr="C:\Users\0MGM\AppData\Local\Microsoft\Windows\Temporary Internet Files\Content.IE5\MH0F30X1\MP9004387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5" y="3372669"/>
            <a:ext cx="302433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015698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150</TotalTime>
  <Words>431</Words>
  <Application>Microsoft Office PowerPoint</Application>
  <PresentationFormat>Předvádění na obrazovce (4:3)</PresentationFormat>
  <Paragraphs>79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Prezentace aplikace PowerPoint</vt:lpstr>
      <vt:lpstr>ANOTACE</vt:lpstr>
      <vt:lpstr>Prezentace aplikace PowerPoint</vt:lpstr>
      <vt:lpstr>ABECEDA</vt:lpstr>
      <vt:lpstr>DOPLŇ  PÍSMENA</vt:lpstr>
      <vt:lpstr>ABECEDA</vt:lpstr>
      <vt:lpstr>SEŘAĎ  PODLE  ABECEDY </vt:lpstr>
      <vt:lpstr>ZKONTROLUJ</vt:lpstr>
      <vt:lpstr>ŘAZENÍ  PODLE  ABECEDY</vt:lpstr>
      <vt:lpstr>SEŘAĎ  PODLE  ABECEDY</vt:lpstr>
      <vt:lpstr>ZKONTROLUJ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16</cp:revision>
  <dcterms:created xsi:type="dcterms:W3CDTF">2013-01-17T17:03:45Z</dcterms:created>
  <dcterms:modified xsi:type="dcterms:W3CDTF">2013-03-07T18:54:45Z</dcterms:modified>
</cp:coreProperties>
</file>