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84" r:id="rId1"/>
  </p:sldMasterIdLst>
  <p:notesMasterIdLst>
    <p:notesMasterId r:id="rId17"/>
  </p:notesMasterIdLst>
  <p:sldIdLst>
    <p:sldId id="256" r:id="rId2"/>
    <p:sldId id="257" r:id="rId3"/>
    <p:sldId id="271" r:id="rId4"/>
    <p:sldId id="259" r:id="rId5"/>
    <p:sldId id="260" r:id="rId6"/>
    <p:sldId id="262" r:id="rId7"/>
    <p:sldId id="263" r:id="rId8"/>
    <p:sldId id="261" r:id="rId9"/>
    <p:sldId id="266" r:id="rId10"/>
    <p:sldId id="267" r:id="rId11"/>
    <p:sldId id="264" r:id="rId12"/>
    <p:sldId id="270" r:id="rId13"/>
    <p:sldId id="265" r:id="rId14"/>
    <p:sldId id="268" r:id="rId15"/>
    <p:sldId id="269"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0" d="100"/>
          <a:sy n="50" d="100"/>
        </p:scale>
        <p:origin x="-1066" y="-6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vList2" loCatId="list" qsTypeId="urn:microsoft.com/office/officeart/2005/8/quickstyle/simple3" qsCatId="simple" csTypeId="urn:microsoft.com/office/officeart/2005/8/colors/accent1_4" csCatId="accent1" phldr="1"/>
      <dgm:spPr/>
      <dgm:t>
        <a:bodyPr/>
        <a:lstStyle/>
        <a:p>
          <a:endParaRPr lang="cs-CZ"/>
        </a:p>
      </dgm:t>
    </dgm:pt>
    <dgm:pt modelId="{445C7998-7549-48B0-BD68-D4F0167F02E5}">
      <dgm:prSet phldrT="[Text]"/>
      <dgm:spPr/>
      <dgm:t>
        <a:bodyPr/>
        <a:lstStyle/>
        <a:p>
          <a:pPr algn="l"/>
          <a:r>
            <a:rPr lang="cs-CZ" dirty="0"/>
            <a:t>Název školy</a:t>
          </a:r>
          <a:r>
            <a:rPr lang="cs-CZ" b="1" dirty="0" smtClean="0"/>
            <a:t>: Základní škola a Mateřská škola Troskotovice, příspěvková organizace</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smtClean="0"/>
            <a:t>Autor</a:t>
          </a:r>
          <a:r>
            <a:rPr lang="cs-CZ" smtClean="0"/>
            <a:t>: Mgr. </a:t>
          </a:r>
          <a:r>
            <a:rPr lang="cs-CZ" dirty="0" smtClean="0"/>
            <a:t>Vlasta Šujanová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6B0205A6-422D-4956-AD89-0CEBCAE4530D}">
      <dgm:prSet/>
      <dgm:spPr/>
      <dgm:t>
        <a:bodyPr/>
        <a:lstStyle/>
        <a:p>
          <a:pPr algn="l"/>
          <a:r>
            <a:rPr lang="cs-CZ" dirty="0" smtClean="0"/>
            <a:t>Vytvořeno: 11.11.2012</a:t>
          </a:r>
          <a:endParaRPr lang="cs-CZ" dirty="0"/>
        </a:p>
      </dgm:t>
    </dgm:pt>
    <dgm:pt modelId="{168864D7-72A0-4608-BC44-F4D46F72FF3E}" type="parTrans" cxnId="{74DEAA30-A8CD-4FF2-B1FF-748D58FB5D74}">
      <dgm:prSet/>
      <dgm:spPr/>
      <dgm:t>
        <a:bodyPr/>
        <a:lstStyle/>
        <a:p>
          <a:endParaRPr lang="cs-CZ"/>
        </a:p>
      </dgm:t>
    </dgm:pt>
    <dgm:pt modelId="{DB2C7C4B-FB0B-47FC-A6BD-4D152DC3D0CB}" type="sibTrans" cxnId="{74DEAA30-A8CD-4FF2-B1FF-748D58FB5D74}">
      <dgm:prSet/>
      <dgm:spPr/>
      <dgm:t>
        <a:bodyPr/>
        <a:lstStyle/>
        <a:p>
          <a:endParaRPr lang="cs-CZ"/>
        </a:p>
      </dgm:t>
    </dgm:pt>
    <dgm:pt modelId="{EBC41103-E2E5-4D48-9B4B-425520D3D098}">
      <dgm:prSet/>
      <dgm:spPr/>
      <dgm:t>
        <a:bodyPr/>
        <a:lstStyle/>
        <a:p>
          <a:pPr algn="l"/>
          <a:r>
            <a:rPr lang="cs-CZ" dirty="0" smtClean="0"/>
            <a:t>Číslo projektu : 19</a:t>
          </a:r>
          <a:endParaRPr lang="cs-CZ" dirty="0"/>
        </a:p>
      </dgm:t>
    </dgm:pt>
    <dgm:pt modelId="{CD7C273C-2CBB-488A-8BF2-5D00DBC541E5}" type="sibTrans" cxnId="{56D768D4-D8A8-4F09-8215-BEB7EB914931}">
      <dgm:prSet/>
      <dgm:spPr/>
      <dgm:t>
        <a:bodyPr/>
        <a:lstStyle/>
        <a:p>
          <a:endParaRPr lang="cs-CZ"/>
        </a:p>
      </dgm:t>
    </dgm:pt>
    <dgm:pt modelId="{66EC36A9-2BA2-4EC9-AAE7-037918B0215E}" type="parTrans" cxnId="{56D768D4-D8A8-4F09-8215-BEB7EB914931}">
      <dgm:prSet/>
      <dgm:spPr/>
      <dgm:t>
        <a:bodyPr/>
        <a:lstStyle/>
        <a:p>
          <a:endParaRPr lang="cs-CZ"/>
        </a:p>
      </dgm:t>
    </dgm:pt>
    <dgm:pt modelId="{C73C7642-F245-4585-8F88-243F9FAEF6CA}">
      <dgm:prSet/>
      <dgm:spPr/>
      <dgm:t>
        <a:bodyPr/>
        <a:lstStyle/>
        <a:p>
          <a:pPr algn="l"/>
          <a:r>
            <a:rPr lang="cs-CZ" dirty="0"/>
            <a:t>Téma</a:t>
          </a:r>
          <a:r>
            <a:rPr lang="cs-CZ" dirty="0" smtClean="0"/>
            <a:t>: Slovní druhy-přídavná jména, zájmena, číslovky</a:t>
          </a:r>
          <a:endParaRPr lang="cs-CZ" dirty="0"/>
        </a:p>
      </dgm:t>
    </dgm:pt>
    <dgm:pt modelId="{C6F235C3-B62B-4F7C-8AF0-6D3C84052041}" type="sibTrans" cxnId="{808A55A3-7A45-463B-8870-E66256D18048}">
      <dgm:prSet/>
      <dgm:spPr/>
      <dgm:t>
        <a:bodyPr/>
        <a:lstStyle/>
        <a:p>
          <a:endParaRPr lang="cs-CZ"/>
        </a:p>
      </dgm:t>
    </dgm:pt>
    <dgm:pt modelId="{3E2FFE2A-E7B1-401F-BAB6-893DF909FA64}" type="parTrans" cxnId="{808A55A3-7A45-463B-8870-E66256D18048}">
      <dgm:prSet/>
      <dgm:spPr/>
      <dgm:t>
        <a:bodyPr/>
        <a:lstStyle/>
        <a:p>
          <a:endParaRPr lang="cs-CZ"/>
        </a:p>
      </dgm:t>
    </dgm:pt>
    <dgm:pt modelId="{612116FE-9061-44B1-A457-8F1AFBD162E0}" type="pres">
      <dgm:prSet presAssocID="{39F8B381-5807-488E-AC22-73DD4140ED4A}" presName="linear" presStyleCnt="0">
        <dgm:presLayoutVars>
          <dgm:animLvl val="lvl"/>
          <dgm:resizeHandles val="exact"/>
        </dgm:presLayoutVars>
      </dgm:prSet>
      <dgm:spPr/>
      <dgm:t>
        <a:bodyPr/>
        <a:lstStyle/>
        <a:p>
          <a:endParaRPr lang="cs-CZ"/>
        </a:p>
      </dgm:t>
    </dgm:pt>
    <dgm:pt modelId="{7B541546-39A7-4633-AED0-6028788110D7}" type="pres">
      <dgm:prSet presAssocID="{445C7998-7549-48B0-BD68-D4F0167F02E5}" presName="parentText" presStyleLbl="node1" presStyleIdx="0" presStyleCnt="5" custLinFactNeighborX="788" custLinFactNeighborY="-46209">
        <dgm:presLayoutVars>
          <dgm:chMax val="0"/>
          <dgm:bulletEnabled val="1"/>
        </dgm:presLayoutVars>
      </dgm:prSet>
      <dgm:spPr/>
      <dgm:t>
        <a:bodyPr/>
        <a:lstStyle/>
        <a:p>
          <a:endParaRPr lang="cs-CZ"/>
        </a:p>
      </dgm:t>
    </dgm:pt>
    <dgm:pt modelId="{9B9314F6-85CC-4C49-B24D-6AF5DF05D800}" type="pres">
      <dgm:prSet presAssocID="{C846DAC9-9D22-4975-84AF-8D4E4FA8DA5C}" presName="spacer" presStyleCnt="0"/>
      <dgm:spPr/>
    </dgm:pt>
    <dgm:pt modelId="{ACAD381E-21DC-4C07-8FDD-119C2EC3BB2E}" type="pres">
      <dgm:prSet presAssocID="{FBBFC3EA-9D9D-4F3A-BEA6-9C2C0E46BF20}" presName="parentText" presStyleLbl="node1" presStyleIdx="1" presStyleCnt="5">
        <dgm:presLayoutVars>
          <dgm:chMax val="0"/>
          <dgm:bulletEnabled val="1"/>
        </dgm:presLayoutVars>
      </dgm:prSet>
      <dgm:spPr/>
      <dgm:t>
        <a:bodyPr/>
        <a:lstStyle/>
        <a:p>
          <a:endParaRPr lang="cs-CZ"/>
        </a:p>
      </dgm:t>
    </dgm:pt>
    <dgm:pt modelId="{208194AD-7544-4854-B7A4-4A67E5453B54}" type="pres">
      <dgm:prSet presAssocID="{83B48451-91B6-4E15-99C9-0FE713D5286E}" presName="spacer" presStyleCnt="0"/>
      <dgm:spPr/>
    </dgm:pt>
    <dgm:pt modelId="{1C4BCB69-D3A6-4CCF-9871-D9B9359B8159}" type="pres">
      <dgm:prSet presAssocID="{C73C7642-F245-4585-8F88-243F9FAEF6CA}" presName="parentText" presStyleLbl="node1" presStyleIdx="2" presStyleCnt="5">
        <dgm:presLayoutVars>
          <dgm:chMax val="0"/>
          <dgm:bulletEnabled val="1"/>
        </dgm:presLayoutVars>
      </dgm:prSet>
      <dgm:spPr/>
      <dgm:t>
        <a:bodyPr/>
        <a:lstStyle/>
        <a:p>
          <a:endParaRPr lang="cs-CZ"/>
        </a:p>
      </dgm:t>
    </dgm:pt>
    <dgm:pt modelId="{34DE5943-AAB5-4DC3-B765-99B35FCB6ECD}" type="pres">
      <dgm:prSet presAssocID="{C6F235C3-B62B-4F7C-8AF0-6D3C84052041}" presName="spacer" presStyleCnt="0"/>
      <dgm:spPr/>
    </dgm:pt>
    <dgm:pt modelId="{97CBBA99-26B9-4E2D-BA76-BF47FEBF0134}" type="pres">
      <dgm:prSet presAssocID="{EBC41103-E2E5-4D48-9B4B-425520D3D098}" presName="parentText" presStyleLbl="node1" presStyleIdx="3" presStyleCnt="5">
        <dgm:presLayoutVars>
          <dgm:chMax val="0"/>
          <dgm:bulletEnabled val="1"/>
        </dgm:presLayoutVars>
      </dgm:prSet>
      <dgm:spPr/>
      <dgm:t>
        <a:bodyPr/>
        <a:lstStyle/>
        <a:p>
          <a:endParaRPr lang="cs-CZ"/>
        </a:p>
      </dgm:t>
    </dgm:pt>
    <dgm:pt modelId="{9A22653A-B2DB-4D9E-A633-AD2EC219A723}" type="pres">
      <dgm:prSet presAssocID="{CD7C273C-2CBB-488A-8BF2-5D00DBC541E5}" presName="spacer" presStyleCnt="0"/>
      <dgm:spPr/>
    </dgm:pt>
    <dgm:pt modelId="{B1DDF1AD-3BC2-43B8-A8D0-A33120EFAF7C}" type="pres">
      <dgm:prSet presAssocID="{6B0205A6-422D-4956-AD89-0CEBCAE4530D}" presName="parentText" presStyleLbl="node1" presStyleIdx="4" presStyleCnt="5">
        <dgm:presLayoutVars>
          <dgm:chMax val="0"/>
          <dgm:bulletEnabled val="1"/>
        </dgm:presLayoutVars>
      </dgm:prSet>
      <dgm:spPr/>
      <dgm:t>
        <a:bodyPr/>
        <a:lstStyle/>
        <a:p>
          <a:endParaRPr lang="cs-CZ"/>
        </a:p>
      </dgm:t>
    </dgm:pt>
  </dgm:ptLst>
  <dgm:cxnLst>
    <dgm:cxn modelId="{56D768D4-D8A8-4F09-8215-BEB7EB914931}" srcId="{39F8B381-5807-488E-AC22-73DD4140ED4A}" destId="{EBC41103-E2E5-4D48-9B4B-425520D3D098}" srcOrd="3" destOrd="0" parTransId="{66EC36A9-2BA2-4EC9-AAE7-037918B0215E}" sibTransId="{CD7C273C-2CBB-488A-8BF2-5D00DBC541E5}"/>
    <dgm:cxn modelId="{4399D1B0-7495-41E4-8C11-362FFFD9C991}" type="presOf" srcId="{39F8B381-5807-488E-AC22-73DD4140ED4A}" destId="{612116FE-9061-44B1-A457-8F1AFBD162E0}" srcOrd="0" destOrd="0" presId="urn:microsoft.com/office/officeart/2005/8/layout/vList2"/>
    <dgm:cxn modelId="{74DEAA30-A8CD-4FF2-B1FF-748D58FB5D74}" srcId="{39F8B381-5807-488E-AC22-73DD4140ED4A}" destId="{6B0205A6-422D-4956-AD89-0CEBCAE4530D}" srcOrd="4" destOrd="0" parTransId="{168864D7-72A0-4608-BC44-F4D46F72FF3E}" sibTransId="{DB2C7C4B-FB0B-47FC-A6BD-4D152DC3D0CB}"/>
    <dgm:cxn modelId="{BCB163C3-3B0F-4F74-88F0-37F026D4C894}" srcId="{39F8B381-5807-488E-AC22-73DD4140ED4A}" destId="{445C7998-7549-48B0-BD68-D4F0167F02E5}" srcOrd="0" destOrd="0" parTransId="{D4A1AC32-6B30-44CD-A965-234E2C33692F}" sibTransId="{C846DAC9-9D22-4975-84AF-8D4E4FA8DA5C}"/>
    <dgm:cxn modelId="{CB10EA1A-8336-4E14-854B-715286F308CC}" type="presOf" srcId="{C73C7642-F245-4585-8F88-243F9FAEF6CA}" destId="{1C4BCB69-D3A6-4CCF-9871-D9B9359B8159}" srcOrd="0" destOrd="0" presId="urn:microsoft.com/office/officeart/2005/8/layout/vList2"/>
    <dgm:cxn modelId="{C85584FF-ADF4-4250-95C3-3FFF82C44E38}" type="presOf" srcId="{445C7998-7549-48B0-BD68-D4F0167F02E5}" destId="{7B541546-39A7-4633-AED0-6028788110D7}" srcOrd="0" destOrd="0" presId="urn:microsoft.com/office/officeart/2005/8/layout/vList2"/>
    <dgm:cxn modelId="{6A324554-2802-4F5B-97B6-2E40B03439B9}" type="presOf" srcId="{EBC41103-E2E5-4D48-9B4B-425520D3D098}" destId="{97CBBA99-26B9-4E2D-BA76-BF47FEBF0134}" srcOrd="0" destOrd="0" presId="urn:microsoft.com/office/officeart/2005/8/layout/vList2"/>
    <dgm:cxn modelId="{C24533D2-26E5-47EB-8A39-D4FB9E52EFE6}" srcId="{39F8B381-5807-488E-AC22-73DD4140ED4A}" destId="{FBBFC3EA-9D9D-4F3A-BEA6-9C2C0E46BF20}" srcOrd="1" destOrd="0" parTransId="{DDB8DF17-17D4-4A37-80A4-B2BE20408FA2}" sibTransId="{83B48451-91B6-4E15-99C9-0FE713D5286E}"/>
    <dgm:cxn modelId="{808A55A3-7A45-463B-8870-E66256D18048}" srcId="{39F8B381-5807-488E-AC22-73DD4140ED4A}" destId="{C73C7642-F245-4585-8F88-243F9FAEF6CA}" srcOrd="2" destOrd="0" parTransId="{3E2FFE2A-E7B1-401F-BAB6-893DF909FA64}" sibTransId="{C6F235C3-B62B-4F7C-8AF0-6D3C84052041}"/>
    <dgm:cxn modelId="{FD5F37F3-0CBC-48F9-89B9-D9F84294ECFF}" type="presOf" srcId="{FBBFC3EA-9D9D-4F3A-BEA6-9C2C0E46BF20}" destId="{ACAD381E-21DC-4C07-8FDD-119C2EC3BB2E}" srcOrd="0" destOrd="0" presId="urn:microsoft.com/office/officeart/2005/8/layout/vList2"/>
    <dgm:cxn modelId="{7A733797-6F25-4452-B7A8-AF145BF0E642}" type="presOf" srcId="{6B0205A6-422D-4956-AD89-0CEBCAE4530D}" destId="{B1DDF1AD-3BC2-43B8-A8D0-A33120EFAF7C}" srcOrd="0" destOrd="0" presId="urn:microsoft.com/office/officeart/2005/8/layout/vList2"/>
    <dgm:cxn modelId="{F0C5E774-84F8-4C89-9548-E03AB943185C}" type="presParOf" srcId="{612116FE-9061-44B1-A457-8F1AFBD162E0}" destId="{7B541546-39A7-4633-AED0-6028788110D7}" srcOrd="0" destOrd="0" presId="urn:microsoft.com/office/officeart/2005/8/layout/vList2"/>
    <dgm:cxn modelId="{028CC7B0-9FD1-4E45-98C2-F830B8142140}" type="presParOf" srcId="{612116FE-9061-44B1-A457-8F1AFBD162E0}" destId="{9B9314F6-85CC-4C49-B24D-6AF5DF05D800}" srcOrd="1" destOrd="0" presId="urn:microsoft.com/office/officeart/2005/8/layout/vList2"/>
    <dgm:cxn modelId="{0AFA895B-3B60-45DF-8F2D-E85342A7273F}" type="presParOf" srcId="{612116FE-9061-44B1-A457-8F1AFBD162E0}" destId="{ACAD381E-21DC-4C07-8FDD-119C2EC3BB2E}" srcOrd="2" destOrd="0" presId="urn:microsoft.com/office/officeart/2005/8/layout/vList2"/>
    <dgm:cxn modelId="{6D0B9A2C-5EAB-48EB-98F3-24D94FF2AF85}" type="presParOf" srcId="{612116FE-9061-44B1-A457-8F1AFBD162E0}" destId="{208194AD-7544-4854-B7A4-4A67E5453B54}" srcOrd="3" destOrd="0" presId="urn:microsoft.com/office/officeart/2005/8/layout/vList2"/>
    <dgm:cxn modelId="{0E7EFA96-AB0E-4D69-8C9E-D6CB6B5C6DDD}" type="presParOf" srcId="{612116FE-9061-44B1-A457-8F1AFBD162E0}" destId="{1C4BCB69-D3A6-4CCF-9871-D9B9359B8159}" srcOrd="4" destOrd="0" presId="urn:microsoft.com/office/officeart/2005/8/layout/vList2"/>
    <dgm:cxn modelId="{911AE7BE-25E2-4043-8A97-1F8FA269999C}" type="presParOf" srcId="{612116FE-9061-44B1-A457-8F1AFBD162E0}" destId="{34DE5943-AAB5-4DC3-B765-99B35FCB6ECD}" srcOrd="5" destOrd="0" presId="urn:microsoft.com/office/officeart/2005/8/layout/vList2"/>
    <dgm:cxn modelId="{9403D7D1-6D24-43F1-8894-C50BBCFF1725}" type="presParOf" srcId="{612116FE-9061-44B1-A457-8F1AFBD162E0}" destId="{97CBBA99-26B9-4E2D-BA76-BF47FEBF0134}" srcOrd="6" destOrd="0" presId="urn:microsoft.com/office/officeart/2005/8/layout/vList2"/>
    <dgm:cxn modelId="{3CD8CB02-3484-442D-A9CD-45F95F66D619}" type="presParOf" srcId="{612116FE-9061-44B1-A457-8F1AFBD162E0}" destId="{9A22653A-B2DB-4D9E-A633-AD2EC219A723}" srcOrd="7" destOrd="0" presId="urn:microsoft.com/office/officeart/2005/8/layout/vList2"/>
    <dgm:cxn modelId="{32E47C1C-221B-440E-B273-5C247B262295}" type="presParOf" srcId="{612116FE-9061-44B1-A457-8F1AFBD162E0}" destId="{B1DDF1AD-3BC2-43B8-A8D0-A33120EFAF7C}"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41546-39A7-4633-AED0-6028788110D7}">
      <dsp:nvSpPr>
        <dsp:cNvPr id="0" name=""/>
        <dsp:cNvSpPr/>
      </dsp:nvSpPr>
      <dsp:spPr>
        <a:xfrm>
          <a:off x="0" y="29817"/>
          <a:ext cx="7234758" cy="849420"/>
        </a:xfrm>
        <a:prstGeom prst="roundRect">
          <a:avLst/>
        </a:prstGeom>
        <a:gradFill rotWithShape="0">
          <a:gsLst>
            <a:gs pos="0">
              <a:schemeClr val="accent1">
                <a:shade val="50000"/>
                <a:hueOff val="0"/>
                <a:satOff val="0"/>
                <a:lumOff val="0"/>
                <a:alphaOff val="0"/>
                <a:tint val="60000"/>
                <a:satMod val="250000"/>
              </a:schemeClr>
            </a:gs>
            <a:gs pos="35000">
              <a:schemeClr val="accent1">
                <a:shade val="50000"/>
                <a:hueOff val="0"/>
                <a:satOff val="0"/>
                <a:lumOff val="0"/>
                <a:alphaOff val="0"/>
                <a:tint val="47000"/>
                <a:satMod val="275000"/>
              </a:schemeClr>
            </a:gs>
            <a:gs pos="100000">
              <a:schemeClr val="accent1">
                <a:shade val="50000"/>
                <a:hueOff val="0"/>
                <a:satOff val="0"/>
                <a:lumOff val="0"/>
                <a:alphaOff val="0"/>
                <a:tint val="25000"/>
                <a:satMod val="30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cs-CZ" sz="2200" kern="1200" dirty="0"/>
            <a:t>Název školy</a:t>
          </a:r>
          <a:r>
            <a:rPr lang="cs-CZ" sz="2200" b="1" kern="1200" dirty="0" smtClean="0"/>
            <a:t>: Základní škola a Mateřská škola Troskotovice, příspěvková organizace</a:t>
          </a:r>
          <a:endParaRPr lang="cs-CZ" sz="2200" kern="1200" dirty="0"/>
        </a:p>
      </dsp:txBody>
      <dsp:txXfrm>
        <a:off x="41465" y="71282"/>
        <a:ext cx="7151828" cy="766490"/>
      </dsp:txXfrm>
    </dsp:sp>
    <dsp:sp modelId="{ACAD381E-21DC-4C07-8FDD-119C2EC3BB2E}">
      <dsp:nvSpPr>
        <dsp:cNvPr id="0" name=""/>
        <dsp:cNvSpPr/>
      </dsp:nvSpPr>
      <dsp:spPr>
        <a:xfrm>
          <a:off x="0" y="971875"/>
          <a:ext cx="7234758" cy="849420"/>
        </a:xfrm>
        <a:prstGeom prst="roundRect">
          <a:avLst/>
        </a:prstGeom>
        <a:gradFill rotWithShape="0">
          <a:gsLst>
            <a:gs pos="0">
              <a:schemeClr val="accent1">
                <a:shade val="50000"/>
                <a:hueOff val="0"/>
                <a:satOff val="0"/>
                <a:lumOff val="17085"/>
                <a:alphaOff val="0"/>
                <a:tint val="60000"/>
                <a:satMod val="250000"/>
              </a:schemeClr>
            </a:gs>
            <a:gs pos="35000">
              <a:schemeClr val="accent1">
                <a:shade val="50000"/>
                <a:hueOff val="0"/>
                <a:satOff val="0"/>
                <a:lumOff val="17085"/>
                <a:alphaOff val="0"/>
                <a:tint val="47000"/>
                <a:satMod val="275000"/>
              </a:schemeClr>
            </a:gs>
            <a:gs pos="100000">
              <a:schemeClr val="accent1">
                <a:shade val="50000"/>
                <a:hueOff val="0"/>
                <a:satOff val="0"/>
                <a:lumOff val="17085"/>
                <a:alphaOff val="0"/>
                <a:tint val="25000"/>
                <a:satMod val="30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cs-CZ" sz="2200" kern="1200" dirty="0" smtClean="0"/>
            <a:t>Autor</a:t>
          </a:r>
          <a:r>
            <a:rPr lang="cs-CZ" sz="2200" kern="1200" smtClean="0"/>
            <a:t>: Mgr. </a:t>
          </a:r>
          <a:r>
            <a:rPr lang="cs-CZ" sz="2200" kern="1200" dirty="0" smtClean="0"/>
            <a:t>Vlasta Šujanová</a:t>
          </a:r>
          <a:endParaRPr lang="cs-CZ" sz="2200" kern="1200" dirty="0"/>
        </a:p>
      </dsp:txBody>
      <dsp:txXfrm>
        <a:off x="41465" y="1013340"/>
        <a:ext cx="7151828" cy="766490"/>
      </dsp:txXfrm>
    </dsp:sp>
    <dsp:sp modelId="{1C4BCB69-D3A6-4CCF-9871-D9B9359B8159}">
      <dsp:nvSpPr>
        <dsp:cNvPr id="0" name=""/>
        <dsp:cNvSpPr/>
      </dsp:nvSpPr>
      <dsp:spPr>
        <a:xfrm>
          <a:off x="0" y="1884655"/>
          <a:ext cx="7234758" cy="849420"/>
        </a:xfrm>
        <a:prstGeom prst="roundRect">
          <a:avLst/>
        </a:prstGeom>
        <a:gradFill rotWithShape="0">
          <a:gsLst>
            <a:gs pos="0">
              <a:schemeClr val="accent1">
                <a:shade val="50000"/>
                <a:hueOff val="0"/>
                <a:satOff val="0"/>
                <a:lumOff val="34170"/>
                <a:alphaOff val="0"/>
                <a:tint val="60000"/>
                <a:satMod val="250000"/>
              </a:schemeClr>
            </a:gs>
            <a:gs pos="35000">
              <a:schemeClr val="accent1">
                <a:shade val="50000"/>
                <a:hueOff val="0"/>
                <a:satOff val="0"/>
                <a:lumOff val="34170"/>
                <a:alphaOff val="0"/>
                <a:tint val="47000"/>
                <a:satMod val="275000"/>
              </a:schemeClr>
            </a:gs>
            <a:gs pos="100000">
              <a:schemeClr val="accent1">
                <a:shade val="50000"/>
                <a:hueOff val="0"/>
                <a:satOff val="0"/>
                <a:lumOff val="34170"/>
                <a:alphaOff val="0"/>
                <a:tint val="25000"/>
                <a:satMod val="30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cs-CZ" sz="2200" kern="1200" dirty="0"/>
            <a:t>Téma</a:t>
          </a:r>
          <a:r>
            <a:rPr lang="cs-CZ" sz="2200" kern="1200" dirty="0" smtClean="0"/>
            <a:t>: Slovní druhy-přídavná jména, zájmena, číslovky</a:t>
          </a:r>
          <a:endParaRPr lang="cs-CZ" sz="2200" kern="1200" dirty="0"/>
        </a:p>
      </dsp:txBody>
      <dsp:txXfrm>
        <a:off x="41465" y="1926120"/>
        <a:ext cx="7151828" cy="766490"/>
      </dsp:txXfrm>
    </dsp:sp>
    <dsp:sp modelId="{97CBBA99-26B9-4E2D-BA76-BF47FEBF0134}">
      <dsp:nvSpPr>
        <dsp:cNvPr id="0" name=""/>
        <dsp:cNvSpPr/>
      </dsp:nvSpPr>
      <dsp:spPr>
        <a:xfrm>
          <a:off x="0" y="2797436"/>
          <a:ext cx="7234758" cy="849420"/>
        </a:xfrm>
        <a:prstGeom prst="roundRect">
          <a:avLst/>
        </a:prstGeom>
        <a:gradFill rotWithShape="0">
          <a:gsLst>
            <a:gs pos="0">
              <a:schemeClr val="accent1">
                <a:shade val="50000"/>
                <a:hueOff val="0"/>
                <a:satOff val="0"/>
                <a:lumOff val="34170"/>
                <a:alphaOff val="0"/>
                <a:tint val="60000"/>
                <a:satMod val="250000"/>
              </a:schemeClr>
            </a:gs>
            <a:gs pos="35000">
              <a:schemeClr val="accent1">
                <a:shade val="50000"/>
                <a:hueOff val="0"/>
                <a:satOff val="0"/>
                <a:lumOff val="34170"/>
                <a:alphaOff val="0"/>
                <a:tint val="47000"/>
                <a:satMod val="275000"/>
              </a:schemeClr>
            </a:gs>
            <a:gs pos="100000">
              <a:schemeClr val="accent1">
                <a:shade val="50000"/>
                <a:hueOff val="0"/>
                <a:satOff val="0"/>
                <a:lumOff val="34170"/>
                <a:alphaOff val="0"/>
                <a:tint val="25000"/>
                <a:satMod val="30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cs-CZ" sz="2200" kern="1200" dirty="0" smtClean="0"/>
            <a:t>Číslo projektu : 19</a:t>
          </a:r>
          <a:endParaRPr lang="cs-CZ" sz="2200" kern="1200" dirty="0"/>
        </a:p>
      </dsp:txBody>
      <dsp:txXfrm>
        <a:off x="41465" y="2838901"/>
        <a:ext cx="7151828" cy="766490"/>
      </dsp:txXfrm>
    </dsp:sp>
    <dsp:sp modelId="{B1DDF1AD-3BC2-43B8-A8D0-A33120EFAF7C}">
      <dsp:nvSpPr>
        <dsp:cNvPr id="0" name=""/>
        <dsp:cNvSpPr/>
      </dsp:nvSpPr>
      <dsp:spPr>
        <a:xfrm>
          <a:off x="0" y="3710216"/>
          <a:ext cx="7234758" cy="849420"/>
        </a:xfrm>
        <a:prstGeom prst="roundRect">
          <a:avLst/>
        </a:prstGeom>
        <a:gradFill rotWithShape="0">
          <a:gsLst>
            <a:gs pos="0">
              <a:schemeClr val="accent1">
                <a:shade val="50000"/>
                <a:hueOff val="0"/>
                <a:satOff val="0"/>
                <a:lumOff val="17085"/>
                <a:alphaOff val="0"/>
                <a:tint val="60000"/>
                <a:satMod val="250000"/>
              </a:schemeClr>
            </a:gs>
            <a:gs pos="35000">
              <a:schemeClr val="accent1">
                <a:shade val="50000"/>
                <a:hueOff val="0"/>
                <a:satOff val="0"/>
                <a:lumOff val="17085"/>
                <a:alphaOff val="0"/>
                <a:tint val="47000"/>
                <a:satMod val="275000"/>
              </a:schemeClr>
            </a:gs>
            <a:gs pos="100000">
              <a:schemeClr val="accent1">
                <a:shade val="50000"/>
                <a:hueOff val="0"/>
                <a:satOff val="0"/>
                <a:lumOff val="17085"/>
                <a:alphaOff val="0"/>
                <a:tint val="25000"/>
                <a:satMod val="30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cs-CZ" sz="2200" kern="1200" dirty="0" smtClean="0"/>
            <a:t>Vytvořeno: 11.11.2012</a:t>
          </a:r>
          <a:endParaRPr lang="cs-CZ" sz="2200" kern="1200" dirty="0"/>
        </a:p>
      </dsp:txBody>
      <dsp:txXfrm>
        <a:off x="41465" y="3751681"/>
        <a:ext cx="7151828" cy="7664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B48C4EB-D760-46D3-A9AA-CA5DF3926C57}" type="datetimeFigureOut">
              <a:rPr lang="cs-CZ" smtClean="0"/>
              <a:t>11.3.2013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25A141-12C0-43E7-9C07-79EF0683D8D5}" type="slidenum">
              <a:rPr lang="cs-CZ" smtClean="0"/>
              <a:t>‹#›</a:t>
            </a:fld>
            <a:endParaRPr lang="cs-CZ"/>
          </a:p>
        </p:txBody>
      </p:sp>
    </p:spTree>
    <p:extLst>
      <p:ext uri="{BB962C8B-B14F-4D97-AF65-F5344CB8AC3E}">
        <p14:creationId xmlns:p14="http://schemas.microsoft.com/office/powerpoint/2010/main" val="1128330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E25A141-12C0-43E7-9C07-79EF0683D8D5}" type="slidenum">
              <a:rPr lang="cs-CZ" smtClean="0"/>
              <a:t>1</a:t>
            </a:fld>
            <a:endParaRPr lang="cs-CZ"/>
          </a:p>
        </p:txBody>
      </p:sp>
    </p:spTree>
    <p:extLst>
      <p:ext uri="{BB962C8B-B14F-4D97-AF65-F5344CB8AC3E}">
        <p14:creationId xmlns:p14="http://schemas.microsoft.com/office/powerpoint/2010/main" val="21919271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E25A141-12C0-43E7-9C07-79EF0683D8D5}" type="slidenum">
              <a:rPr lang="cs-CZ" smtClean="0"/>
              <a:t>4</a:t>
            </a:fld>
            <a:endParaRPr lang="cs-CZ"/>
          </a:p>
        </p:txBody>
      </p:sp>
    </p:spTree>
    <p:extLst>
      <p:ext uri="{BB962C8B-B14F-4D97-AF65-F5344CB8AC3E}">
        <p14:creationId xmlns:p14="http://schemas.microsoft.com/office/powerpoint/2010/main" val="3265542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E25A141-12C0-43E7-9C07-79EF0683D8D5}" type="slidenum">
              <a:rPr lang="cs-CZ" smtClean="0"/>
              <a:t>5</a:t>
            </a:fld>
            <a:endParaRPr lang="cs-CZ"/>
          </a:p>
        </p:txBody>
      </p:sp>
    </p:spTree>
    <p:extLst>
      <p:ext uri="{BB962C8B-B14F-4D97-AF65-F5344CB8AC3E}">
        <p14:creationId xmlns:p14="http://schemas.microsoft.com/office/powerpoint/2010/main" val="2097036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cs-CZ" smtClean="0"/>
              <a:t>Kliknutím lze upravit styl.</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4C61FE15-148E-4754-B7BB-3B138396FFD7}"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DAEA220F-56A7-4DCD-9B9D-E899645D9808}"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4C61FE15-148E-4754-B7BB-3B138396FFD7}"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AEA220F-56A7-4DCD-9B9D-E899645D9808}"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cs-CZ" smtClean="0"/>
              <a:t>Kliknutím lze upravit styl.</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4C61FE15-148E-4754-B7BB-3B138396FFD7}" type="datetimeFigureOut">
              <a:rPr lang="cs-CZ" smtClean="0"/>
              <a:t>11.3.2013</a:t>
            </a:fld>
            <a:endParaRPr lang="cs-CZ"/>
          </a:p>
        </p:txBody>
      </p:sp>
      <p:sp>
        <p:nvSpPr>
          <p:cNvPr id="8" name="Slide Number Placeholder 7"/>
          <p:cNvSpPr>
            <a:spLocks noGrp="1"/>
          </p:cNvSpPr>
          <p:nvPr>
            <p:ph type="sldNum" sz="quarter" idx="11"/>
          </p:nvPr>
        </p:nvSpPr>
        <p:spPr/>
        <p:txBody>
          <a:bodyPr/>
          <a:lstStyle/>
          <a:p>
            <a:fld id="{DAEA220F-56A7-4DCD-9B9D-E899645D9808}"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4C61FE15-148E-4754-B7BB-3B138396FFD7}" type="datetimeFigureOut">
              <a:rPr lang="cs-CZ" smtClean="0"/>
              <a:t>11.3.2013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AEA220F-56A7-4DCD-9B9D-E899645D9808}"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cs-CZ" smtClean="0"/>
              <a:t>Kliknutím lze upravit styly předlohy textu.</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4C61FE15-148E-4754-B7BB-3B138396FFD7}" type="datetimeFigureOut">
              <a:rPr lang="cs-CZ" smtClean="0"/>
              <a:t>11.3.2013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DAEA220F-56A7-4DCD-9B9D-E899645D9808}"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4C61FE15-148E-4754-B7BB-3B138396FFD7}" type="datetimeFigureOut">
              <a:rPr lang="cs-CZ" smtClean="0"/>
              <a:t>11.3.2013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DAEA220F-56A7-4DCD-9B9D-E899645D9808}"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61FE15-148E-4754-B7BB-3B138396FFD7}" type="datetimeFigureOut">
              <a:rPr lang="cs-CZ" smtClean="0"/>
              <a:t>11.3.2013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DAEA220F-56A7-4DCD-9B9D-E899645D9808}"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4C61FE15-148E-4754-B7BB-3B138396FFD7}" type="datetimeFigureOut">
              <a:rPr lang="cs-CZ" smtClean="0"/>
              <a:t>11.3.2013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AEA220F-56A7-4DCD-9B9D-E899645D9808}"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4C61FE15-148E-4754-B7BB-3B138396FFD7}" type="datetimeFigureOut">
              <a:rPr lang="cs-CZ" smtClean="0"/>
              <a:t>11.3.2013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DAEA220F-56A7-4DCD-9B9D-E899645D9808}" type="slidenum">
              <a:rPr lang="cs-CZ" smtClean="0"/>
              <a:t>‹#›</a:t>
            </a:fld>
            <a:endParaRPr lang="cs-CZ"/>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cs-CZ" smtClean="0"/>
              <a:t>Kliknutím lze upravit styl.</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C61FE15-148E-4754-B7BB-3B138396FFD7}"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AEA220F-56A7-4DCD-9B9D-E899645D9808}"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C61FE15-148E-4754-B7BB-3B138396FFD7}"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AEA220F-56A7-4DCD-9B9D-E899645D9808}"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4C61FE15-148E-4754-B7BB-3B138396FFD7}" type="datetimeFigureOut">
              <a:rPr lang="cs-CZ" smtClean="0"/>
              <a:t>11.3.2013</a:t>
            </a:fld>
            <a:endParaRPr lang="cs-CZ"/>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cs-CZ"/>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DAEA220F-56A7-4DCD-9B9D-E899645D9808}" type="slidenum">
              <a:rPr lang="cs-CZ" smtClean="0"/>
              <a:t>‹#›</a:t>
            </a:fld>
            <a:endParaRPr lang="cs-CZ"/>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4585" r:id="rId1"/>
    <p:sldLayoutId id="2147484586" r:id="rId2"/>
    <p:sldLayoutId id="2147484587" r:id="rId3"/>
    <p:sldLayoutId id="2147484588" r:id="rId4"/>
    <p:sldLayoutId id="2147484589" r:id="rId5"/>
    <p:sldLayoutId id="2147484590" r:id="rId6"/>
    <p:sldLayoutId id="2147484591" r:id="rId7"/>
    <p:sldLayoutId id="2147484592" r:id="rId8"/>
    <p:sldLayoutId id="2147484593" r:id="rId9"/>
    <p:sldLayoutId id="2147484594" r:id="rId10"/>
    <p:sldLayoutId id="2147484595" r:id="rId11"/>
  </p:sldLayoutIdLst>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 Id="rId9"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wmf"/><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wmf"/><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endParaRPr lang="cs-CZ" dirty="0"/>
          </a:p>
        </p:txBody>
      </p:sp>
      <p:sp>
        <p:nvSpPr>
          <p:cNvPr id="3" name="Podnadpis 2"/>
          <p:cNvSpPr>
            <a:spLocks noGrp="1"/>
          </p:cNvSpPr>
          <p:nvPr>
            <p:ph type="subTitle" idx="1"/>
          </p:nvPr>
        </p:nvSpPr>
        <p:spPr/>
        <p:txBody>
          <a:bodyPr/>
          <a:lstStyle/>
          <a:p>
            <a:endParaRPr lang="cs-CZ"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7544" y="5010247"/>
            <a:ext cx="7924800" cy="149961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5" name="Zástupný symbol pro obsah 5"/>
          <p:cNvGraphicFramePr>
            <a:graphicFrameLocks noGrp="1"/>
          </p:cNvGraphicFramePr>
          <p:nvPr>
            <p:extLst>
              <p:ext uri="{D42A27DB-BD31-4B8C-83A1-F6EECF244321}">
                <p14:modId xmlns:p14="http://schemas.microsoft.com/office/powerpoint/2010/main" val="2718975570"/>
              </p:ext>
            </p:extLst>
          </p:nvPr>
        </p:nvGraphicFramePr>
        <p:xfrm>
          <a:off x="755576" y="188640"/>
          <a:ext cx="7234758" cy="46187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60435105"/>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fontScale="85000" lnSpcReduction="10000"/>
          </a:bodyPr>
          <a:lstStyle/>
          <a:p>
            <a:pPr>
              <a:defRPr/>
            </a:pPr>
            <a:r>
              <a:rPr lang="cs-CZ" dirty="0">
                <a:solidFill>
                  <a:schemeClr val="accent6">
                    <a:lumMod val="75000"/>
                  </a:schemeClr>
                </a:solidFill>
              </a:rPr>
              <a:t>Anotace: </a:t>
            </a:r>
            <a:r>
              <a:rPr lang="cs-CZ" dirty="0"/>
              <a:t>Prezentace může sloužit jako výkladové, opakovací učivo</a:t>
            </a:r>
          </a:p>
          <a:p>
            <a:pPr>
              <a:defRPr/>
            </a:pPr>
            <a:r>
              <a:rPr lang="cs-CZ" dirty="0">
                <a:solidFill>
                  <a:schemeClr val="accent6">
                    <a:lumMod val="75000"/>
                  </a:schemeClr>
                </a:solidFill>
              </a:rPr>
              <a:t>Autor: </a:t>
            </a:r>
            <a:r>
              <a:rPr lang="cs-CZ" dirty="0"/>
              <a:t>Mgr. Vlasta Šujanová</a:t>
            </a:r>
          </a:p>
          <a:p>
            <a:pPr>
              <a:defRPr/>
            </a:pPr>
            <a:r>
              <a:rPr lang="cs-CZ" dirty="0">
                <a:solidFill>
                  <a:schemeClr val="accent6">
                    <a:lumMod val="75000"/>
                  </a:schemeClr>
                </a:solidFill>
              </a:rPr>
              <a:t>Jazyk: </a:t>
            </a:r>
            <a:r>
              <a:rPr lang="cs-CZ" dirty="0"/>
              <a:t>Čeština</a:t>
            </a:r>
          </a:p>
          <a:p>
            <a:pPr>
              <a:defRPr/>
            </a:pPr>
            <a:r>
              <a:rPr lang="cs-CZ" dirty="0">
                <a:solidFill>
                  <a:schemeClr val="accent6">
                    <a:lumMod val="75000"/>
                  </a:schemeClr>
                </a:solidFill>
              </a:rPr>
              <a:t>Očekávaný výstup:</a:t>
            </a:r>
            <a:r>
              <a:rPr lang="cs-CZ" dirty="0"/>
              <a:t> seznámení a procvičení </a:t>
            </a:r>
            <a:r>
              <a:rPr lang="cs-CZ" dirty="0" smtClean="0"/>
              <a:t>slovních druhů - přídavná jména, zájmena, číslovky</a:t>
            </a:r>
            <a:endParaRPr lang="cs-CZ" dirty="0"/>
          </a:p>
          <a:p>
            <a:pPr>
              <a:defRPr/>
            </a:pPr>
            <a:r>
              <a:rPr lang="cs-CZ" dirty="0">
                <a:solidFill>
                  <a:schemeClr val="accent6">
                    <a:lumMod val="75000"/>
                  </a:schemeClr>
                </a:solidFill>
              </a:rPr>
              <a:t>Speciální vzdělávací potřeby: </a:t>
            </a:r>
            <a:r>
              <a:rPr lang="cs-CZ" dirty="0"/>
              <a:t>notebook, interaktivní tabule</a:t>
            </a:r>
          </a:p>
          <a:p>
            <a:pPr>
              <a:defRPr/>
            </a:pPr>
            <a:r>
              <a:rPr lang="cs-CZ" dirty="0">
                <a:solidFill>
                  <a:schemeClr val="accent6">
                    <a:lumMod val="75000"/>
                  </a:schemeClr>
                </a:solidFill>
              </a:rPr>
              <a:t>Klíčová slova:</a:t>
            </a:r>
            <a:r>
              <a:rPr lang="cs-CZ" dirty="0"/>
              <a:t> </a:t>
            </a:r>
            <a:r>
              <a:rPr lang="cs-CZ" dirty="0" smtClean="0"/>
              <a:t>slovní druhy, přídavná jména, zájmena, číslovky</a:t>
            </a:r>
            <a:endParaRPr lang="cs-CZ" dirty="0"/>
          </a:p>
          <a:p>
            <a:pPr>
              <a:defRPr/>
            </a:pPr>
            <a:r>
              <a:rPr lang="cs-CZ" dirty="0">
                <a:solidFill>
                  <a:schemeClr val="accent6">
                    <a:lumMod val="75000"/>
                  </a:schemeClr>
                </a:solidFill>
              </a:rPr>
              <a:t>Druh učebního materiálu: </a:t>
            </a:r>
            <a:r>
              <a:rPr lang="cs-CZ" dirty="0"/>
              <a:t>prezentace</a:t>
            </a:r>
          </a:p>
          <a:p>
            <a:pPr>
              <a:defRPr/>
            </a:pPr>
            <a:r>
              <a:rPr lang="cs-CZ" dirty="0">
                <a:solidFill>
                  <a:schemeClr val="accent6">
                    <a:lumMod val="75000"/>
                  </a:schemeClr>
                </a:solidFill>
              </a:rPr>
              <a:t>Cílová skupina</a:t>
            </a:r>
            <a:r>
              <a:rPr lang="cs-CZ" dirty="0">
                <a:solidFill>
                  <a:schemeClr val="accent6">
                    <a:lumMod val="60000"/>
                    <a:lumOff val="40000"/>
                  </a:schemeClr>
                </a:solidFill>
              </a:rPr>
              <a:t>: </a:t>
            </a:r>
            <a:r>
              <a:rPr lang="cs-CZ" dirty="0"/>
              <a:t>žák</a:t>
            </a:r>
          </a:p>
          <a:p>
            <a:pPr>
              <a:defRPr/>
            </a:pPr>
            <a:r>
              <a:rPr lang="cs-CZ" dirty="0">
                <a:solidFill>
                  <a:schemeClr val="accent6">
                    <a:lumMod val="75000"/>
                  </a:schemeClr>
                </a:solidFill>
              </a:rPr>
              <a:t>Stupeň a typ vzdělávání: </a:t>
            </a:r>
            <a:r>
              <a:rPr lang="cs-CZ" dirty="0"/>
              <a:t>základní vzdělávání – první stupeň  3. a 4. roč.</a:t>
            </a:r>
          </a:p>
          <a:p>
            <a:pPr>
              <a:defRPr/>
            </a:pPr>
            <a:r>
              <a:rPr lang="cs-CZ" dirty="0">
                <a:solidFill>
                  <a:schemeClr val="accent6">
                    <a:lumMod val="75000"/>
                  </a:schemeClr>
                </a:solidFill>
              </a:rPr>
              <a:t>Typická věková skupina: </a:t>
            </a:r>
            <a:r>
              <a:rPr lang="cs-CZ" dirty="0"/>
              <a:t>9 -11 let</a:t>
            </a:r>
          </a:p>
          <a:p>
            <a:pPr>
              <a:defRPr/>
            </a:pPr>
            <a:endParaRPr lang="cs-CZ" dirty="0"/>
          </a:p>
          <a:p>
            <a:endParaRPr lang="cs-CZ" dirty="0"/>
          </a:p>
        </p:txBody>
      </p:sp>
    </p:spTree>
    <p:extLst>
      <p:ext uri="{BB962C8B-B14F-4D97-AF65-F5344CB8AC3E}">
        <p14:creationId xmlns:p14="http://schemas.microsoft.com/office/powerpoint/2010/main" val="2203444370"/>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a:bodyPr>
          <a:lstStyle/>
          <a:p>
            <a:r>
              <a:rPr lang="cs-CZ" sz="2800" dirty="0" smtClean="0"/>
              <a:t>SEZNÁMENÍ  S  PŘÍDAVNÝMI JMÉNY         VYHLEDÁVÁNÍ A DOPLŇOVÁNÍ</a:t>
            </a:r>
          </a:p>
          <a:p>
            <a:r>
              <a:rPr lang="cs-CZ" sz="2800" dirty="0" smtClean="0"/>
              <a:t>SEZNÁMENÍ SE ZÁJMENY                         VYHLEDÁVÁNÍ</a:t>
            </a:r>
          </a:p>
          <a:p>
            <a:r>
              <a:rPr lang="cs-CZ" sz="2800" dirty="0" smtClean="0"/>
              <a:t>SEZNÁMENÍ S ČÍSLOVKAMI              VYHLEDÁVÁNÍ A DOPLŇOVÁNÍ</a:t>
            </a:r>
          </a:p>
          <a:p>
            <a:r>
              <a:rPr lang="cs-CZ" sz="2800" dirty="0" smtClean="0"/>
              <a:t>ROZLIŠOVÁNÍ PŘÍDAVNÝCH JMEN, ZÁJMEN A ČÍSLOVEK</a:t>
            </a:r>
          </a:p>
          <a:p>
            <a:endParaRPr lang="cs-CZ" sz="2800" dirty="0"/>
          </a:p>
          <a:p>
            <a:endParaRPr lang="cs-CZ" sz="2800" dirty="0" smtClean="0"/>
          </a:p>
          <a:p>
            <a:endParaRPr lang="cs-CZ" sz="2800" dirty="0"/>
          </a:p>
        </p:txBody>
      </p:sp>
    </p:spTree>
    <p:extLst>
      <p:ext uri="{BB962C8B-B14F-4D97-AF65-F5344CB8AC3E}">
        <p14:creationId xmlns:p14="http://schemas.microsoft.com/office/powerpoint/2010/main" val="534020484"/>
      </p:ext>
    </p:extLst>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dirty="0" smtClean="0"/>
              <a:t>SLOVNÍ  DRUHY</a:t>
            </a:r>
            <a:endParaRPr lang="cs-CZ" dirty="0"/>
          </a:p>
        </p:txBody>
      </p:sp>
      <p:sp>
        <p:nvSpPr>
          <p:cNvPr id="2" name="Zástupný symbol pro obsah 1"/>
          <p:cNvSpPr>
            <a:spLocks noGrp="1"/>
          </p:cNvSpPr>
          <p:nvPr>
            <p:ph idx="1"/>
          </p:nvPr>
        </p:nvSpPr>
        <p:spPr>
          <a:xfrm>
            <a:off x="539552" y="1772816"/>
            <a:ext cx="7620000" cy="4373563"/>
          </a:xfrm>
        </p:spPr>
        <p:txBody>
          <a:bodyPr>
            <a:noAutofit/>
          </a:bodyPr>
          <a:lstStyle/>
          <a:p>
            <a:r>
              <a:rPr lang="cs-CZ" sz="2800" dirty="0" smtClean="0"/>
              <a:t>PODSTATNÁ JMÉNA              PŘÍSLOVCE</a:t>
            </a:r>
          </a:p>
          <a:p>
            <a:r>
              <a:rPr lang="cs-CZ" sz="2800" dirty="0" smtClean="0"/>
              <a:t>PŘÍDAVNÁ JMÉNA                 PŘEDLOŽKY</a:t>
            </a:r>
          </a:p>
          <a:p>
            <a:r>
              <a:rPr lang="cs-CZ" sz="2800" dirty="0" smtClean="0"/>
              <a:t>ZÁJMENA                                SPOJKY</a:t>
            </a:r>
          </a:p>
          <a:p>
            <a:r>
              <a:rPr lang="cs-CZ" sz="2800" dirty="0" smtClean="0"/>
              <a:t>ČÍSLOVKY                               ČÁSTICE</a:t>
            </a:r>
          </a:p>
          <a:p>
            <a:r>
              <a:rPr lang="cs-CZ" sz="2800" dirty="0" smtClean="0"/>
              <a:t>SLOVESA                                CITOSLOVCE</a:t>
            </a:r>
          </a:p>
          <a:p>
            <a:endParaRPr lang="cs-CZ" sz="2800" dirty="0" smtClean="0">
              <a:solidFill>
                <a:srgbClr val="FF0000"/>
              </a:solidFill>
            </a:endParaRPr>
          </a:p>
          <a:p>
            <a:r>
              <a:rPr lang="cs-CZ" sz="2800" dirty="0" smtClean="0">
                <a:solidFill>
                  <a:srgbClr val="FF0000"/>
                </a:solidFill>
              </a:rPr>
              <a:t>slova ohebná                        slova neohebná</a:t>
            </a:r>
          </a:p>
          <a:p>
            <a:r>
              <a:rPr lang="cs-CZ" sz="2800" dirty="0" smtClean="0">
                <a:solidFill>
                  <a:srgbClr val="FF0000"/>
                </a:solidFill>
              </a:rPr>
              <a:t>mění svůj tvar                      nemění svůj tvar</a:t>
            </a:r>
            <a:endParaRPr lang="cs-CZ" sz="2800" dirty="0">
              <a:solidFill>
                <a:srgbClr val="FF0000"/>
              </a:solidFill>
            </a:endParaRPr>
          </a:p>
        </p:txBody>
      </p:sp>
    </p:spTree>
    <p:extLst>
      <p:ext uri="{BB962C8B-B14F-4D97-AF65-F5344CB8AC3E}">
        <p14:creationId xmlns:p14="http://schemas.microsoft.com/office/powerpoint/2010/main" val="2674456090"/>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PŘÍdavná</a:t>
            </a:r>
            <a:r>
              <a:rPr lang="cs-CZ" dirty="0" smtClean="0"/>
              <a:t>  jména /2/</a:t>
            </a:r>
            <a:endParaRPr lang="cs-CZ" dirty="0"/>
          </a:p>
        </p:txBody>
      </p:sp>
      <p:sp>
        <p:nvSpPr>
          <p:cNvPr id="3" name="Zástupný symbol pro obsah 2"/>
          <p:cNvSpPr>
            <a:spLocks noGrp="1"/>
          </p:cNvSpPr>
          <p:nvPr>
            <p:ph idx="1"/>
          </p:nvPr>
        </p:nvSpPr>
        <p:spPr/>
        <p:txBody>
          <a:bodyPr>
            <a:normAutofit/>
          </a:bodyPr>
          <a:lstStyle/>
          <a:p>
            <a:r>
              <a:rPr lang="cs-CZ" u="sng" dirty="0" smtClean="0"/>
              <a:t>vyjadřují vlastnosti osob, zvířat a věcí</a:t>
            </a:r>
          </a:p>
          <a:p>
            <a:r>
              <a:rPr lang="cs-CZ" dirty="0" err="1" smtClean="0"/>
              <a:t>např</a:t>
            </a:r>
            <a:r>
              <a:rPr lang="cs-CZ" dirty="0" smtClean="0"/>
              <a:t>: malý, krásná, dřevěné, ostravské, bratrův</a:t>
            </a:r>
          </a:p>
          <a:p>
            <a:r>
              <a:rPr lang="cs-CZ" dirty="0" smtClean="0"/>
              <a:t>Ptáme se na ně otázkami </a:t>
            </a:r>
            <a:r>
              <a:rPr lang="cs-CZ" u="sng" dirty="0" smtClean="0"/>
              <a:t>jaký?, který?, čí?</a:t>
            </a:r>
          </a:p>
          <a:p>
            <a:endParaRPr lang="cs-CZ" u="sng" dirty="0" smtClean="0"/>
          </a:p>
          <a:p>
            <a:r>
              <a:rPr lang="cs-CZ" dirty="0" smtClean="0"/>
              <a:t>jaký je?</a:t>
            </a:r>
            <a:r>
              <a:rPr lang="cs-CZ" u="sng" dirty="0" smtClean="0"/>
              <a:t> </a:t>
            </a:r>
          </a:p>
        </p:txBody>
      </p:sp>
      <p:pic>
        <p:nvPicPr>
          <p:cNvPr id="1026" name="Picture 2" descr="C:\Users\0MGM\AppData\Local\Microsoft\Windows\Temporary Internet Files\Content.IE5\QLUXCORF\MP900406803[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33631" y="3163967"/>
            <a:ext cx="2894553" cy="192894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0MGM\AppData\Local\Microsoft\Windows\Temporary Internet Files\Content.IE5\0V47OW0M\MP900178656[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44848" y="1749841"/>
            <a:ext cx="2140769" cy="141974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0MGM\AppData\Local\Microsoft\Windows\Temporary Internet Files\Content.IE5\QLUXCORF\MP900438804[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83146" y="4997758"/>
            <a:ext cx="2409198" cy="1806898"/>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0MGM\AppData\Local\Microsoft\Windows\Temporary Internet Files\Content.IE5\0V47OW0M\MP900448586[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28184" y="2852936"/>
            <a:ext cx="2426163" cy="3639245"/>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C:\Users\0MGM\AppData\Local\Microsoft\Windows\Temporary Internet Files\Content.IE5\QLUXCORF\MP900180363[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701910" y="5204183"/>
            <a:ext cx="2122859" cy="139404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Users\0MGM\AppData\Local\Microsoft\Windows\Temporary Internet Files\Content.IE5\I7VQ0XM6\MP900180482[1].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13387" y="-83558"/>
            <a:ext cx="2655756" cy="1743993"/>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C:\Users\0MGM\AppData\Local\Microsoft\Windows\Temporary Internet Files\Content.IE5\QLUXCORF\MP900262512[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34303" y="4199658"/>
            <a:ext cx="1595707" cy="2370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9243897"/>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odpovídej přídavnými jmény</a:t>
            </a:r>
            <a:endParaRPr lang="cs-CZ" dirty="0"/>
          </a:p>
        </p:txBody>
      </p:sp>
      <p:sp>
        <p:nvSpPr>
          <p:cNvPr id="3" name="Zástupný symbol pro obsah 2"/>
          <p:cNvSpPr>
            <a:spLocks noGrp="1"/>
          </p:cNvSpPr>
          <p:nvPr>
            <p:ph idx="1"/>
          </p:nvPr>
        </p:nvSpPr>
        <p:spPr/>
        <p:txBody>
          <a:bodyPr/>
          <a:lstStyle/>
          <a:p>
            <a:r>
              <a:rPr lang="cs-CZ" dirty="0" smtClean="0"/>
              <a:t>Jaká je?                               Jaké je?</a:t>
            </a:r>
          </a:p>
          <a:p>
            <a:endParaRPr lang="cs-CZ" dirty="0"/>
          </a:p>
          <a:p>
            <a:endParaRPr lang="cs-CZ" dirty="0" smtClean="0"/>
          </a:p>
          <a:p>
            <a:endParaRPr lang="cs-CZ" dirty="0"/>
          </a:p>
          <a:p>
            <a:endParaRPr lang="cs-CZ" dirty="0" smtClean="0"/>
          </a:p>
          <a:p>
            <a:r>
              <a:rPr lang="cs-CZ" dirty="0" smtClean="0"/>
              <a:t>Který svetr ? </a:t>
            </a:r>
            <a:endParaRPr lang="cs-CZ" dirty="0"/>
          </a:p>
        </p:txBody>
      </p:sp>
      <p:pic>
        <p:nvPicPr>
          <p:cNvPr id="2052" name="Picture 4" descr="C:\Users\0MGM\AppData\Local\Microsoft\Windows\Temporary Internet Files\Content.IE5\Y2YA2D0L\MC90042814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9672" y="1628800"/>
            <a:ext cx="733425" cy="181927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sers\0MGM\AppData\Local\Microsoft\Windows\Temporary Internet Files\Content.IE5\QLUXCORF\MP90044874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3593" y="1340768"/>
            <a:ext cx="3621310" cy="2715983"/>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C:\Users\0MGM\AppData\Local\Microsoft\Windows\Temporary Internet Files\Content.IE5\QLUXCORF\MP900402315[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48662" y="3575396"/>
            <a:ext cx="2427789" cy="1941836"/>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C:\Users\0MGM\AppData\Local\Microsoft\Windows\Temporary Internet Files\Content.IE5\I7VQ0XM6\MP900401993[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22487" y="3315617"/>
            <a:ext cx="3902075" cy="2600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057031"/>
      </p:ext>
    </p:extLst>
  </p:cSld>
  <p:clrMapOvr>
    <a:masterClrMapping/>
  </p:clrMapOvr>
  <p:transition spd="slow">
    <p:push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ODPOVÍDEJ PŘÍDAVNÝMI JMÉNY</a:t>
            </a:r>
            <a:endParaRPr lang="cs-CZ" dirty="0"/>
          </a:p>
        </p:txBody>
      </p:sp>
      <p:sp>
        <p:nvSpPr>
          <p:cNvPr id="3" name="Zástupný symbol pro obsah 2"/>
          <p:cNvSpPr>
            <a:spLocks noGrp="1"/>
          </p:cNvSpPr>
          <p:nvPr>
            <p:ph idx="1"/>
          </p:nvPr>
        </p:nvSpPr>
        <p:spPr/>
        <p:txBody>
          <a:bodyPr/>
          <a:lstStyle/>
          <a:p>
            <a:r>
              <a:rPr lang="cs-CZ" dirty="0" smtClean="0"/>
              <a:t>čí je?</a:t>
            </a:r>
            <a:endParaRPr lang="cs-CZ" dirty="0"/>
          </a:p>
        </p:txBody>
      </p:sp>
      <p:pic>
        <p:nvPicPr>
          <p:cNvPr id="3074" name="Picture 2" descr="C:\Users\0MGM\AppData\Local\Microsoft\Windows\Temporary Internet Files\Content.IE5\Y2YA2D0L\MC900441456[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72816"/>
            <a:ext cx="2743200" cy="27432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0MGM\AppData\Local\Microsoft\Windows\Temporary Internet Files\Content.IE5\0V47OW0M\MP90039949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40152" y="596635"/>
            <a:ext cx="2505075" cy="3132138"/>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descr="C:\Users\0MGM\AppData\Local\Microsoft\Windows\Temporary Internet Files\Content.IE5\I7VQ0XM6\MP900407072[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3768" y="3654135"/>
            <a:ext cx="4536504" cy="3024336"/>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descr="C:\Program Files (x86)\Microsoft Office\MEDIA\CAGCAT10\j0216724.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55576" y="4014787"/>
            <a:ext cx="1450975" cy="1824037"/>
          </a:xfrm>
          <a:prstGeom prst="rect">
            <a:avLst/>
          </a:prstGeom>
          <a:noFill/>
          <a:extLst>
            <a:ext uri="{909E8E84-426E-40DD-AFC4-6F175D3DCCD1}">
              <a14:hiddenFill xmlns:a14="http://schemas.microsoft.com/office/drawing/2010/main">
                <a:solidFill>
                  <a:srgbClr val="FFFFFF"/>
                </a:solidFill>
              </a14:hiddenFill>
            </a:ext>
          </a:extLst>
        </p:spPr>
      </p:pic>
      <p:pic>
        <p:nvPicPr>
          <p:cNvPr id="3081" name="Picture 9" descr="C:\Users\0MGM\AppData\Local\Microsoft\Windows\Temporary Internet Files\Content.IE5\0V47OW0M\MP900442226[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059832" y="1692085"/>
            <a:ext cx="3055032" cy="2036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5206515"/>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doplň přídavné jméno</a:t>
            </a:r>
            <a:endParaRPr lang="cs-CZ" dirty="0"/>
          </a:p>
        </p:txBody>
      </p:sp>
      <p:sp>
        <p:nvSpPr>
          <p:cNvPr id="3" name="Zástupný symbol pro obsah 2"/>
          <p:cNvSpPr>
            <a:spLocks noGrp="1"/>
          </p:cNvSpPr>
          <p:nvPr>
            <p:ph idx="1"/>
          </p:nvPr>
        </p:nvSpPr>
        <p:spPr/>
        <p:txBody>
          <a:bodyPr>
            <a:noAutofit/>
          </a:bodyPr>
          <a:lstStyle/>
          <a:p>
            <a:r>
              <a:rPr lang="cs-CZ" sz="3200" dirty="0" smtClean="0"/>
              <a:t>___________stůl    ___________ pes </a:t>
            </a:r>
            <a:r>
              <a:rPr lang="cs-CZ" sz="3200" dirty="0"/>
              <a:t>___________</a:t>
            </a:r>
            <a:r>
              <a:rPr lang="cs-CZ" sz="3200" dirty="0" smtClean="0"/>
              <a:t>květina  ________   tváře</a:t>
            </a:r>
          </a:p>
          <a:p>
            <a:r>
              <a:rPr lang="cs-CZ" sz="3200" dirty="0" smtClean="0"/>
              <a:t>__________  kabát  __________ kočka ___________sešit   ___________strom</a:t>
            </a:r>
          </a:p>
          <a:p>
            <a:r>
              <a:rPr lang="cs-CZ" sz="3200" dirty="0" smtClean="0"/>
              <a:t>__________  med ____________ tlapka   __________  štěně _________     oči</a:t>
            </a:r>
            <a:endParaRPr lang="cs-CZ" sz="3200" dirty="0"/>
          </a:p>
          <a:p>
            <a:r>
              <a:rPr lang="cs-CZ" sz="3200" dirty="0" smtClean="0"/>
              <a:t>_________    sukně ___________dopis    __________  dům __________     tričko</a:t>
            </a:r>
            <a:endParaRPr lang="cs-CZ" sz="3200" dirty="0"/>
          </a:p>
          <a:p>
            <a:endParaRPr lang="cs-CZ" sz="3200" dirty="0"/>
          </a:p>
          <a:p>
            <a:endParaRPr lang="cs-CZ" sz="3200" dirty="0"/>
          </a:p>
        </p:txBody>
      </p:sp>
    </p:spTree>
    <p:extLst>
      <p:ext uri="{BB962C8B-B14F-4D97-AF65-F5344CB8AC3E}">
        <p14:creationId xmlns:p14="http://schemas.microsoft.com/office/powerpoint/2010/main" val="3763073531"/>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ZÁJMENA /3/</a:t>
            </a:r>
            <a:endParaRPr lang="cs-CZ" dirty="0"/>
          </a:p>
        </p:txBody>
      </p:sp>
      <p:sp>
        <p:nvSpPr>
          <p:cNvPr id="3" name="Zástupný symbol pro obsah 2"/>
          <p:cNvSpPr>
            <a:spLocks noGrp="1"/>
          </p:cNvSpPr>
          <p:nvPr>
            <p:ph idx="1"/>
          </p:nvPr>
        </p:nvSpPr>
        <p:spPr>
          <a:xfrm>
            <a:off x="395536" y="1700808"/>
            <a:ext cx="7620000" cy="4373563"/>
          </a:xfrm>
        </p:spPr>
        <p:txBody>
          <a:bodyPr>
            <a:normAutofit fontScale="92500" lnSpcReduction="20000"/>
          </a:bodyPr>
          <a:lstStyle/>
          <a:p>
            <a:r>
              <a:rPr lang="cs-CZ" sz="2400" u="sng" dirty="0" smtClean="0"/>
              <a:t>Zastupují</a:t>
            </a:r>
            <a:r>
              <a:rPr lang="cs-CZ" sz="2400" dirty="0" smtClean="0"/>
              <a:t> podstatná jména nebo přídavná jména, nebo  </a:t>
            </a:r>
            <a:r>
              <a:rPr lang="cs-CZ" sz="2400" u="sng" dirty="0" smtClean="0"/>
              <a:t>ukazují</a:t>
            </a:r>
            <a:r>
              <a:rPr lang="cs-CZ" sz="2400" dirty="0" smtClean="0"/>
              <a:t> na osoby,  zvířata  a  věci.</a:t>
            </a:r>
          </a:p>
          <a:p>
            <a:r>
              <a:rPr lang="cs-CZ" sz="2400" dirty="0" smtClean="0">
                <a:solidFill>
                  <a:srgbClr val="FF0000"/>
                </a:solidFill>
              </a:rPr>
              <a:t>OSOBNÍ</a:t>
            </a:r>
            <a:r>
              <a:rPr lang="cs-CZ" sz="2400" dirty="0" smtClean="0"/>
              <a:t> - já, ty, on, ona, ono, my, vy, oni, ony, ona, se</a:t>
            </a:r>
          </a:p>
          <a:p>
            <a:r>
              <a:rPr lang="cs-CZ" sz="2400" dirty="0" smtClean="0">
                <a:solidFill>
                  <a:srgbClr val="FF0000"/>
                </a:solidFill>
              </a:rPr>
              <a:t>UKAZOVACÍ</a:t>
            </a:r>
            <a:r>
              <a:rPr lang="cs-CZ" sz="2400" dirty="0" smtClean="0"/>
              <a:t>-ten, ta, to, tento, tato, toto, tenhle, onen, takový, týž, tentýž, sám</a:t>
            </a:r>
          </a:p>
          <a:p>
            <a:r>
              <a:rPr lang="cs-CZ" sz="2400" dirty="0" smtClean="0">
                <a:solidFill>
                  <a:srgbClr val="FF0000"/>
                </a:solidFill>
              </a:rPr>
              <a:t>PŘIVLASTŇOVACÍ</a:t>
            </a:r>
            <a:r>
              <a:rPr lang="cs-CZ" sz="2400" dirty="0" smtClean="0"/>
              <a:t> - můj, tvůj, svůj, jeho, její, náš, váš</a:t>
            </a:r>
          </a:p>
          <a:p>
            <a:r>
              <a:rPr lang="cs-CZ" sz="2400" dirty="0" smtClean="0">
                <a:solidFill>
                  <a:srgbClr val="FF0000"/>
                </a:solidFill>
              </a:rPr>
              <a:t>TÁZACÍ    </a:t>
            </a:r>
            <a:r>
              <a:rPr lang="cs-CZ" sz="2400" dirty="0" smtClean="0"/>
              <a:t>-  kdo? co? který? jaký? čí?</a:t>
            </a:r>
          </a:p>
          <a:p>
            <a:r>
              <a:rPr lang="cs-CZ" sz="2400" dirty="0" smtClean="0">
                <a:solidFill>
                  <a:srgbClr val="FF0000"/>
                </a:solidFill>
              </a:rPr>
              <a:t>VZTAŽNÁ </a:t>
            </a:r>
            <a:r>
              <a:rPr lang="cs-CZ" sz="2400" dirty="0" smtClean="0"/>
              <a:t>- kdo? Co? Který? jaký? Čí?</a:t>
            </a:r>
          </a:p>
          <a:p>
            <a:r>
              <a:rPr lang="cs-CZ" sz="2400" dirty="0" smtClean="0">
                <a:solidFill>
                  <a:srgbClr val="FF0000"/>
                </a:solidFill>
              </a:rPr>
              <a:t>NEURČITÁ</a:t>
            </a:r>
            <a:r>
              <a:rPr lang="cs-CZ" sz="2400" dirty="0" smtClean="0"/>
              <a:t> - někdo, něco, některý, nějaký, ledakdo, </a:t>
            </a:r>
          </a:p>
          <a:p>
            <a:r>
              <a:rPr lang="cs-CZ" sz="2400" dirty="0" smtClean="0"/>
              <a:t>kdokoli, cosi, </a:t>
            </a:r>
          </a:p>
          <a:p>
            <a:r>
              <a:rPr lang="cs-CZ" sz="2400" dirty="0" smtClean="0">
                <a:solidFill>
                  <a:srgbClr val="FF0000"/>
                </a:solidFill>
              </a:rPr>
              <a:t>ZÁPORNÁ</a:t>
            </a:r>
            <a:r>
              <a:rPr lang="cs-CZ" sz="2400" dirty="0" smtClean="0"/>
              <a:t> - nic, nikdo, nijaký, ničí, žádný</a:t>
            </a:r>
            <a:endParaRPr lang="cs-CZ" sz="2400" dirty="0"/>
          </a:p>
        </p:txBody>
      </p:sp>
    </p:spTree>
    <p:extLst>
      <p:ext uri="{BB962C8B-B14F-4D97-AF65-F5344CB8AC3E}">
        <p14:creationId xmlns:p14="http://schemas.microsoft.com/office/powerpoint/2010/main" val="3028502551"/>
      </p:ext>
    </p:extLst>
  </p:cSld>
  <p:clrMapOvr>
    <a:masterClrMapping/>
  </p:clrMapOvr>
  <p:transition spd="slow">
    <p:push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548680"/>
            <a:ext cx="7200800" cy="1224136"/>
          </a:xfrm>
        </p:spPr>
        <p:txBody>
          <a:bodyPr/>
          <a:lstStyle/>
          <a:p>
            <a:r>
              <a:rPr lang="cs-CZ" dirty="0" smtClean="0"/>
              <a:t>VYHLEDEJ ZÁJMENA</a:t>
            </a:r>
            <a:endParaRPr lang="cs-CZ" dirty="0"/>
          </a:p>
        </p:txBody>
      </p:sp>
      <p:sp>
        <p:nvSpPr>
          <p:cNvPr id="3" name="Zástupný symbol pro obsah 2"/>
          <p:cNvSpPr>
            <a:spLocks noGrp="1"/>
          </p:cNvSpPr>
          <p:nvPr>
            <p:ph idx="1"/>
          </p:nvPr>
        </p:nvSpPr>
        <p:spPr/>
        <p:txBody>
          <a:bodyPr>
            <a:normAutofit/>
          </a:bodyPr>
          <a:lstStyle/>
          <a:p>
            <a:r>
              <a:rPr lang="cs-CZ" sz="2800" dirty="0" smtClean="0"/>
              <a:t>Já pojedu do kina. Někdo přišel pozdě. Tato kniha je napínavá. Moje sestra hraje na klavír. Toho chlapce dobře znám. Naše kočka tiše přede. Kdo zpívá tu pěknou píseň? Který hrnek se rozbil? Tvůj výkres je velmi pěkný. My chodíme rádi do školy.</a:t>
            </a:r>
            <a:endParaRPr lang="cs-CZ" sz="2800" dirty="0"/>
          </a:p>
        </p:txBody>
      </p:sp>
      <p:pic>
        <p:nvPicPr>
          <p:cNvPr id="1029" name="Picture 5" descr="C:\Users\0MGM\AppData\Local\Microsoft\Windows\Temporary Internet Files\Content.IE5\0V47OW0M\MM900303456[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498596" y="4509120"/>
            <a:ext cx="2733863" cy="1832931"/>
          </a:xfrm>
          <a:prstGeom prst="rect">
            <a:avLst/>
          </a:prstGeom>
          <a:noFill/>
          <a:extLst>
            <a:ext uri="{909E8E84-426E-40DD-AFC4-6F175D3DCCD1}">
              <a14:hiddenFill xmlns:a14="http://schemas.microsoft.com/office/drawing/2010/main">
                <a:solidFill>
                  <a:srgbClr val="FFFFFF"/>
                </a:solidFill>
              </a14:hiddenFill>
            </a:ext>
          </a:extLst>
        </p:spPr>
      </p:pic>
      <p:cxnSp>
        <p:nvCxnSpPr>
          <p:cNvPr id="5" name="Přímá spojnice 4"/>
          <p:cNvCxnSpPr/>
          <p:nvPr/>
        </p:nvCxnSpPr>
        <p:spPr>
          <a:xfrm>
            <a:off x="467544" y="2230016"/>
            <a:ext cx="57606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 name="Přímá spojnice 12"/>
          <p:cNvCxnSpPr/>
          <p:nvPr/>
        </p:nvCxnSpPr>
        <p:spPr>
          <a:xfrm>
            <a:off x="3707904" y="2230016"/>
            <a:ext cx="1102661"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a:off x="7236296" y="2230016"/>
            <a:ext cx="792088"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4" name="Přímá spojnice 23"/>
          <p:cNvCxnSpPr/>
          <p:nvPr/>
        </p:nvCxnSpPr>
        <p:spPr>
          <a:xfrm>
            <a:off x="3707904" y="2636912"/>
            <a:ext cx="93610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25" name="Přímá spojnice 1024"/>
          <p:cNvCxnSpPr/>
          <p:nvPr/>
        </p:nvCxnSpPr>
        <p:spPr>
          <a:xfrm>
            <a:off x="1619672" y="3068960"/>
            <a:ext cx="817240"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33" name="Přímá spojnice 1032"/>
          <p:cNvCxnSpPr/>
          <p:nvPr/>
        </p:nvCxnSpPr>
        <p:spPr>
          <a:xfrm>
            <a:off x="6228184" y="3068960"/>
            <a:ext cx="792088"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37" name="Přímá spojnice 1036"/>
          <p:cNvCxnSpPr/>
          <p:nvPr/>
        </p:nvCxnSpPr>
        <p:spPr>
          <a:xfrm>
            <a:off x="3491880" y="3501008"/>
            <a:ext cx="76735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41" name="Přímá spojnice 1040"/>
          <p:cNvCxnSpPr/>
          <p:nvPr/>
        </p:nvCxnSpPr>
        <p:spPr>
          <a:xfrm>
            <a:off x="5148064" y="3501008"/>
            <a:ext cx="57606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54" name="Přímá spojnice 1053"/>
          <p:cNvCxnSpPr/>
          <p:nvPr/>
        </p:nvCxnSpPr>
        <p:spPr>
          <a:xfrm>
            <a:off x="3131840" y="4365104"/>
            <a:ext cx="457200"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60" name="Přímá spojnice 1059"/>
          <p:cNvCxnSpPr/>
          <p:nvPr/>
        </p:nvCxnSpPr>
        <p:spPr>
          <a:xfrm>
            <a:off x="5556752" y="3886200"/>
            <a:ext cx="86409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70" name="Přímá spojnice 1069"/>
          <p:cNvCxnSpPr/>
          <p:nvPr/>
        </p:nvCxnSpPr>
        <p:spPr>
          <a:xfrm>
            <a:off x="1763688" y="3886200"/>
            <a:ext cx="86409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74" name="Přímá spojnice 1073"/>
          <p:cNvCxnSpPr/>
          <p:nvPr/>
        </p:nvCxnSpPr>
        <p:spPr>
          <a:xfrm>
            <a:off x="3875557" y="3886200"/>
            <a:ext cx="373373"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965961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ppt_x"/>
                                          </p:val>
                                        </p:tav>
                                        <p:tav tm="100000">
                                          <p:val>
                                            <p:strVal val="#ppt_x"/>
                                          </p:val>
                                        </p:tav>
                                      </p:tavLst>
                                    </p:anim>
                                    <p:anim calcmode="lin" valueType="num">
                                      <p:cBhvr additive="base">
                                        <p:cTn id="2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additive="base">
                                        <p:cTn id="25" dur="500" fill="hold"/>
                                        <p:tgtEl>
                                          <p:spTgt spid="24"/>
                                        </p:tgtEl>
                                        <p:attrNameLst>
                                          <p:attrName>ppt_x</p:attrName>
                                        </p:attrNameLst>
                                      </p:cBhvr>
                                      <p:tavLst>
                                        <p:tav tm="0">
                                          <p:val>
                                            <p:strVal val="#ppt_x"/>
                                          </p:val>
                                        </p:tav>
                                        <p:tav tm="100000">
                                          <p:val>
                                            <p:strVal val="#ppt_x"/>
                                          </p:val>
                                        </p:tav>
                                      </p:tavLst>
                                    </p:anim>
                                    <p:anim calcmode="lin" valueType="num">
                                      <p:cBhvr additive="base">
                                        <p:cTn id="26"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25"/>
                                        </p:tgtEl>
                                        <p:attrNameLst>
                                          <p:attrName>style.visibility</p:attrName>
                                        </p:attrNameLst>
                                      </p:cBhvr>
                                      <p:to>
                                        <p:strVal val="visible"/>
                                      </p:to>
                                    </p:set>
                                    <p:anim calcmode="lin" valueType="num">
                                      <p:cBhvr additive="base">
                                        <p:cTn id="31" dur="500" fill="hold"/>
                                        <p:tgtEl>
                                          <p:spTgt spid="1025"/>
                                        </p:tgtEl>
                                        <p:attrNameLst>
                                          <p:attrName>ppt_x</p:attrName>
                                        </p:attrNameLst>
                                      </p:cBhvr>
                                      <p:tavLst>
                                        <p:tav tm="0">
                                          <p:val>
                                            <p:strVal val="#ppt_x"/>
                                          </p:val>
                                        </p:tav>
                                        <p:tav tm="100000">
                                          <p:val>
                                            <p:strVal val="#ppt_x"/>
                                          </p:val>
                                        </p:tav>
                                      </p:tavLst>
                                    </p:anim>
                                    <p:anim calcmode="lin" valueType="num">
                                      <p:cBhvr additive="base">
                                        <p:cTn id="32" dur="500" fill="hold"/>
                                        <p:tgtEl>
                                          <p:spTgt spid="102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33"/>
                                        </p:tgtEl>
                                        <p:attrNameLst>
                                          <p:attrName>style.visibility</p:attrName>
                                        </p:attrNameLst>
                                      </p:cBhvr>
                                      <p:to>
                                        <p:strVal val="visible"/>
                                      </p:to>
                                    </p:set>
                                    <p:anim calcmode="lin" valueType="num">
                                      <p:cBhvr additive="base">
                                        <p:cTn id="37" dur="500" fill="hold"/>
                                        <p:tgtEl>
                                          <p:spTgt spid="1033"/>
                                        </p:tgtEl>
                                        <p:attrNameLst>
                                          <p:attrName>ppt_x</p:attrName>
                                        </p:attrNameLst>
                                      </p:cBhvr>
                                      <p:tavLst>
                                        <p:tav tm="0">
                                          <p:val>
                                            <p:strVal val="#ppt_x"/>
                                          </p:val>
                                        </p:tav>
                                        <p:tav tm="100000">
                                          <p:val>
                                            <p:strVal val="#ppt_x"/>
                                          </p:val>
                                        </p:tav>
                                      </p:tavLst>
                                    </p:anim>
                                    <p:anim calcmode="lin" valueType="num">
                                      <p:cBhvr additive="base">
                                        <p:cTn id="38" dur="500" fill="hold"/>
                                        <p:tgtEl>
                                          <p:spTgt spid="103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37"/>
                                        </p:tgtEl>
                                        <p:attrNameLst>
                                          <p:attrName>style.visibility</p:attrName>
                                        </p:attrNameLst>
                                      </p:cBhvr>
                                      <p:to>
                                        <p:strVal val="visible"/>
                                      </p:to>
                                    </p:set>
                                    <p:anim calcmode="lin" valueType="num">
                                      <p:cBhvr additive="base">
                                        <p:cTn id="43" dur="500" fill="hold"/>
                                        <p:tgtEl>
                                          <p:spTgt spid="1037"/>
                                        </p:tgtEl>
                                        <p:attrNameLst>
                                          <p:attrName>ppt_x</p:attrName>
                                        </p:attrNameLst>
                                      </p:cBhvr>
                                      <p:tavLst>
                                        <p:tav tm="0">
                                          <p:val>
                                            <p:strVal val="#ppt_x"/>
                                          </p:val>
                                        </p:tav>
                                        <p:tav tm="100000">
                                          <p:val>
                                            <p:strVal val="#ppt_x"/>
                                          </p:val>
                                        </p:tav>
                                      </p:tavLst>
                                    </p:anim>
                                    <p:anim calcmode="lin" valueType="num">
                                      <p:cBhvr additive="base">
                                        <p:cTn id="44" dur="500" fill="hold"/>
                                        <p:tgtEl>
                                          <p:spTgt spid="103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041"/>
                                        </p:tgtEl>
                                        <p:attrNameLst>
                                          <p:attrName>style.visibility</p:attrName>
                                        </p:attrNameLst>
                                      </p:cBhvr>
                                      <p:to>
                                        <p:strVal val="visible"/>
                                      </p:to>
                                    </p:set>
                                    <p:anim calcmode="lin" valueType="num">
                                      <p:cBhvr additive="base">
                                        <p:cTn id="49" dur="500" fill="hold"/>
                                        <p:tgtEl>
                                          <p:spTgt spid="1041"/>
                                        </p:tgtEl>
                                        <p:attrNameLst>
                                          <p:attrName>ppt_x</p:attrName>
                                        </p:attrNameLst>
                                      </p:cBhvr>
                                      <p:tavLst>
                                        <p:tav tm="0">
                                          <p:val>
                                            <p:strVal val="#ppt_x"/>
                                          </p:val>
                                        </p:tav>
                                        <p:tav tm="100000">
                                          <p:val>
                                            <p:strVal val="#ppt_x"/>
                                          </p:val>
                                        </p:tav>
                                      </p:tavLst>
                                    </p:anim>
                                    <p:anim calcmode="lin" valueType="num">
                                      <p:cBhvr additive="base">
                                        <p:cTn id="50" dur="500" fill="hold"/>
                                        <p:tgtEl>
                                          <p:spTgt spid="1041"/>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070"/>
                                        </p:tgtEl>
                                        <p:attrNameLst>
                                          <p:attrName>style.visibility</p:attrName>
                                        </p:attrNameLst>
                                      </p:cBhvr>
                                      <p:to>
                                        <p:strVal val="visible"/>
                                      </p:to>
                                    </p:set>
                                    <p:anim calcmode="lin" valueType="num">
                                      <p:cBhvr additive="base">
                                        <p:cTn id="55" dur="500" fill="hold"/>
                                        <p:tgtEl>
                                          <p:spTgt spid="1070"/>
                                        </p:tgtEl>
                                        <p:attrNameLst>
                                          <p:attrName>ppt_x</p:attrName>
                                        </p:attrNameLst>
                                      </p:cBhvr>
                                      <p:tavLst>
                                        <p:tav tm="0">
                                          <p:val>
                                            <p:strVal val="#ppt_x"/>
                                          </p:val>
                                        </p:tav>
                                        <p:tav tm="100000">
                                          <p:val>
                                            <p:strVal val="#ppt_x"/>
                                          </p:val>
                                        </p:tav>
                                      </p:tavLst>
                                    </p:anim>
                                    <p:anim calcmode="lin" valueType="num">
                                      <p:cBhvr additive="base">
                                        <p:cTn id="56" dur="500" fill="hold"/>
                                        <p:tgtEl>
                                          <p:spTgt spid="107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1074"/>
                                        </p:tgtEl>
                                        <p:attrNameLst>
                                          <p:attrName>style.visibility</p:attrName>
                                        </p:attrNameLst>
                                      </p:cBhvr>
                                      <p:to>
                                        <p:strVal val="visible"/>
                                      </p:to>
                                    </p:set>
                                    <p:anim calcmode="lin" valueType="num">
                                      <p:cBhvr additive="base">
                                        <p:cTn id="61" dur="500" fill="hold"/>
                                        <p:tgtEl>
                                          <p:spTgt spid="1074"/>
                                        </p:tgtEl>
                                        <p:attrNameLst>
                                          <p:attrName>ppt_x</p:attrName>
                                        </p:attrNameLst>
                                      </p:cBhvr>
                                      <p:tavLst>
                                        <p:tav tm="0">
                                          <p:val>
                                            <p:strVal val="#ppt_x"/>
                                          </p:val>
                                        </p:tav>
                                        <p:tav tm="100000">
                                          <p:val>
                                            <p:strVal val="#ppt_x"/>
                                          </p:val>
                                        </p:tav>
                                      </p:tavLst>
                                    </p:anim>
                                    <p:anim calcmode="lin" valueType="num">
                                      <p:cBhvr additive="base">
                                        <p:cTn id="62" dur="500" fill="hold"/>
                                        <p:tgtEl>
                                          <p:spTgt spid="1074"/>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060"/>
                                        </p:tgtEl>
                                        <p:attrNameLst>
                                          <p:attrName>style.visibility</p:attrName>
                                        </p:attrNameLst>
                                      </p:cBhvr>
                                      <p:to>
                                        <p:strVal val="visible"/>
                                      </p:to>
                                    </p:set>
                                    <p:anim calcmode="lin" valueType="num">
                                      <p:cBhvr additive="base">
                                        <p:cTn id="67" dur="500" fill="hold"/>
                                        <p:tgtEl>
                                          <p:spTgt spid="1060"/>
                                        </p:tgtEl>
                                        <p:attrNameLst>
                                          <p:attrName>ppt_x</p:attrName>
                                        </p:attrNameLst>
                                      </p:cBhvr>
                                      <p:tavLst>
                                        <p:tav tm="0">
                                          <p:val>
                                            <p:strVal val="#ppt_x"/>
                                          </p:val>
                                        </p:tav>
                                        <p:tav tm="100000">
                                          <p:val>
                                            <p:strVal val="#ppt_x"/>
                                          </p:val>
                                        </p:tav>
                                      </p:tavLst>
                                    </p:anim>
                                    <p:anim calcmode="lin" valueType="num">
                                      <p:cBhvr additive="base">
                                        <p:cTn id="68" dur="500" fill="hold"/>
                                        <p:tgtEl>
                                          <p:spTgt spid="1060"/>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1054"/>
                                        </p:tgtEl>
                                        <p:attrNameLst>
                                          <p:attrName>style.visibility</p:attrName>
                                        </p:attrNameLst>
                                      </p:cBhvr>
                                      <p:to>
                                        <p:strVal val="visible"/>
                                      </p:to>
                                    </p:set>
                                    <p:anim calcmode="lin" valueType="num">
                                      <p:cBhvr additive="base">
                                        <p:cTn id="73" dur="500" fill="hold"/>
                                        <p:tgtEl>
                                          <p:spTgt spid="1054"/>
                                        </p:tgtEl>
                                        <p:attrNameLst>
                                          <p:attrName>ppt_x</p:attrName>
                                        </p:attrNameLst>
                                      </p:cBhvr>
                                      <p:tavLst>
                                        <p:tav tm="0">
                                          <p:val>
                                            <p:strVal val="#ppt_x"/>
                                          </p:val>
                                        </p:tav>
                                        <p:tav tm="100000">
                                          <p:val>
                                            <p:strVal val="#ppt_x"/>
                                          </p:val>
                                        </p:tav>
                                      </p:tavLst>
                                    </p:anim>
                                    <p:anim calcmode="lin" valueType="num">
                                      <p:cBhvr additive="base">
                                        <p:cTn id="74" dur="500" fill="hold"/>
                                        <p:tgtEl>
                                          <p:spTgt spid="10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Číslovky /4/</a:t>
            </a:r>
            <a:endParaRPr lang="cs-CZ" dirty="0"/>
          </a:p>
        </p:txBody>
      </p:sp>
      <p:sp>
        <p:nvSpPr>
          <p:cNvPr id="3" name="Zástupný symbol pro obsah 2"/>
          <p:cNvSpPr>
            <a:spLocks noGrp="1"/>
          </p:cNvSpPr>
          <p:nvPr>
            <p:ph idx="1"/>
          </p:nvPr>
        </p:nvSpPr>
        <p:spPr/>
        <p:txBody>
          <a:bodyPr>
            <a:normAutofit fontScale="92500"/>
          </a:bodyPr>
          <a:lstStyle/>
          <a:p>
            <a:r>
              <a:rPr lang="cs-CZ" sz="3600" u="sng" dirty="0" smtClean="0">
                <a:solidFill>
                  <a:srgbClr val="FF0000"/>
                </a:solidFill>
              </a:rPr>
              <a:t>vyjadřují počet - kolik?</a:t>
            </a:r>
            <a:r>
              <a:rPr lang="cs-CZ" sz="3600" u="sng" dirty="0" smtClean="0"/>
              <a:t>                </a:t>
            </a:r>
            <a:r>
              <a:rPr lang="cs-CZ" sz="3600" dirty="0" smtClean="0"/>
              <a:t>/jedna, deset, málo, mnoho/                                 </a:t>
            </a:r>
            <a:r>
              <a:rPr lang="cs-CZ" sz="3600" u="sng" dirty="0" smtClean="0"/>
              <a:t>       </a:t>
            </a:r>
            <a:r>
              <a:rPr lang="cs-CZ" sz="3600" u="sng" dirty="0" smtClean="0">
                <a:solidFill>
                  <a:srgbClr val="FF0000"/>
                </a:solidFill>
              </a:rPr>
              <a:t>pořadí - kolikátý? </a:t>
            </a:r>
            <a:r>
              <a:rPr lang="cs-CZ" sz="3600" u="sng" dirty="0">
                <a:solidFill>
                  <a:srgbClr val="FF0000"/>
                </a:solidFill>
              </a:rPr>
              <a:t> </a:t>
            </a:r>
            <a:r>
              <a:rPr lang="cs-CZ" sz="3600" u="sng" dirty="0" smtClean="0">
                <a:solidFill>
                  <a:srgbClr val="FF0000"/>
                </a:solidFill>
              </a:rPr>
              <a:t>                       </a:t>
            </a:r>
            <a:r>
              <a:rPr lang="cs-CZ" sz="3600" dirty="0" smtClean="0"/>
              <a:t>/první , druhá, patnácté, několikátý/                                                                     </a:t>
            </a:r>
            <a:r>
              <a:rPr lang="cs-CZ" sz="3600" u="sng" dirty="0" smtClean="0">
                <a:solidFill>
                  <a:srgbClr val="FF0000"/>
                </a:solidFill>
              </a:rPr>
              <a:t>počet druhů - kolikery? </a:t>
            </a:r>
            <a:r>
              <a:rPr lang="cs-CZ" sz="3600" dirty="0" smtClean="0">
                <a:solidFill>
                  <a:srgbClr val="FF0000"/>
                </a:solidFill>
              </a:rPr>
              <a:t>             </a:t>
            </a:r>
            <a:r>
              <a:rPr lang="cs-CZ" sz="3600" dirty="0" smtClean="0"/>
              <a:t>/dvoje, patery, několikery/            </a:t>
            </a:r>
            <a:r>
              <a:rPr lang="cs-CZ" sz="3600" u="sng" dirty="0" smtClean="0">
                <a:solidFill>
                  <a:srgbClr val="FF0000"/>
                </a:solidFill>
              </a:rPr>
              <a:t>počet násobků - kolikrát?       </a:t>
            </a:r>
            <a:r>
              <a:rPr lang="cs-CZ" sz="3600" dirty="0" smtClean="0"/>
              <a:t>/dvakrát, stonásobný, několikrát/</a:t>
            </a:r>
          </a:p>
          <a:p>
            <a:endParaRPr lang="cs-CZ" dirty="0" smtClean="0"/>
          </a:p>
        </p:txBody>
      </p:sp>
      <p:pic>
        <p:nvPicPr>
          <p:cNvPr id="1026" name="Picture 2" descr="C:\Users\0MGM\AppData\Local\Microsoft\Windows\Temporary Internet Files\Content.IE5\0V47OW0M\MC900441314[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5682" y="5011244"/>
            <a:ext cx="1827598" cy="1827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791841"/>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VYHLEDEJ ČÍSLOVKY</a:t>
            </a:r>
            <a:endParaRPr lang="cs-CZ" dirty="0"/>
          </a:p>
        </p:txBody>
      </p:sp>
      <p:sp>
        <p:nvSpPr>
          <p:cNvPr id="3" name="Zástupný symbol pro obsah 2"/>
          <p:cNvSpPr>
            <a:spLocks noGrp="1"/>
          </p:cNvSpPr>
          <p:nvPr>
            <p:ph idx="1"/>
          </p:nvPr>
        </p:nvSpPr>
        <p:spPr/>
        <p:txBody>
          <a:bodyPr>
            <a:normAutofit/>
          </a:bodyPr>
          <a:lstStyle/>
          <a:p>
            <a:r>
              <a:rPr lang="cs-CZ" sz="2800" dirty="0" smtClean="0"/>
              <a:t>Milan </a:t>
            </a:r>
            <a:r>
              <a:rPr lang="cs-CZ" sz="2800" dirty="0"/>
              <a:t>koupil dva lístky po osmi korunách. </a:t>
            </a:r>
            <a:r>
              <a:rPr lang="cs-CZ" sz="2800" dirty="0" smtClean="0"/>
              <a:t>Do druhé třídy </a:t>
            </a:r>
            <a:r>
              <a:rPr lang="cs-CZ" sz="2800" dirty="0"/>
              <a:t>chodí </a:t>
            </a:r>
            <a:r>
              <a:rPr lang="cs-CZ" sz="2800" dirty="0" smtClean="0"/>
              <a:t>devatenáct </a:t>
            </a:r>
            <a:r>
              <a:rPr lang="cs-CZ" sz="2800" dirty="0"/>
              <a:t>žáků. Přinesl jsem si první vysvědčení. Několik dětí nejelo na výlet. Našel jsem málo hub. Do cíle doběhl </a:t>
            </a:r>
            <a:r>
              <a:rPr lang="cs-CZ" sz="2800" dirty="0" smtClean="0"/>
              <a:t>třetí. </a:t>
            </a:r>
            <a:r>
              <a:rPr lang="cs-CZ" sz="2800" dirty="0"/>
              <a:t>Ušetřil jsem </a:t>
            </a:r>
            <a:r>
              <a:rPr lang="cs-CZ" sz="2800" dirty="0" smtClean="0"/>
              <a:t>čtyřicet </a:t>
            </a:r>
            <a:r>
              <a:rPr lang="cs-CZ" sz="2800" dirty="0"/>
              <a:t>korun. Mám doma patery ponožky.  Třikrát jsem navštívil ZOO. Šestý den je sobota.</a:t>
            </a:r>
          </a:p>
          <a:p>
            <a:endParaRPr lang="cs-CZ" dirty="0"/>
          </a:p>
        </p:txBody>
      </p:sp>
      <p:cxnSp>
        <p:nvCxnSpPr>
          <p:cNvPr id="5" name="Přímá spojnice 4"/>
          <p:cNvCxnSpPr/>
          <p:nvPr/>
        </p:nvCxnSpPr>
        <p:spPr>
          <a:xfrm>
            <a:off x="2627784" y="2204864"/>
            <a:ext cx="648072"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 name="Přímá spojnice 9"/>
          <p:cNvCxnSpPr/>
          <p:nvPr/>
        </p:nvCxnSpPr>
        <p:spPr>
          <a:xfrm>
            <a:off x="4932040" y="2204864"/>
            <a:ext cx="93610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4" name="Přímá spojnice 13"/>
          <p:cNvCxnSpPr/>
          <p:nvPr/>
        </p:nvCxnSpPr>
        <p:spPr>
          <a:xfrm>
            <a:off x="4139952" y="2636912"/>
            <a:ext cx="1872208"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a:off x="3053631" y="3068960"/>
            <a:ext cx="86409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6227815" y="3068960"/>
            <a:ext cx="1368152"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6" name="Přímá spojnice 25"/>
          <p:cNvCxnSpPr/>
          <p:nvPr/>
        </p:nvCxnSpPr>
        <p:spPr>
          <a:xfrm>
            <a:off x="5816106" y="3451123"/>
            <a:ext cx="936104"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6" name="Přímá spojnice 35"/>
          <p:cNvCxnSpPr/>
          <p:nvPr/>
        </p:nvCxnSpPr>
        <p:spPr>
          <a:xfrm>
            <a:off x="3012201" y="3933056"/>
            <a:ext cx="792088"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0" name="Přímá spojnice 49"/>
          <p:cNvCxnSpPr/>
          <p:nvPr/>
        </p:nvCxnSpPr>
        <p:spPr>
          <a:xfrm>
            <a:off x="6012160" y="3933056"/>
            <a:ext cx="140415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4" name="Přímá spojnice 53"/>
          <p:cNvCxnSpPr/>
          <p:nvPr/>
        </p:nvCxnSpPr>
        <p:spPr>
          <a:xfrm>
            <a:off x="3644546" y="4365104"/>
            <a:ext cx="1056867"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9" name="Přímá spojnice 68"/>
          <p:cNvCxnSpPr/>
          <p:nvPr/>
        </p:nvCxnSpPr>
        <p:spPr>
          <a:xfrm>
            <a:off x="6551851" y="4365104"/>
            <a:ext cx="104411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3" name="Přímá spojnice 72"/>
          <p:cNvCxnSpPr/>
          <p:nvPr/>
        </p:nvCxnSpPr>
        <p:spPr>
          <a:xfrm>
            <a:off x="3917727" y="4802812"/>
            <a:ext cx="942305"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1" name="Přímá spojnice 80"/>
          <p:cNvCxnSpPr/>
          <p:nvPr/>
        </p:nvCxnSpPr>
        <p:spPr>
          <a:xfrm>
            <a:off x="1115616" y="2636912"/>
            <a:ext cx="1080120"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pic>
        <p:nvPicPr>
          <p:cNvPr id="3074" name="Picture 2" descr="C:\Users\0MGM\AppData\Local\Microsoft\Windows\Temporary Internet Files\Content.IE5\I7VQ0XM6\MC90035151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30083" y="5282264"/>
            <a:ext cx="1795463" cy="1485900"/>
          </a:xfrm>
          <a:prstGeom prst="rect">
            <a:avLst/>
          </a:prstGeom>
          <a:noFill/>
          <a:extLst>
            <a:ext uri="{909E8E84-426E-40DD-AFC4-6F175D3DCCD1}">
              <a14:hiddenFill xmlns:a14="http://schemas.microsoft.com/office/drawing/2010/main">
                <a:solidFill>
                  <a:srgbClr val="FFFFFF"/>
                </a:solidFill>
              </a14:hiddenFill>
            </a:ext>
          </a:extLst>
        </p:spPr>
      </p:pic>
      <p:pic>
        <p:nvPicPr>
          <p:cNvPr id="110" name="Picture 2" descr="C:\Users\0MGM\AppData\Local\Microsoft\Windows\Temporary Internet Files\Content.IE5\I7VQ0XM6\MC90035151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84372" y="5085184"/>
            <a:ext cx="1795463" cy="1485900"/>
          </a:xfrm>
          <a:prstGeom prst="rect">
            <a:avLst/>
          </a:prstGeom>
          <a:noFill/>
          <a:extLst>
            <a:ext uri="{909E8E84-426E-40DD-AFC4-6F175D3DCCD1}">
              <a14:hiddenFill xmlns:a14="http://schemas.microsoft.com/office/drawing/2010/main">
                <a:solidFill>
                  <a:srgbClr val="FFFFFF"/>
                </a:solidFill>
              </a14:hiddenFill>
            </a:ext>
          </a:extLst>
        </p:spPr>
      </p:pic>
      <p:pic>
        <p:nvPicPr>
          <p:cNvPr id="111" name="Picture 2" descr="C:\Users\0MGM\AppData\Local\Microsoft\Windows\Temporary Internet Files\Content.IE5\I7VQ0XM6\MC90035151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98149" y="5282264"/>
            <a:ext cx="1795463" cy="1485900"/>
          </a:xfrm>
          <a:prstGeom prst="rect">
            <a:avLst/>
          </a:prstGeom>
          <a:noFill/>
          <a:extLst>
            <a:ext uri="{909E8E84-426E-40DD-AFC4-6F175D3DCCD1}">
              <a14:hiddenFill xmlns:a14="http://schemas.microsoft.com/office/drawing/2010/main">
                <a:solidFill>
                  <a:srgbClr val="FFFFFF"/>
                </a:solidFill>
              </a14:hiddenFill>
            </a:ext>
          </a:extLst>
        </p:spPr>
      </p:pic>
      <p:pic>
        <p:nvPicPr>
          <p:cNvPr id="112" name="Picture 2" descr="C:\Users\0MGM\AppData\Local\Microsoft\Windows\Temporary Internet Files\Content.IE5\I7VQ0XM6\MC90035151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22264" y="5031542"/>
            <a:ext cx="1795463" cy="1485900"/>
          </a:xfrm>
          <a:prstGeom prst="rect">
            <a:avLst/>
          </a:prstGeom>
          <a:noFill/>
          <a:extLst>
            <a:ext uri="{909E8E84-426E-40DD-AFC4-6F175D3DCCD1}">
              <a14:hiddenFill xmlns:a14="http://schemas.microsoft.com/office/drawing/2010/main">
                <a:solidFill>
                  <a:srgbClr val="FFFFFF"/>
                </a:solidFill>
              </a14:hiddenFill>
            </a:ext>
          </a:extLst>
        </p:spPr>
      </p:pic>
      <p:pic>
        <p:nvPicPr>
          <p:cNvPr id="114" name="Picture 2" descr="C:\Users\0MGM\AppData\Local\Microsoft\Windows\Temporary Internet Files\Content.IE5\I7VQ0XM6\MC90035151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1344" y="5085184"/>
            <a:ext cx="1795463" cy="1485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58279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1"/>
                                        </p:tgtEl>
                                        <p:attrNameLst>
                                          <p:attrName>style.visibility</p:attrName>
                                        </p:attrNameLst>
                                      </p:cBhvr>
                                      <p:to>
                                        <p:strVal val="visible"/>
                                      </p:to>
                                    </p:set>
                                    <p:anim calcmode="lin" valueType="num">
                                      <p:cBhvr additive="base">
                                        <p:cTn id="19" dur="500" fill="hold"/>
                                        <p:tgtEl>
                                          <p:spTgt spid="81"/>
                                        </p:tgtEl>
                                        <p:attrNameLst>
                                          <p:attrName>ppt_x</p:attrName>
                                        </p:attrNameLst>
                                      </p:cBhvr>
                                      <p:tavLst>
                                        <p:tav tm="0">
                                          <p:val>
                                            <p:strVal val="#ppt_x"/>
                                          </p:val>
                                        </p:tav>
                                        <p:tav tm="100000">
                                          <p:val>
                                            <p:strVal val="#ppt_x"/>
                                          </p:val>
                                        </p:tav>
                                      </p:tavLst>
                                    </p:anim>
                                    <p:anim calcmode="lin" valueType="num">
                                      <p:cBhvr additive="base">
                                        <p:cTn id="20" dur="500" fill="hold"/>
                                        <p:tgtEl>
                                          <p:spTgt spid="8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fill="hold"/>
                                        <p:tgtEl>
                                          <p:spTgt spid="18"/>
                                        </p:tgtEl>
                                        <p:attrNameLst>
                                          <p:attrName>ppt_x</p:attrName>
                                        </p:attrNameLst>
                                      </p:cBhvr>
                                      <p:tavLst>
                                        <p:tav tm="0">
                                          <p:val>
                                            <p:strVal val="#ppt_x"/>
                                          </p:val>
                                        </p:tav>
                                        <p:tav tm="100000">
                                          <p:val>
                                            <p:strVal val="#ppt_x"/>
                                          </p:val>
                                        </p:tav>
                                      </p:tavLst>
                                    </p:anim>
                                    <p:anim calcmode="lin" valueType="num">
                                      <p:cBhvr additive="base">
                                        <p:cTn id="3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additive="base">
                                        <p:cTn id="37" dur="500" fill="hold"/>
                                        <p:tgtEl>
                                          <p:spTgt spid="22"/>
                                        </p:tgtEl>
                                        <p:attrNameLst>
                                          <p:attrName>ppt_x</p:attrName>
                                        </p:attrNameLst>
                                      </p:cBhvr>
                                      <p:tavLst>
                                        <p:tav tm="0">
                                          <p:val>
                                            <p:strVal val="#ppt_x"/>
                                          </p:val>
                                        </p:tav>
                                        <p:tav tm="100000">
                                          <p:val>
                                            <p:strVal val="#ppt_x"/>
                                          </p:val>
                                        </p:tav>
                                      </p:tavLst>
                                    </p:anim>
                                    <p:anim calcmode="lin" valueType="num">
                                      <p:cBhvr additive="base">
                                        <p:cTn id="3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6"/>
                                        </p:tgtEl>
                                        <p:attrNameLst>
                                          <p:attrName>style.visibility</p:attrName>
                                        </p:attrNameLst>
                                      </p:cBhvr>
                                      <p:to>
                                        <p:strVal val="visible"/>
                                      </p:to>
                                    </p:set>
                                    <p:anim calcmode="lin" valueType="num">
                                      <p:cBhvr additive="base">
                                        <p:cTn id="43" dur="500" fill="hold"/>
                                        <p:tgtEl>
                                          <p:spTgt spid="26"/>
                                        </p:tgtEl>
                                        <p:attrNameLst>
                                          <p:attrName>ppt_x</p:attrName>
                                        </p:attrNameLst>
                                      </p:cBhvr>
                                      <p:tavLst>
                                        <p:tav tm="0">
                                          <p:val>
                                            <p:strVal val="#ppt_x"/>
                                          </p:val>
                                        </p:tav>
                                        <p:tav tm="100000">
                                          <p:val>
                                            <p:strVal val="#ppt_x"/>
                                          </p:val>
                                        </p:tav>
                                      </p:tavLst>
                                    </p:anim>
                                    <p:anim calcmode="lin" valueType="num">
                                      <p:cBhvr additive="base">
                                        <p:cTn id="4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6"/>
                                        </p:tgtEl>
                                        <p:attrNameLst>
                                          <p:attrName>style.visibility</p:attrName>
                                        </p:attrNameLst>
                                      </p:cBhvr>
                                      <p:to>
                                        <p:strVal val="visible"/>
                                      </p:to>
                                    </p:set>
                                    <p:anim calcmode="lin" valueType="num">
                                      <p:cBhvr additive="base">
                                        <p:cTn id="49" dur="500" fill="hold"/>
                                        <p:tgtEl>
                                          <p:spTgt spid="36"/>
                                        </p:tgtEl>
                                        <p:attrNameLst>
                                          <p:attrName>ppt_x</p:attrName>
                                        </p:attrNameLst>
                                      </p:cBhvr>
                                      <p:tavLst>
                                        <p:tav tm="0">
                                          <p:val>
                                            <p:strVal val="#ppt_x"/>
                                          </p:val>
                                        </p:tav>
                                        <p:tav tm="100000">
                                          <p:val>
                                            <p:strVal val="#ppt_x"/>
                                          </p:val>
                                        </p:tav>
                                      </p:tavLst>
                                    </p:anim>
                                    <p:anim calcmode="lin" valueType="num">
                                      <p:cBhvr additive="base">
                                        <p:cTn id="50"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0"/>
                                        </p:tgtEl>
                                        <p:attrNameLst>
                                          <p:attrName>style.visibility</p:attrName>
                                        </p:attrNameLst>
                                      </p:cBhvr>
                                      <p:to>
                                        <p:strVal val="visible"/>
                                      </p:to>
                                    </p:set>
                                    <p:anim calcmode="lin" valueType="num">
                                      <p:cBhvr additive="base">
                                        <p:cTn id="55" dur="500" fill="hold"/>
                                        <p:tgtEl>
                                          <p:spTgt spid="50"/>
                                        </p:tgtEl>
                                        <p:attrNameLst>
                                          <p:attrName>ppt_x</p:attrName>
                                        </p:attrNameLst>
                                      </p:cBhvr>
                                      <p:tavLst>
                                        <p:tav tm="0">
                                          <p:val>
                                            <p:strVal val="#ppt_x"/>
                                          </p:val>
                                        </p:tav>
                                        <p:tav tm="100000">
                                          <p:val>
                                            <p:strVal val="#ppt_x"/>
                                          </p:val>
                                        </p:tav>
                                      </p:tavLst>
                                    </p:anim>
                                    <p:anim calcmode="lin" valueType="num">
                                      <p:cBhvr additive="base">
                                        <p:cTn id="56" dur="500" fill="hold"/>
                                        <p:tgtEl>
                                          <p:spTgt spid="5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4"/>
                                        </p:tgtEl>
                                        <p:attrNameLst>
                                          <p:attrName>style.visibility</p:attrName>
                                        </p:attrNameLst>
                                      </p:cBhvr>
                                      <p:to>
                                        <p:strVal val="visible"/>
                                      </p:to>
                                    </p:set>
                                    <p:anim calcmode="lin" valueType="num">
                                      <p:cBhvr additive="base">
                                        <p:cTn id="61" dur="500" fill="hold"/>
                                        <p:tgtEl>
                                          <p:spTgt spid="54"/>
                                        </p:tgtEl>
                                        <p:attrNameLst>
                                          <p:attrName>ppt_x</p:attrName>
                                        </p:attrNameLst>
                                      </p:cBhvr>
                                      <p:tavLst>
                                        <p:tav tm="0">
                                          <p:val>
                                            <p:strVal val="#ppt_x"/>
                                          </p:val>
                                        </p:tav>
                                        <p:tav tm="100000">
                                          <p:val>
                                            <p:strVal val="#ppt_x"/>
                                          </p:val>
                                        </p:tav>
                                      </p:tavLst>
                                    </p:anim>
                                    <p:anim calcmode="lin" valueType="num">
                                      <p:cBhvr additive="base">
                                        <p:cTn id="62" dur="500" fill="hold"/>
                                        <p:tgtEl>
                                          <p:spTgt spid="54"/>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9"/>
                                        </p:tgtEl>
                                        <p:attrNameLst>
                                          <p:attrName>style.visibility</p:attrName>
                                        </p:attrNameLst>
                                      </p:cBhvr>
                                      <p:to>
                                        <p:strVal val="visible"/>
                                      </p:to>
                                    </p:set>
                                    <p:anim calcmode="lin" valueType="num">
                                      <p:cBhvr additive="base">
                                        <p:cTn id="67" dur="500" fill="hold"/>
                                        <p:tgtEl>
                                          <p:spTgt spid="69"/>
                                        </p:tgtEl>
                                        <p:attrNameLst>
                                          <p:attrName>ppt_x</p:attrName>
                                        </p:attrNameLst>
                                      </p:cBhvr>
                                      <p:tavLst>
                                        <p:tav tm="0">
                                          <p:val>
                                            <p:strVal val="#ppt_x"/>
                                          </p:val>
                                        </p:tav>
                                        <p:tav tm="100000">
                                          <p:val>
                                            <p:strVal val="#ppt_x"/>
                                          </p:val>
                                        </p:tav>
                                      </p:tavLst>
                                    </p:anim>
                                    <p:anim calcmode="lin" valueType="num">
                                      <p:cBhvr additive="base">
                                        <p:cTn id="68" dur="500" fill="hold"/>
                                        <p:tgtEl>
                                          <p:spTgt spid="69"/>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73"/>
                                        </p:tgtEl>
                                        <p:attrNameLst>
                                          <p:attrName>style.visibility</p:attrName>
                                        </p:attrNameLst>
                                      </p:cBhvr>
                                      <p:to>
                                        <p:strVal val="visible"/>
                                      </p:to>
                                    </p:set>
                                    <p:anim calcmode="lin" valueType="num">
                                      <p:cBhvr additive="base">
                                        <p:cTn id="73" dur="500" fill="hold"/>
                                        <p:tgtEl>
                                          <p:spTgt spid="73"/>
                                        </p:tgtEl>
                                        <p:attrNameLst>
                                          <p:attrName>ppt_x</p:attrName>
                                        </p:attrNameLst>
                                      </p:cBhvr>
                                      <p:tavLst>
                                        <p:tav tm="0">
                                          <p:val>
                                            <p:strVal val="#ppt_x"/>
                                          </p:val>
                                        </p:tav>
                                        <p:tav tm="100000">
                                          <p:val>
                                            <p:strVal val="#ppt_x"/>
                                          </p:val>
                                        </p:tav>
                                      </p:tavLst>
                                    </p:anim>
                                    <p:anim calcmode="lin" valueType="num">
                                      <p:cBhvr additive="base">
                                        <p:cTn id="74" dur="500" fill="hold"/>
                                        <p:tgtEl>
                                          <p:spTgt spid="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DOPLň</a:t>
            </a:r>
            <a:r>
              <a:rPr lang="cs-CZ" dirty="0" smtClean="0"/>
              <a:t>  ČÍSLOVKY</a:t>
            </a:r>
            <a:endParaRPr lang="cs-CZ" dirty="0"/>
          </a:p>
        </p:txBody>
      </p:sp>
      <p:sp>
        <p:nvSpPr>
          <p:cNvPr id="3" name="Zástupný symbol pro obsah 2"/>
          <p:cNvSpPr>
            <a:spLocks noGrp="1"/>
          </p:cNvSpPr>
          <p:nvPr>
            <p:ph idx="1"/>
          </p:nvPr>
        </p:nvSpPr>
        <p:spPr/>
        <p:txBody>
          <a:bodyPr>
            <a:normAutofit/>
          </a:bodyPr>
          <a:lstStyle/>
          <a:p>
            <a:r>
              <a:rPr lang="cs-CZ" sz="2800" dirty="0" smtClean="0"/>
              <a:t>Chodíme do ___________ ročníku.</a:t>
            </a:r>
          </a:p>
          <a:p>
            <a:r>
              <a:rPr lang="cs-CZ" sz="2800" dirty="0" smtClean="0"/>
              <a:t>Deset děleno __________ je pět. </a:t>
            </a:r>
          </a:p>
          <a:p>
            <a:r>
              <a:rPr lang="cs-CZ" sz="2800" dirty="0" smtClean="0"/>
              <a:t>Večeříme v ____________ hodin.</a:t>
            </a:r>
          </a:p>
          <a:p>
            <a:r>
              <a:rPr lang="cs-CZ" sz="2800" dirty="0" smtClean="0"/>
              <a:t>Seděli jsme v ___________ řadě.</a:t>
            </a:r>
          </a:p>
          <a:p>
            <a:r>
              <a:rPr lang="cs-CZ" sz="2800" dirty="0" smtClean="0"/>
              <a:t>Čtu v knize na __________ straně.</a:t>
            </a:r>
          </a:p>
          <a:p>
            <a:r>
              <a:rPr lang="cs-CZ" sz="2800" dirty="0" smtClean="0"/>
              <a:t>V pokladničce mám _______ korun.</a:t>
            </a:r>
          </a:p>
          <a:p>
            <a:r>
              <a:rPr lang="cs-CZ" sz="2800" dirty="0" smtClean="0"/>
              <a:t>Maminka mi koupila _________ ponožky.</a:t>
            </a:r>
            <a:endParaRPr lang="cs-CZ" sz="2800" dirty="0"/>
          </a:p>
        </p:txBody>
      </p:sp>
      <p:pic>
        <p:nvPicPr>
          <p:cNvPr id="4105" name="Picture 9" descr="C:\Users\0MGM\AppData\Local\Microsoft\Windows\Temporary Internet Files\Content.IE5\X2W0SL50\MP900385317[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52063" y="2375495"/>
            <a:ext cx="2279452" cy="1628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6057886"/>
      </p:ext>
    </p:extLst>
  </p:cSld>
  <p:clrMapOvr>
    <a:masterClrMapping/>
  </p:clrMapOvr>
  <p:transition spd="slow">
    <p:push dir="u"/>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52718"/>
            <a:ext cx="7499176" cy="1371600"/>
          </a:xfrm>
        </p:spPr>
        <p:txBody>
          <a:bodyPr>
            <a:normAutofit fontScale="90000"/>
          </a:bodyPr>
          <a:lstStyle/>
          <a:p>
            <a:r>
              <a:rPr lang="cs-CZ" dirty="0" smtClean="0"/>
              <a:t>ROZLIŠUJ   PŘÍDAVNÁ JMÉNA/2/ ZÁJMENA/3/  ČÍSLOVKY/4/</a:t>
            </a:r>
            <a:endParaRPr lang="cs-CZ" dirty="0"/>
          </a:p>
        </p:txBody>
      </p:sp>
      <p:sp>
        <p:nvSpPr>
          <p:cNvPr id="3" name="Zástupný symbol pro obsah 2"/>
          <p:cNvSpPr>
            <a:spLocks noGrp="1"/>
          </p:cNvSpPr>
          <p:nvPr>
            <p:ph idx="1"/>
          </p:nvPr>
        </p:nvSpPr>
        <p:spPr/>
        <p:txBody>
          <a:bodyPr>
            <a:normAutofit lnSpcReduction="10000"/>
          </a:bodyPr>
          <a:lstStyle/>
          <a:p>
            <a:r>
              <a:rPr lang="cs-CZ" sz="2800" dirty="0" smtClean="0"/>
              <a:t>široký        několik       sedmá       pěkný</a:t>
            </a:r>
          </a:p>
          <a:p>
            <a:r>
              <a:rPr lang="cs-CZ" sz="2800" dirty="0" smtClean="0"/>
              <a:t>padesát     sešit           dvacet       šedesát</a:t>
            </a:r>
          </a:p>
          <a:p>
            <a:r>
              <a:rPr lang="cs-CZ" sz="2800" dirty="0" smtClean="0"/>
              <a:t>tato            školní          troje          krásný</a:t>
            </a:r>
          </a:p>
          <a:p>
            <a:r>
              <a:rPr lang="cs-CZ" sz="2800" dirty="0" smtClean="0"/>
              <a:t>dvakrát      náš             některý      spálený</a:t>
            </a:r>
          </a:p>
          <a:p>
            <a:r>
              <a:rPr lang="cs-CZ" sz="2800" dirty="0" smtClean="0"/>
              <a:t>každý         milion         školní        první</a:t>
            </a:r>
          </a:p>
          <a:p>
            <a:r>
              <a:rPr lang="cs-CZ" sz="2800" dirty="0" smtClean="0"/>
              <a:t>zadní          můj             krátký        já</a:t>
            </a:r>
          </a:p>
          <a:p>
            <a:r>
              <a:rPr lang="cs-CZ" sz="2800" dirty="0" smtClean="0"/>
              <a:t>sto              který          veliký         ona</a:t>
            </a:r>
          </a:p>
          <a:p>
            <a:r>
              <a:rPr lang="cs-CZ" sz="2800" dirty="0" smtClean="0"/>
              <a:t>málo          žlutý            hodně        jaký     </a:t>
            </a:r>
            <a:endParaRPr lang="cs-CZ" sz="2800" dirty="0"/>
          </a:p>
        </p:txBody>
      </p:sp>
      <p:pic>
        <p:nvPicPr>
          <p:cNvPr id="5122" name="Picture 2" descr="C:\Users\0MGM\AppData\Local\Microsoft\Windows\Temporary Internet Files\Content.IE5\2E0TE05V\MC90044042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04038" y="4541838"/>
            <a:ext cx="1827212" cy="1506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3637769"/>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endParaRPr lang="cs-CZ" sz="3200" dirty="0" smtClean="0"/>
          </a:p>
          <a:p>
            <a:r>
              <a:rPr lang="cs-CZ" sz="3200" dirty="0" smtClean="0"/>
              <a:t>Ilustrace </a:t>
            </a:r>
            <a:r>
              <a:rPr lang="cs-CZ" sz="3200" dirty="0"/>
              <a:t>: office.microsoft.com</a:t>
            </a:r>
          </a:p>
          <a:p>
            <a:endParaRPr lang="cs-CZ" dirty="0" smtClean="0"/>
          </a:p>
          <a:p>
            <a:endParaRPr lang="cs-CZ" dirty="0"/>
          </a:p>
        </p:txBody>
      </p:sp>
      <p:pic>
        <p:nvPicPr>
          <p:cNvPr id="2055" name="Picture 7" descr="C:\Users\0MGM\AppData\Local\Microsoft\Windows\Temporary Internet Files\Content.IE5\0V47OW0M\MM910001088[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3429000"/>
            <a:ext cx="2450138" cy="245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648312"/>
      </p:ext>
    </p:extLst>
  </p:cSld>
  <p:clrMapOvr>
    <a:masterClrMapping/>
  </p:clrMapOvr>
  <p:transition spd="slow">
    <p:push dir="u"/>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Základní">
  <a:themeElements>
    <a:clrScheme name="Základní">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Základní">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Základní">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Essential</Template>
  <TotalTime>323</TotalTime>
  <Words>652</Words>
  <Application>Microsoft Office PowerPoint</Application>
  <PresentationFormat>Předvádění na obrazovce (4:3)</PresentationFormat>
  <Paragraphs>89</Paragraphs>
  <Slides>15</Slides>
  <Notes>3</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Základní</vt:lpstr>
      <vt:lpstr>Prezentace aplikace PowerPoint</vt:lpstr>
      <vt:lpstr>ANOTACE</vt:lpstr>
      <vt:lpstr>Prezentace aplikace PowerPoint</vt:lpstr>
      <vt:lpstr>SLOVNÍ  DRUHY</vt:lpstr>
      <vt:lpstr>PŘÍdavná  jména /2/</vt:lpstr>
      <vt:lpstr>odpovídej přídavnými jmény</vt:lpstr>
      <vt:lpstr>ODPOVÍDEJ PŘÍDAVNÝMI JMÉNY</vt:lpstr>
      <vt:lpstr>doplň přídavné jméno</vt:lpstr>
      <vt:lpstr>ZÁJMENA /3/</vt:lpstr>
      <vt:lpstr>VYHLEDEJ ZÁJMENA</vt:lpstr>
      <vt:lpstr>Číslovky /4/</vt:lpstr>
      <vt:lpstr>VYHLEDEJ ČÍSLOVKY</vt:lpstr>
      <vt:lpstr>DOPLň  ČÍSLOVKY</vt:lpstr>
      <vt:lpstr>ROZLIŠUJ   PŘÍDAVNÁ JMÉNA/2/ ZÁJMENA/3/  ČÍSLOVKY/4/</vt:lpstr>
      <vt:lpstr>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0MGM</dc:creator>
  <cp:lastModifiedBy>0MGM</cp:lastModifiedBy>
  <cp:revision>29</cp:revision>
  <dcterms:created xsi:type="dcterms:W3CDTF">2013-02-26T18:18:38Z</dcterms:created>
  <dcterms:modified xsi:type="dcterms:W3CDTF">2013-03-11T19:58:50Z</dcterms:modified>
</cp:coreProperties>
</file>