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 id="270" r:id="rId4"/>
    <p:sldId id="258" r:id="rId5"/>
    <p:sldId id="259" r:id="rId6"/>
    <p:sldId id="260" r:id="rId7"/>
    <p:sldId id="261" r:id="rId8"/>
    <p:sldId id="262" r:id="rId9"/>
    <p:sldId id="263" r:id="rId10"/>
    <p:sldId id="264" r:id="rId11"/>
    <p:sldId id="265" r:id="rId12"/>
    <p:sldId id="266" r:id="rId13"/>
    <p:sldId id="268" r:id="rId14"/>
    <p:sldId id="269" r:id="rId15"/>
    <p:sldId id="267" r:id="rId16"/>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261" autoAdjust="0"/>
  </p:normalViewPr>
  <p:slideViewPr>
    <p:cSldViewPr>
      <p:cViewPr varScale="1">
        <p:scale>
          <a:sx n="44" d="100"/>
          <a:sy n="44" d="100"/>
        </p:scale>
        <p:origin x="-845"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F8B381-5807-488E-AC22-73DD4140ED4A}" type="doc">
      <dgm:prSet loTypeId="urn:microsoft.com/office/officeart/2005/8/layout/vList2" loCatId="list" qsTypeId="urn:microsoft.com/office/officeart/2005/8/quickstyle/simple3" qsCatId="simple" csTypeId="urn:microsoft.com/office/officeart/2005/8/colors/accent1_4" csCatId="accent1" phldr="1"/>
      <dgm:spPr/>
      <dgm:t>
        <a:bodyPr/>
        <a:lstStyle/>
        <a:p>
          <a:endParaRPr lang="cs-CZ"/>
        </a:p>
      </dgm:t>
    </dgm:pt>
    <dgm:pt modelId="{445C7998-7549-48B0-BD68-D4F0167F02E5}">
      <dgm:prSet phldrT="[Text]"/>
      <dgm:spPr/>
      <dgm:t>
        <a:bodyPr/>
        <a:lstStyle/>
        <a:p>
          <a:pPr algn="l"/>
          <a:r>
            <a:rPr lang="cs-CZ" dirty="0"/>
            <a:t>Název školy</a:t>
          </a:r>
          <a:r>
            <a:rPr lang="cs-CZ" b="1" dirty="0" smtClean="0"/>
            <a:t>: Základní škola a Mateřská škola Troskotovice, příspěvková organizace</a:t>
          </a:r>
          <a:endParaRPr lang="cs-CZ" dirty="0"/>
        </a:p>
      </dgm:t>
    </dgm:pt>
    <dgm:pt modelId="{D4A1AC32-6B30-44CD-A965-234E2C33692F}" type="parTrans" cxnId="{BCB163C3-3B0F-4F74-88F0-37F026D4C894}">
      <dgm:prSet/>
      <dgm:spPr/>
      <dgm:t>
        <a:bodyPr/>
        <a:lstStyle/>
        <a:p>
          <a:endParaRPr lang="cs-CZ"/>
        </a:p>
      </dgm:t>
    </dgm:pt>
    <dgm:pt modelId="{C846DAC9-9D22-4975-84AF-8D4E4FA8DA5C}" type="sibTrans" cxnId="{BCB163C3-3B0F-4F74-88F0-37F026D4C894}">
      <dgm:prSet/>
      <dgm:spPr/>
      <dgm:t>
        <a:bodyPr/>
        <a:lstStyle/>
        <a:p>
          <a:endParaRPr lang="cs-CZ"/>
        </a:p>
      </dgm:t>
    </dgm:pt>
    <dgm:pt modelId="{FBBFC3EA-9D9D-4F3A-BEA6-9C2C0E46BF20}">
      <dgm:prSet phldrT="[Text]"/>
      <dgm:spPr/>
      <dgm:t>
        <a:bodyPr/>
        <a:lstStyle/>
        <a:p>
          <a:pPr algn="l"/>
          <a:r>
            <a:rPr lang="cs-CZ" dirty="0" smtClean="0"/>
            <a:t>Autor: Mgr. Vlasta Šujanová</a:t>
          </a:r>
          <a:endParaRPr lang="cs-CZ" dirty="0"/>
        </a:p>
      </dgm:t>
    </dgm:pt>
    <dgm:pt modelId="{DDB8DF17-17D4-4A37-80A4-B2BE20408FA2}" type="parTrans" cxnId="{C24533D2-26E5-47EB-8A39-D4FB9E52EFE6}">
      <dgm:prSet/>
      <dgm:spPr/>
      <dgm:t>
        <a:bodyPr/>
        <a:lstStyle/>
        <a:p>
          <a:endParaRPr lang="cs-CZ"/>
        </a:p>
      </dgm:t>
    </dgm:pt>
    <dgm:pt modelId="{83B48451-91B6-4E15-99C9-0FE713D5286E}" type="sibTrans" cxnId="{C24533D2-26E5-47EB-8A39-D4FB9E52EFE6}">
      <dgm:prSet/>
      <dgm:spPr/>
      <dgm:t>
        <a:bodyPr/>
        <a:lstStyle/>
        <a:p>
          <a:endParaRPr lang="cs-CZ"/>
        </a:p>
      </dgm:t>
    </dgm:pt>
    <dgm:pt modelId="{6B0205A6-422D-4956-AD89-0CEBCAE4530D}">
      <dgm:prSet/>
      <dgm:spPr/>
      <dgm:t>
        <a:bodyPr/>
        <a:lstStyle/>
        <a:p>
          <a:pPr algn="l"/>
          <a:r>
            <a:rPr lang="cs-CZ" dirty="0" smtClean="0"/>
            <a:t>Vytvořeno: 20.9.2012</a:t>
          </a:r>
          <a:endParaRPr lang="cs-CZ" dirty="0"/>
        </a:p>
      </dgm:t>
    </dgm:pt>
    <dgm:pt modelId="{168864D7-72A0-4608-BC44-F4D46F72FF3E}" type="parTrans" cxnId="{74DEAA30-A8CD-4FF2-B1FF-748D58FB5D74}">
      <dgm:prSet/>
      <dgm:spPr/>
      <dgm:t>
        <a:bodyPr/>
        <a:lstStyle/>
        <a:p>
          <a:endParaRPr lang="cs-CZ"/>
        </a:p>
      </dgm:t>
    </dgm:pt>
    <dgm:pt modelId="{DB2C7C4B-FB0B-47FC-A6BD-4D152DC3D0CB}" type="sibTrans" cxnId="{74DEAA30-A8CD-4FF2-B1FF-748D58FB5D74}">
      <dgm:prSet/>
      <dgm:spPr/>
      <dgm:t>
        <a:bodyPr/>
        <a:lstStyle/>
        <a:p>
          <a:endParaRPr lang="cs-CZ"/>
        </a:p>
      </dgm:t>
    </dgm:pt>
    <dgm:pt modelId="{EBC41103-E2E5-4D48-9B4B-425520D3D098}">
      <dgm:prSet/>
      <dgm:spPr/>
      <dgm:t>
        <a:bodyPr/>
        <a:lstStyle/>
        <a:p>
          <a:pPr algn="l"/>
          <a:r>
            <a:rPr lang="cs-CZ" dirty="0" smtClean="0"/>
            <a:t>Číslo projektu : 20</a:t>
          </a:r>
          <a:endParaRPr lang="cs-CZ" dirty="0"/>
        </a:p>
      </dgm:t>
    </dgm:pt>
    <dgm:pt modelId="{CD7C273C-2CBB-488A-8BF2-5D00DBC541E5}" type="sibTrans" cxnId="{56D768D4-D8A8-4F09-8215-BEB7EB914931}">
      <dgm:prSet/>
      <dgm:spPr/>
      <dgm:t>
        <a:bodyPr/>
        <a:lstStyle/>
        <a:p>
          <a:endParaRPr lang="cs-CZ"/>
        </a:p>
      </dgm:t>
    </dgm:pt>
    <dgm:pt modelId="{66EC36A9-2BA2-4EC9-AAE7-037918B0215E}" type="parTrans" cxnId="{56D768D4-D8A8-4F09-8215-BEB7EB914931}">
      <dgm:prSet/>
      <dgm:spPr/>
      <dgm:t>
        <a:bodyPr/>
        <a:lstStyle/>
        <a:p>
          <a:endParaRPr lang="cs-CZ"/>
        </a:p>
      </dgm:t>
    </dgm:pt>
    <dgm:pt modelId="{C73C7642-F245-4585-8F88-243F9FAEF6CA}">
      <dgm:prSet/>
      <dgm:spPr/>
      <dgm:t>
        <a:bodyPr/>
        <a:lstStyle/>
        <a:p>
          <a:pPr algn="l"/>
          <a:r>
            <a:rPr lang="cs-CZ" dirty="0"/>
            <a:t>Téma</a:t>
          </a:r>
          <a:r>
            <a:rPr lang="cs-CZ" dirty="0" smtClean="0"/>
            <a:t>: Slovní druhy-příslovce, předložky, spojky, částice, citoslovce</a:t>
          </a:r>
          <a:endParaRPr lang="cs-CZ" dirty="0"/>
        </a:p>
      </dgm:t>
    </dgm:pt>
    <dgm:pt modelId="{C6F235C3-B62B-4F7C-8AF0-6D3C84052041}" type="sibTrans" cxnId="{808A55A3-7A45-463B-8870-E66256D18048}">
      <dgm:prSet/>
      <dgm:spPr/>
      <dgm:t>
        <a:bodyPr/>
        <a:lstStyle/>
        <a:p>
          <a:endParaRPr lang="cs-CZ"/>
        </a:p>
      </dgm:t>
    </dgm:pt>
    <dgm:pt modelId="{3E2FFE2A-E7B1-401F-BAB6-893DF909FA64}" type="parTrans" cxnId="{808A55A3-7A45-463B-8870-E66256D18048}">
      <dgm:prSet/>
      <dgm:spPr/>
      <dgm:t>
        <a:bodyPr/>
        <a:lstStyle/>
        <a:p>
          <a:endParaRPr lang="cs-CZ"/>
        </a:p>
      </dgm:t>
    </dgm:pt>
    <dgm:pt modelId="{612116FE-9061-44B1-A457-8F1AFBD162E0}" type="pres">
      <dgm:prSet presAssocID="{39F8B381-5807-488E-AC22-73DD4140ED4A}" presName="linear" presStyleCnt="0">
        <dgm:presLayoutVars>
          <dgm:animLvl val="lvl"/>
          <dgm:resizeHandles val="exact"/>
        </dgm:presLayoutVars>
      </dgm:prSet>
      <dgm:spPr/>
      <dgm:t>
        <a:bodyPr/>
        <a:lstStyle/>
        <a:p>
          <a:endParaRPr lang="cs-CZ"/>
        </a:p>
      </dgm:t>
    </dgm:pt>
    <dgm:pt modelId="{7B541546-39A7-4633-AED0-6028788110D7}" type="pres">
      <dgm:prSet presAssocID="{445C7998-7549-48B0-BD68-D4F0167F02E5}" presName="parentText" presStyleLbl="node1" presStyleIdx="0" presStyleCnt="5" custLinFactNeighborX="1013" custLinFactNeighborY="72851">
        <dgm:presLayoutVars>
          <dgm:chMax val="0"/>
          <dgm:bulletEnabled val="1"/>
        </dgm:presLayoutVars>
      </dgm:prSet>
      <dgm:spPr/>
      <dgm:t>
        <a:bodyPr/>
        <a:lstStyle/>
        <a:p>
          <a:endParaRPr lang="cs-CZ"/>
        </a:p>
      </dgm:t>
    </dgm:pt>
    <dgm:pt modelId="{9B9314F6-85CC-4C49-B24D-6AF5DF05D800}" type="pres">
      <dgm:prSet presAssocID="{C846DAC9-9D22-4975-84AF-8D4E4FA8DA5C}" presName="spacer" presStyleCnt="0"/>
      <dgm:spPr/>
    </dgm:pt>
    <dgm:pt modelId="{ACAD381E-21DC-4C07-8FDD-119C2EC3BB2E}" type="pres">
      <dgm:prSet presAssocID="{FBBFC3EA-9D9D-4F3A-BEA6-9C2C0E46BF20}" presName="parentText" presStyleLbl="node1" presStyleIdx="1" presStyleCnt="5">
        <dgm:presLayoutVars>
          <dgm:chMax val="0"/>
          <dgm:bulletEnabled val="1"/>
        </dgm:presLayoutVars>
      </dgm:prSet>
      <dgm:spPr/>
      <dgm:t>
        <a:bodyPr/>
        <a:lstStyle/>
        <a:p>
          <a:endParaRPr lang="cs-CZ"/>
        </a:p>
      </dgm:t>
    </dgm:pt>
    <dgm:pt modelId="{208194AD-7544-4854-B7A4-4A67E5453B54}" type="pres">
      <dgm:prSet presAssocID="{83B48451-91B6-4E15-99C9-0FE713D5286E}" presName="spacer" presStyleCnt="0"/>
      <dgm:spPr/>
    </dgm:pt>
    <dgm:pt modelId="{1C4BCB69-D3A6-4CCF-9871-D9B9359B8159}" type="pres">
      <dgm:prSet presAssocID="{C73C7642-F245-4585-8F88-243F9FAEF6CA}" presName="parentText" presStyleLbl="node1" presStyleIdx="2" presStyleCnt="5" custLinFactNeighborX="-995" custLinFactNeighborY="37180">
        <dgm:presLayoutVars>
          <dgm:chMax val="0"/>
          <dgm:bulletEnabled val="1"/>
        </dgm:presLayoutVars>
      </dgm:prSet>
      <dgm:spPr/>
      <dgm:t>
        <a:bodyPr/>
        <a:lstStyle/>
        <a:p>
          <a:endParaRPr lang="cs-CZ"/>
        </a:p>
      </dgm:t>
    </dgm:pt>
    <dgm:pt modelId="{34DE5943-AAB5-4DC3-B765-99B35FCB6ECD}" type="pres">
      <dgm:prSet presAssocID="{C6F235C3-B62B-4F7C-8AF0-6D3C84052041}" presName="spacer" presStyleCnt="0"/>
      <dgm:spPr/>
    </dgm:pt>
    <dgm:pt modelId="{97CBBA99-26B9-4E2D-BA76-BF47FEBF0134}" type="pres">
      <dgm:prSet presAssocID="{EBC41103-E2E5-4D48-9B4B-425520D3D098}" presName="parentText" presStyleLbl="node1" presStyleIdx="3" presStyleCnt="5">
        <dgm:presLayoutVars>
          <dgm:chMax val="0"/>
          <dgm:bulletEnabled val="1"/>
        </dgm:presLayoutVars>
      </dgm:prSet>
      <dgm:spPr/>
      <dgm:t>
        <a:bodyPr/>
        <a:lstStyle/>
        <a:p>
          <a:endParaRPr lang="cs-CZ"/>
        </a:p>
      </dgm:t>
    </dgm:pt>
    <dgm:pt modelId="{9A22653A-B2DB-4D9E-A633-AD2EC219A723}" type="pres">
      <dgm:prSet presAssocID="{CD7C273C-2CBB-488A-8BF2-5D00DBC541E5}" presName="spacer" presStyleCnt="0"/>
      <dgm:spPr/>
    </dgm:pt>
    <dgm:pt modelId="{B1DDF1AD-3BC2-43B8-A8D0-A33120EFAF7C}" type="pres">
      <dgm:prSet presAssocID="{6B0205A6-422D-4956-AD89-0CEBCAE4530D}" presName="parentText" presStyleLbl="node1" presStyleIdx="4" presStyleCnt="5">
        <dgm:presLayoutVars>
          <dgm:chMax val="0"/>
          <dgm:bulletEnabled val="1"/>
        </dgm:presLayoutVars>
      </dgm:prSet>
      <dgm:spPr/>
      <dgm:t>
        <a:bodyPr/>
        <a:lstStyle/>
        <a:p>
          <a:endParaRPr lang="cs-CZ"/>
        </a:p>
      </dgm:t>
    </dgm:pt>
  </dgm:ptLst>
  <dgm:cxnLst>
    <dgm:cxn modelId="{56D768D4-D8A8-4F09-8215-BEB7EB914931}" srcId="{39F8B381-5807-488E-AC22-73DD4140ED4A}" destId="{EBC41103-E2E5-4D48-9B4B-425520D3D098}" srcOrd="3" destOrd="0" parTransId="{66EC36A9-2BA2-4EC9-AAE7-037918B0215E}" sibTransId="{CD7C273C-2CBB-488A-8BF2-5D00DBC541E5}"/>
    <dgm:cxn modelId="{52B17164-5D4A-48D0-8123-F18EF7512B04}" type="presOf" srcId="{39F8B381-5807-488E-AC22-73DD4140ED4A}" destId="{612116FE-9061-44B1-A457-8F1AFBD162E0}" srcOrd="0" destOrd="0" presId="urn:microsoft.com/office/officeart/2005/8/layout/vList2"/>
    <dgm:cxn modelId="{565BB7AC-B2DB-4758-B763-83D08D54DD59}" type="presOf" srcId="{EBC41103-E2E5-4D48-9B4B-425520D3D098}" destId="{97CBBA99-26B9-4E2D-BA76-BF47FEBF0134}" srcOrd="0" destOrd="0" presId="urn:microsoft.com/office/officeart/2005/8/layout/vList2"/>
    <dgm:cxn modelId="{808A55A3-7A45-463B-8870-E66256D18048}" srcId="{39F8B381-5807-488E-AC22-73DD4140ED4A}" destId="{C73C7642-F245-4585-8F88-243F9FAEF6CA}" srcOrd="2" destOrd="0" parTransId="{3E2FFE2A-E7B1-401F-BAB6-893DF909FA64}" sibTransId="{C6F235C3-B62B-4F7C-8AF0-6D3C84052041}"/>
    <dgm:cxn modelId="{897EC2FA-D172-467F-AF92-56227920CB99}" type="presOf" srcId="{FBBFC3EA-9D9D-4F3A-BEA6-9C2C0E46BF20}" destId="{ACAD381E-21DC-4C07-8FDD-119C2EC3BB2E}" srcOrd="0" destOrd="0" presId="urn:microsoft.com/office/officeart/2005/8/layout/vList2"/>
    <dgm:cxn modelId="{D7AC4A65-F105-4E39-B900-40D102ED6F38}" type="presOf" srcId="{6B0205A6-422D-4956-AD89-0CEBCAE4530D}" destId="{B1DDF1AD-3BC2-43B8-A8D0-A33120EFAF7C}" srcOrd="0" destOrd="0" presId="urn:microsoft.com/office/officeart/2005/8/layout/vList2"/>
    <dgm:cxn modelId="{D865E980-E5E3-48D5-9A1B-F38CA571BCCE}" type="presOf" srcId="{445C7998-7549-48B0-BD68-D4F0167F02E5}" destId="{7B541546-39A7-4633-AED0-6028788110D7}" srcOrd="0" destOrd="0" presId="urn:microsoft.com/office/officeart/2005/8/layout/vList2"/>
    <dgm:cxn modelId="{802AB660-E64A-4BC1-94D0-92B16173FA57}" type="presOf" srcId="{C73C7642-F245-4585-8F88-243F9FAEF6CA}" destId="{1C4BCB69-D3A6-4CCF-9871-D9B9359B8159}" srcOrd="0" destOrd="0" presId="urn:microsoft.com/office/officeart/2005/8/layout/vList2"/>
    <dgm:cxn modelId="{74DEAA30-A8CD-4FF2-B1FF-748D58FB5D74}" srcId="{39F8B381-5807-488E-AC22-73DD4140ED4A}" destId="{6B0205A6-422D-4956-AD89-0CEBCAE4530D}" srcOrd="4" destOrd="0" parTransId="{168864D7-72A0-4608-BC44-F4D46F72FF3E}" sibTransId="{DB2C7C4B-FB0B-47FC-A6BD-4D152DC3D0CB}"/>
    <dgm:cxn modelId="{C24533D2-26E5-47EB-8A39-D4FB9E52EFE6}" srcId="{39F8B381-5807-488E-AC22-73DD4140ED4A}" destId="{FBBFC3EA-9D9D-4F3A-BEA6-9C2C0E46BF20}" srcOrd="1" destOrd="0" parTransId="{DDB8DF17-17D4-4A37-80A4-B2BE20408FA2}" sibTransId="{83B48451-91B6-4E15-99C9-0FE713D5286E}"/>
    <dgm:cxn modelId="{BCB163C3-3B0F-4F74-88F0-37F026D4C894}" srcId="{39F8B381-5807-488E-AC22-73DD4140ED4A}" destId="{445C7998-7549-48B0-BD68-D4F0167F02E5}" srcOrd="0" destOrd="0" parTransId="{D4A1AC32-6B30-44CD-A965-234E2C33692F}" sibTransId="{C846DAC9-9D22-4975-84AF-8D4E4FA8DA5C}"/>
    <dgm:cxn modelId="{291EF659-5C5D-4036-8101-5AB72D2962C9}" type="presParOf" srcId="{612116FE-9061-44B1-A457-8F1AFBD162E0}" destId="{7B541546-39A7-4633-AED0-6028788110D7}" srcOrd="0" destOrd="0" presId="urn:microsoft.com/office/officeart/2005/8/layout/vList2"/>
    <dgm:cxn modelId="{2175B770-E811-4E8C-8EB6-58E242AF633E}" type="presParOf" srcId="{612116FE-9061-44B1-A457-8F1AFBD162E0}" destId="{9B9314F6-85CC-4C49-B24D-6AF5DF05D800}" srcOrd="1" destOrd="0" presId="urn:microsoft.com/office/officeart/2005/8/layout/vList2"/>
    <dgm:cxn modelId="{DBBDC2A1-3E04-44BE-BF5B-CB9E8A101246}" type="presParOf" srcId="{612116FE-9061-44B1-A457-8F1AFBD162E0}" destId="{ACAD381E-21DC-4C07-8FDD-119C2EC3BB2E}" srcOrd="2" destOrd="0" presId="urn:microsoft.com/office/officeart/2005/8/layout/vList2"/>
    <dgm:cxn modelId="{1F96CE1E-15B4-4635-932F-82FDC5E0B2AE}" type="presParOf" srcId="{612116FE-9061-44B1-A457-8F1AFBD162E0}" destId="{208194AD-7544-4854-B7A4-4A67E5453B54}" srcOrd="3" destOrd="0" presId="urn:microsoft.com/office/officeart/2005/8/layout/vList2"/>
    <dgm:cxn modelId="{44CB9952-D3F3-49CD-8A98-1E5E2863FD11}" type="presParOf" srcId="{612116FE-9061-44B1-A457-8F1AFBD162E0}" destId="{1C4BCB69-D3A6-4CCF-9871-D9B9359B8159}" srcOrd="4" destOrd="0" presId="urn:microsoft.com/office/officeart/2005/8/layout/vList2"/>
    <dgm:cxn modelId="{278EF4EE-4331-44BF-9B02-8673587C5BF9}" type="presParOf" srcId="{612116FE-9061-44B1-A457-8F1AFBD162E0}" destId="{34DE5943-AAB5-4DC3-B765-99B35FCB6ECD}" srcOrd="5" destOrd="0" presId="urn:microsoft.com/office/officeart/2005/8/layout/vList2"/>
    <dgm:cxn modelId="{F60556C1-0257-4506-97F4-8488C861CF80}" type="presParOf" srcId="{612116FE-9061-44B1-A457-8F1AFBD162E0}" destId="{97CBBA99-26B9-4E2D-BA76-BF47FEBF0134}" srcOrd="6" destOrd="0" presId="urn:microsoft.com/office/officeart/2005/8/layout/vList2"/>
    <dgm:cxn modelId="{2554C42A-F1AB-414A-AB71-32C4670F07B4}" type="presParOf" srcId="{612116FE-9061-44B1-A457-8F1AFBD162E0}" destId="{9A22653A-B2DB-4D9E-A633-AD2EC219A723}" srcOrd="7" destOrd="0" presId="urn:microsoft.com/office/officeart/2005/8/layout/vList2"/>
    <dgm:cxn modelId="{A96185CA-9FB9-4F01-816D-DBF591AD9EE7}" type="presParOf" srcId="{612116FE-9061-44B1-A457-8F1AFBD162E0}" destId="{B1DDF1AD-3BC2-43B8-A8D0-A33120EFAF7C}"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541546-39A7-4633-AED0-6028788110D7}">
      <dsp:nvSpPr>
        <dsp:cNvPr id="0" name=""/>
        <dsp:cNvSpPr/>
      </dsp:nvSpPr>
      <dsp:spPr>
        <a:xfrm>
          <a:off x="0" y="69250"/>
          <a:ext cx="7234758" cy="849420"/>
        </a:xfrm>
        <a:prstGeom prst="roundRect">
          <a:avLst/>
        </a:prstGeom>
        <a:gradFill rotWithShape="0">
          <a:gsLst>
            <a:gs pos="0">
              <a:schemeClr val="accent1">
                <a:shade val="50000"/>
                <a:hueOff val="0"/>
                <a:satOff val="0"/>
                <a:lumOff val="0"/>
                <a:alphaOff val="0"/>
                <a:tint val="60000"/>
                <a:satMod val="250000"/>
              </a:schemeClr>
            </a:gs>
            <a:gs pos="35000">
              <a:schemeClr val="accent1">
                <a:shade val="50000"/>
                <a:hueOff val="0"/>
                <a:satOff val="0"/>
                <a:lumOff val="0"/>
                <a:alphaOff val="0"/>
                <a:tint val="47000"/>
                <a:satMod val="275000"/>
              </a:schemeClr>
            </a:gs>
            <a:gs pos="100000">
              <a:schemeClr val="accent1">
                <a:shade val="50000"/>
                <a:hueOff val="0"/>
                <a:satOff val="0"/>
                <a:lumOff val="0"/>
                <a:alphaOff val="0"/>
                <a:tint val="25000"/>
                <a:satMod val="300000"/>
              </a:schemeClr>
            </a:gs>
          </a:gsLst>
          <a:lin ang="16200000" scaled="1"/>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lvl="0" algn="l" defTabSz="977900">
            <a:lnSpc>
              <a:spcPct val="90000"/>
            </a:lnSpc>
            <a:spcBef>
              <a:spcPct val="0"/>
            </a:spcBef>
            <a:spcAft>
              <a:spcPct val="35000"/>
            </a:spcAft>
          </a:pPr>
          <a:r>
            <a:rPr lang="cs-CZ" sz="2200" kern="1200" dirty="0"/>
            <a:t>Název školy</a:t>
          </a:r>
          <a:r>
            <a:rPr lang="cs-CZ" sz="2200" b="1" kern="1200" dirty="0" smtClean="0"/>
            <a:t>: Základní škola a Mateřská škola Troskotovice, příspěvková organizace</a:t>
          </a:r>
          <a:endParaRPr lang="cs-CZ" sz="2200" kern="1200" dirty="0"/>
        </a:p>
      </dsp:txBody>
      <dsp:txXfrm>
        <a:off x="41465" y="110715"/>
        <a:ext cx="7151828" cy="766490"/>
      </dsp:txXfrm>
    </dsp:sp>
    <dsp:sp modelId="{ACAD381E-21DC-4C07-8FDD-119C2EC3BB2E}">
      <dsp:nvSpPr>
        <dsp:cNvPr id="0" name=""/>
        <dsp:cNvSpPr/>
      </dsp:nvSpPr>
      <dsp:spPr>
        <a:xfrm>
          <a:off x="0" y="935871"/>
          <a:ext cx="7234758" cy="849420"/>
        </a:xfrm>
        <a:prstGeom prst="roundRect">
          <a:avLst/>
        </a:prstGeom>
        <a:gradFill rotWithShape="0">
          <a:gsLst>
            <a:gs pos="0">
              <a:schemeClr val="accent1">
                <a:shade val="50000"/>
                <a:hueOff val="0"/>
                <a:satOff val="0"/>
                <a:lumOff val="17085"/>
                <a:alphaOff val="0"/>
                <a:tint val="60000"/>
                <a:satMod val="250000"/>
              </a:schemeClr>
            </a:gs>
            <a:gs pos="35000">
              <a:schemeClr val="accent1">
                <a:shade val="50000"/>
                <a:hueOff val="0"/>
                <a:satOff val="0"/>
                <a:lumOff val="17085"/>
                <a:alphaOff val="0"/>
                <a:tint val="47000"/>
                <a:satMod val="275000"/>
              </a:schemeClr>
            </a:gs>
            <a:gs pos="100000">
              <a:schemeClr val="accent1">
                <a:shade val="50000"/>
                <a:hueOff val="0"/>
                <a:satOff val="0"/>
                <a:lumOff val="17085"/>
                <a:alphaOff val="0"/>
                <a:tint val="25000"/>
                <a:satMod val="300000"/>
              </a:schemeClr>
            </a:gs>
          </a:gsLst>
          <a:lin ang="16200000" scaled="1"/>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lvl="0" algn="l" defTabSz="977900">
            <a:lnSpc>
              <a:spcPct val="90000"/>
            </a:lnSpc>
            <a:spcBef>
              <a:spcPct val="0"/>
            </a:spcBef>
            <a:spcAft>
              <a:spcPct val="35000"/>
            </a:spcAft>
          </a:pPr>
          <a:r>
            <a:rPr lang="cs-CZ" sz="2200" kern="1200" dirty="0" smtClean="0"/>
            <a:t>Autor: Mgr. Vlasta Šujanová</a:t>
          </a:r>
          <a:endParaRPr lang="cs-CZ" sz="2200" kern="1200" dirty="0"/>
        </a:p>
      </dsp:txBody>
      <dsp:txXfrm>
        <a:off x="41465" y="977336"/>
        <a:ext cx="7151828" cy="766490"/>
      </dsp:txXfrm>
    </dsp:sp>
    <dsp:sp modelId="{1C4BCB69-D3A6-4CCF-9871-D9B9359B8159}">
      <dsp:nvSpPr>
        <dsp:cNvPr id="0" name=""/>
        <dsp:cNvSpPr/>
      </dsp:nvSpPr>
      <dsp:spPr>
        <a:xfrm>
          <a:off x="0" y="1872209"/>
          <a:ext cx="7234758" cy="849420"/>
        </a:xfrm>
        <a:prstGeom prst="roundRect">
          <a:avLst/>
        </a:prstGeom>
        <a:gradFill rotWithShape="0">
          <a:gsLst>
            <a:gs pos="0">
              <a:schemeClr val="accent1">
                <a:shade val="50000"/>
                <a:hueOff val="0"/>
                <a:satOff val="0"/>
                <a:lumOff val="34170"/>
                <a:alphaOff val="0"/>
                <a:tint val="60000"/>
                <a:satMod val="250000"/>
              </a:schemeClr>
            </a:gs>
            <a:gs pos="35000">
              <a:schemeClr val="accent1">
                <a:shade val="50000"/>
                <a:hueOff val="0"/>
                <a:satOff val="0"/>
                <a:lumOff val="34170"/>
                <a:alphaOff val="0"/>
                <a:tint val="47000"/>
                <a:satMod val="275000"/>
              </a:schemeClr>
            </a:gs>
            <a:gs pos="100000">
              <a:schemeClr val="accent1">
                <a:shade val="50000"/>
                <a:hueOff val="0"/>
                <a:satOff val="0"/>
                <a:lumOff val="34170"/>
                <a:alphaOff val="0"/>
                <a:tint val="25000"/>
                <a:satMod val="300000"/>
              </a:schemeClr>
            </a:gs>
          </a:gsLst>
          <a:lin ang="16200000" scaled="1"/>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lvl="0" algn="l" defTabSz="977900">
            <a:lnSpc>
              <a:spcPct val="90000"/>
            </a:lnSpc>
            <a:spcBef>
              <a:spcPct val="0"/>
            </a:spcBef>
            <a:spcAft>
              <a:spcPct val="35000"/>
            </a:spcAft>
          </a:pPr>
          <a:r>
            <a:rPr lang="cs-CZ" sz="2200" kern="1200" dirty="0"/>
            <a:t>Téma</a:t>
          </a:r>
          <a:r>
            <a:rPr lang="cs-CZ" sz="2200" kern="1200" dirty="0" smtClean="0"/>
            <a:t>: Slovní druhy-příslovce, předložky, spojky, částice, citoslovce</a:t>
          </a:r>
          <a:endParaRPr lang="cs-CZ" sz="2200" kern="1200" dirty="0"/>
        </a:p>
      </dsp:txBody>
      <dsp:txXfrm>
        <a:off x="41465" y="1913674"/>
        <a:ext cx="7151828" cy="766490"/>
      </dsp:txXfrm>
    </dsp:sp>
    <dsp:sp modelId="{97CBBA99-26B9-4E2D-BA76-BF47FEBF0134}">
      <dsp:nvSpPr>
        <dsp:cNvPr id="0" name=""/>
        <dsp:cNvSpPr/>
      </dsp:nvSpPr>
      <dsp:spPr>
        <a:xfrm>
          <a:off x="0" y="2761432"/>
          <a:ext cx="7234758" cy="849420"/>
        </a:xfrm>
        <a:prstGeom prst="roundRect">
          <a:avLst/>
        </a:prstGeom>
        <a:gradFill rotWithShape="0">
          <a:gsLst>
            <a:gs pos="0">
              <a:schemeClr val="accent1">
                <a:shade val="50000"/>
                <a:hueOff val="0"/>
                <a:satOff val="0"/>
                <a:lumOff val="34170"/>
                <a:alphaOff val="0"/>
                <a:tint val="60000"/>
                <a:satMod val="250000"/>
              </a:schemeClr>
            </a:gs>
            <a:gs pos="35000">
              <a:schemeClr val="accent1">
                <a:shade val="50000"/>
                <a:hueOff val="0"/>
                <a:satOff val="0"/>
                <a:lumOff val="34170"/>
                <a:alphaOff val="0"/>
                <a:tint val="47000"/>
                <a:satMod val="275000"/>
              </a:schemeClr>
            </a:gs>
            <a:gs pos="100000">
              <a:schemeClr val="accent1">
                <a:shade val="50000"/>
                <a:hueOff val="0"/>
                <a:satOff val="0"/>
                <a:lumOff val="34170"/>
                <a:alphaOff val="0"/>
                <a:tint val="25000"/>
                <a:satMod val="300000"/>
              </a:schemeClr>
            </a:gs>
          </a:gsLst>
          <a:lin ang="16200000" scaled="1"/>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lvl="0" algn="l" defTabSz="977900">
            <a:lnSpc>
              <a:spcPct val="90000"/>
            </a:lnSpc>
            <a:spcBef>
              <a:spcPct val="0"/>
            </a:spcBef>
            <a:spcAft>
              <a:spcPct val="35000"/>
            </a:spcAft>
          </a:pPr>
          <a:r>
            <a:rPr lang="cs-CZ" sz="2200" kern="1200" dirty="0" smtClean="0"/>
            <a:t>Číslo projektu : 20</a:t>
          </a:r>
          <a:endParaRPr lang="cs-CZ" sz="2200" kern="1200" dirty="0"/>
        </a:p>
      </dsp:txBody>
      <dsp:txXfrm>
        <a:off x="41465" y="2802897"/>
        <a:ext cx="7151828" cy="766490"/>
      </dsp:txXfrm>
    </dsp:sp>
    <dsp:sp modelId="{B1DDF1AD-3BC2-43B8-A8D0-A33120EFAF7C}">
      <dsp:nvSpPr>
        <dsp:cNvPr id="0" name=""/>
        <dsp:cNvSpPr/>
      </dsp:nvSpPr>
      <dsp:spPr>
        <a:xfrm>
          <a:off x="0" y="3674212"/>
          <a:ext cx="7234758" cy="849420"/>
        </a:xfrm>
        <a:prstGeom prst="roundRect">
          <a:avLst/>
        </a:prstGeom>
        <a:gradFill rotWithShape="0">
          <a:gsLst>
            <a:gs pos="0">
              <a:schemeClr val="accent1">
                <a:shade val="50000"/>
                <a:hueOff val="0"/>
                <a:satOff val="0"/>
                <a:lumOff val="17085"/>
                <a:alphaOff val="0"/>
                <a:tint val="60000"/>
                <a:satMod val="250000"/>
              </a:schemeClr>
            </a:gs>
            <a:gs pos="35000">
              <a:schemeClr val="accent1">
                <a:shade val="50000"/>
                <a:hueOff val="0"/>
                <a:satOff val="0"/>
                <a:lumOff val="17085"/>
                <a:alphaOff val="0"/>
                <a:tint val="47000"/>
                <a:satMod val="275000"/>
              </a:schemeClr>
            </a:gs>
            <a:gs pos="100000">
              <a:schemeClr val="accent1">
                <a:shade val="50000"/>
                <a:hueOff val="0"/>
                <a:satOff val="0"/>
                <a:lumOff val="17085"/>
                <a:alphaOff val="0"/>
                <a:tint val="25000"/>
                <a:satMod val="300000"/>
              </a:schemeClr>
            </a:gs>
          </a:gsLst>
          <a:lin ang="16200000" scaled="1"/>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lvl="0" algn="l" defTabSz="977900">
            <a:lnSpc>
              <a:spcPct val="90000"/>
            </a:lnSpc>
            <a:spcBef>
              <a:spcPct val="0"/>
            </a:spcBef>
            <a:spcAft>
              <a:spcPct val="35000"/>
            </a:spcAft>
          </a:pPr>
          <a:r>
            <a:rPr lang="cs-CZ" sz="2200" kern="1200" dirty="0" smtClean="0"/>
            <a:t>Vytvořeno: 20.9.2012</a:t>
          </a:r>
          <a:endParaRPr lang="cs-CZ" sz="2200" kern="1200" dirty="0"/>
        </a:p>
      </dsp:txBody>
      <dsp:txXfrm>
        <a:off x="41465" y="3715677"/>
        <a:ext cx="7151828" cy="76649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2" name="Title 1"/>
          <p:cNvSpPr>
            <a:spLocks noGrp="1"/>
          </p:cNvSpPr>
          <p:nvPr>
            <p:ph type="ctrTitle"/>
          </p:nvPr>
        </p:nvSpPr>
        <p:spPr>
          <a:xfrm>
            <a:off x="457200" y="228600"/>
            <a:ext cx="7772400" cy="4571999"/>
          </a:xfrm>
        </p:spPr>
        <p:txBody>
          <a:bodyPr anchor="ctr">
            <a:noAutofit/>
          </a:bodyPr>
          <a:lstStyle>
            <a:lvl1pPr>
              <a:lnSpc>
                <a:spcPct val="100000"/>
              </a:lnSpc>
              <a:defRPr sz="8800" spc="-80" baseline="0">
                <a:solidFill>
                  <a:schemeClr val="tx1"/>
                </a:solidFill>
              </a:defRPr>
            </a:lvl1pPr>
          </a:lstStyle>
          <a:p>
            <a:r>
              <a:rPr lang="cs-CZ" smtClean="0"/>
              <a:t>Kliknutím lze upravit styl.</a:t>
            </a:r>
            <a:endParaRPr lang="en-US" dirty="0"/>
          </a:p>
        </p:txBody>
      </p:sp>
      <p:sp>
        <p:nvSpPr>
          <p:cNvPr id="3" name="Subtitle 2"/>
          <p:cNvSpPr>
            <a:spLocks noGrp="1"/>
          </p:cNvSpPr>
          <p:nvPr>
            <p:ph type="subTitle" idx="1"/>
          </p:nvPr>
        </p:nvSpPr>
        <p:spPr>
          <a:xfrm>
            <a:off x="457200" y="4800600"/>
            <a:ext cx="6858000" cy="914400"/>
          </a:xfrm>
        </p:spPr>
        <p:txBody>
          <a:bodyPr/>
          <a:lstStyle>
            <a:lvl1pPr marL="0" indent="0" algn="l">
              <a:buNone/>
              <a:defRPr b="0" cap="all" spc="120" baseline="0">
                <a:solidFill>
                  <a:schemeClr val="tx2"/>
                </a:solidFill>
                <a:latin typeface="+mj-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p:txBody>
          <a:bodyPr/>
          <a:lstStyle/>
          <a:p>
            <a:fld id="{A675D28E-76D3-42CB-9705-6763033CF890}" type="datetimeFigureOut">
              <a:rPr lang="cs-CZ" smtClean="0"/>
              <a:t>11.3.2013</a:t>
            </a:fld>
            <a:endParaRPr lang="cs-CZ"/>
          </a:p>
        </p:txBody>
      </p:sp>
      <p:sp>
        <p:nvSpPr>
          <p:cNvPr id="5" name="Footer Placeholder 4"/>
          <p:cNvSpPr>
            <a:spLocks noGrp="1"/>
          </p:cNvSpPr>
          <p:nvPr>
            <p:ph type="ftr" sz="quarter" idx="11"/>
          </p:nvPr>
        </p:nvSpPr>
        <p:spPr/>
        <p:txBody>
          <a:bodyPr/>
          <a:lstStyle/>
          <a:p>
            <a:endParaRPr lang="cs-CZ"/>
          </a:p>
        </p:txBody>
      </p:sp>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E139DB88-DC32-4A38-BCAD-4756DEED3563}" type="slidenum">
              <a:rPr lang="cs-CZ" smtClean="0"/>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Content Placeholder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10"/>
          </p:nvPr>
        </p:nvSpPr>
        <p:spPr/>
        <p:txBody>
          <a:bodyPr/>
          <a:lstStyle/>
          <a:p>
            <a:fld id="{A675D28E-76D3-42CB-9705-6763033CF890}" type="datetimeFigureOut">
              <a:rPr lang="cs-CZ" smtClean="0"/>
              <a:t>11.3.2013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E139DB88-DC32-4A38-BCAD-4756DEED3563}"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Title 1"/>
          <p:cNvSpPr>
            <a:spLocks noGrp="1"/>
          </p:cNvSpPr>
          <p:nvPr>
            <p:ph type="title"/>
          </p:nvPr>
        </p:nvSpPr>
        <p:spPr>
          <a:xfrm>
            <a:off x="457200" y="1447800"/>
            <a:ext cx="7772400" cy="4321175"/>
          </a:xfrm>
        </p:spPr>
        <p:txBody>
          <a:bodyPr anchor="ctr">
            <a:noAutofit/>
          </a:bodyPr>
          <a:lstStyle>
            <a:lvl1pPr algn="l">
              <a:lnSpc>
                <a:spcPct val="100000"/>
              </a:lnSpc>
              <a:defRPr sz="8800" b="0" cap="all" spc="-80" baseline="0">
                <a:solidFill>
                  <a:schemeClr val="tx1"/>
                </a:solidFill>
              </a:defRPr>
            </a:lvl1pPr>
          </a:lstStyle>
          <a:p>
            <a:r>
              <a:rPr lang="cs-CZ" smtClean="0"/>
              <a:t>Kliknutím lze upravit styl.</a:t>
            </a:r>
            <a:endParaRPr lang="en-US" dirty="0"/>
          </a:p>
        </p:txBody>
      </p:sp>
      <p:sp>
        <p:nvSpPr>
          <p:cNvPr id="3" name="Text Placeholder 2"/>
          <p:cNvSpPr>
            <a:spLocks noGrp="1"/>
          </p:cNvSpPr>
          <p:nvPr>
            <p:ph type="body" idx="1"/>
          </p:nvPr>
        </p:nvSpPr>
        <p:spPr>
          <a:xfrm>
            <a:off x="457200" y="228601"/>
            <a:ext cx="7772400" cy="1066800"/>
          </a:xfrm>
        </p:spPr>
        <p:txBody>
          <a:bodyPr anchor="b"/>
          <a:lstStyle>
            <a:lvl1pPr marL="0" indent="0">
              <a:buNone/>
              <a:defRPr sz="2000" b="0" cap="all" spc="12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7" name="Date Placeholder 6"/>
          <p:cNvSpPr>
            <a:spLocks noGrp="1"/>
          </p:cNvSpPr>
          <p:nvPr>
            <p:ph type="dt" sz="half" idx="10"/>
          </p:nvPr>
        </p:nvSpPr>
        <p:spPr/>
        <p:txBody>
          <a:bodyPr/>
          <a:lstStyle/>
          <a:p>
            <a:fld id="{A675D28E-76D3-42CB-9705-6763033CF890}" type="datetimeFigureOut">
              <a:rPr lang="cs-CZ" smtClean="0"/>
              <a:t>11.3.2013</a:t>
            </a:fld>
            <a:endParaRPr lang="cs-CZ"/>
          </a:p>
        </p:txBody>
      </p:sp>
      <p:sp>
        <p:nvSpPr>
          <p:cNvPr id="8" name="Slide Number Placeholder 7"/>
          <p:cNvSpPr>
            <a:spLocks noGrp="1"/>
          </p:cNvSpPr>
          <p:nvPr>
            <p:ph type="sldNum" sz="quarter" idx="11"/>
          </p:nvPr>
        </p:nvSpPr>
        <p:spPr/>
        <p:txBody>
          <a:bodyPr/>
          <a:lstStyle/>
          <a:p>
            <a:fld id="{E139DB88-DC32-4A38-BCAD-4756DEED3563}" type="slidenum">
              <a:rPr lang="cs-CZ" smtClean="0"/>
              <a:t>‹#›</a:t>
            </a:fld>
            <a:endParaRPr lang="cs-CZ"/>
          </a:p>
        </p:txBody>
      </p:sp>
      <p:sp>
        <p:nvSpPr>
          <p:cNvPr id="9" name="Footer Placeholder 8"/>
          <p:cNvSpPr>
            <a:spLocks noGrp="1"/>
          </p:cNvSpPr>
          <p:nvPr>
            <p:ph type="ftr" sz="quarter" idx="12"/>
          </p:nvPr>
        </p:nvSpPr>
        <p:spPr/>
        <p:txBody>
          <a:bodyPr/>
          <a:lstStyle/>
          <a:p>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Content Placeholder 2"/>
          <p:cNvSpPr>
            <a:spLocks noGrp="1"/>
          </p:cNvSpPr>
          <p:nvPr>
            <p:ph sz="half" idx="1"/>
          </p:nvPr>
        </p:nvSpPr>
        <p:spPr>
          <a:xfrm>
            <a:off x="163068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Content Placeholder 3"/>
          <p:cNvSpPr>
            <a:spLocks noGrp="1"/>
          </p:cNvSpPr>
          <p:nvPr>
            <p:ph sz="half" idx="2"/>
          </p:nvPr>
        </p:nvSpPr>
        <p:spPr>
          <a:xfrm>
            <a:off x="509016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Date Placeholder 4"/>
          <p:cNvSpPr>
            <a:spLocks noGrp="1"/>
          </p:cNvSpPr>
          <p:nvPr>
            <p:ph type="dt" sz="half" idx="10"/>
          </p:nvPr>
        </p:nvSpPr>
        <p:spPr/>
        <p:txBody>
          <a:bodyPr/>
          <a:lstStyle/>
          <a:p>
            <a:fld id="{A675D28E-76D3-42CB-9705-6763033CF890}" type="datetimeFigureOut">
              <a:rPr lang="cs-CZ" smtClean="0"/>
              <a:t>11.3.2013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E139DB88-DC32-4A38-BCAD-4756DEED3563}" type="slidenum">
              <a:rPr lang="cs-CZ" smtClean="0"/>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1627632" y="1572768"/>
            <a:ext cx="3291840" cy="639762"/>
          </a:xfrm>
        </p:spPr>
        <p:txBody>
          <a:bodyPr anchor="b">
            <a:noAutofit/>
          </a:bodyPr>
          <a:lstStyle>
            <a:lvl1pPr marL="0" indent="0">
              <a:buNone/>
              <a:defRPr sz="1800" b="0" cap="all" spc="1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1627632"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5093208" y="1572768"/>
            <a:ext cx="3291840" cy="639762"/>
          </a:xfrm>
        </p:spPr>
        <p:txBody>
          <a:bodyPr anchor="b">
            <a:noAutofit/>
          </a:bodyPr>
          <a:lstStyle>
            <a:lvl1pPr marL="0" indent="0">
              <a:buNone/>
              <a:defRPr lang="en-US" sz="1800" b="0" kern="1200" cap="all" spc="100" baseline="0" dirty="0" smtClean="0">
                <a:solidFill>
                  <a:schemeClr val="tx1"/>
                </a:solidFill>
                <a:latin typeface="+mj-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spcBef>
                <a:spcPct val="20000"/>
              </a:spcBef>
              <a:buFont typeface="Arial" pitchFamily="34" charset="0"/>
              <a:buNone/>
            </a:pPr>
            <a:r>
              <a:rPr lang="cs-CZ" smtClean="0"/>
              <a:t>Kliknutím lze upravit styly předlohy textu.</a:t>
            </a:r>
          </a:p>
        </p:txBody>
      </p:sp>
      <p:sp>
        <p:nvSpPr>
          <p:cNvPr id="6" name="Content Placeholder 5"/>
          <p:cNvSpPr>
            <a:spLocks noGrp="1"/>
          </p:cNvSpPr>
          <p:nvPr>
            <p:ph sz="quarter" idx="4"/>
          </p:nvPr>
        </p:nvSpPr>
        <p:spPr>
          <a:xfrm>
            <a:off x="5093208"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6"/>
          <p:cNvSpPr>
            <a:spLocks noGrp="1"/>
          </p:cNvSpPr>
          <p:nvPr>
            <p:ph type="dt" sz="half" idx="10"/>
          </p:nvPr>
        </p:nvSpPr>
        <p:spPr/>
        <p:txBody>
          <a:bodyPr/>
          <a:lstStyle/>
          <a:p>
            <a:fld id="{A675D28E-76D3-42CB-9705-6763033CF890}" type="datetimeFigureOut">
              <a:rPr lang="cs-CZ" smtClean="0"/>
              <a:t>11.3.2013</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E139DB88-DC32-4A38-BCAD-4756DEED3563}" type="slidenum">
              <a:rPr lang="cs-CZ" smtClean="0"/>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2"/>
          <p:cNvSpPr>
            <a:spLocks noGrp="1"/>
          </p:cNvSpPr>
          <p:nvPr>
            <p:ph type="dt" sz="half" idx="10"/>
          </p:nvPr>
        </p:nvSpPr>
        <p:spPr/>
        <p:txBody>
          <a:bodyPr/>
          <a:lstStyle/>
          <a:p>
            <a:fld id="{A675D28E-76D3-42CB-9705-6763033CF890}" type="datetimeFigureOut">
              <a:rPr lang="cs-CZ" smtClean="0"/>
              <a:t>11.3.2013</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E139DB88-DC32-4A38-BCAD-4756DEED3563}"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675D28E-76D3-42CB-9705-6763033CF890}" type="datetimeFigureOut">
              <a:rPr lang="cs-CZ" smtClean="0"/>
              <a:t>11.3.2013</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E139DB88-DC32-4A38-BCAD-4756DEED3563}"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3" name="Content Placeholder 2"/>
          <p:cNvSpPr>
            <a:spLocks noGrp="1"/>
          </p:cNvSpPr>
          <p:nvPr>
            <p:ph idx="1"/>
          </p:nvPr>
        </p:nvSpPr>
        <p:spPr>
          <a:xfrm>
            <a:off x="3575050" y="1600200"/>
            <a:ext cx="5111750" cy="448056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a:off x="457200" y="1600200"/>
            <a:ext cx="3008313" cy="448056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A675D28E-76D3-42CB-9705-6763033CF890}" type="datetimeFigureOut">
              <a:rPr lang="cs-CZ" smtClean="0"/>
              <a:t>11.3.2013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E139DB88-DC32-4A38-BCAD-4756DEED3563}" type="slidenum">
              <a:rPr lang="cs-CZ" smtClean="0"/>
              <a:t>‹#›</a:t>
            </a:fld>
            <a:endParaRPr lang="cs-CZ"/>
          </a:p>
        </p:txBody>
      </p:sp>
      <p:sp>
        <p:nvSpPr>
          <p:cNvPr id="8" name="Title 7"/>
          <p:cNvSpPr>
            <a:spLocks noGrp="1"/>
          </p:cNvSpPr>
          <p:nvPr>
            <p:ph type="title"/>
          </p:nvPr>
        </p:nvSpPr>
        <p:spPr/>
        <p:txBody>
          <a:bodyPr/>
          <a:lstStyle/>
          <a:p>
            <a:r>
              <a:rPr lang="cs-CZ" smtClean="0"/>
              <a:t>Kliknutím lze upravit styl.</a:t>
            </a:r>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1" y="0"/>
            <a:ext cx="9000877" cy="4846320"/>
          </a:xfrm>
          <a:solidFill>
            <a:schemeClr val="bg1">
              <a:lumMod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a:p>
        </p:txBody>
      </p:sp>
      <p:sp>
        <p:nvSpPr>
          <p:cNvPr id="4" name="Text Placeholder 3"/>
          <p:cNvSpPr>
            <a:spLocks noGrp="1"/>
          </p:cNvSpPr>
          <p:nvPr>
            <p:ph type="body" sz="half" idx="2"/>
          </p:nvPr>
        </p:nvSpPr>
        <p:spPr>
          <a:xfrm>
            <a:off x="457200" y="5715000"/>
            <a:ext cx="8153400" cy="457200"/>
          </a:xfrm>
        </p:spPr>
        <p:txBody>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A675D28E-76D3-42CB-9705-6763033CF890}" type="datetimeFigureOut">
              <a:rPr lang="cs-CZ" smtClean="0"/>
              <a:t>11.3.2013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E139DB88-DC32-4A38-BCAD-4756DEED3563}" type="slidenum">
              <a:rPr lang="cs-CZ" smtClean="0"/>
              <a:t>‹#›</a:t>
            </a:fld>
            <a:endParaRPr lang="cs-CZ"/>
          </a:p>
        </p:txBody>
      </p:sp>
      <p:sp>
        <p:nvSpPr>
          <p:cNvPr id="8" name="Title 7"/>
          <p:cNvSpPr>
            <a:spLocks noGrp="1"/>
          </p:cNvSpPr>
          <p:nvPr>
            <p:ph type="title"/>
          </p:nvPr>
        </p:nvSpPr>
        <p:spPr>
          <a:xfrm>
            <a:off x="457200" y="4953000"/>
            <a:ext cx="8153400" cy="762000"/>
          </a:xfrm>
        </p:spPr>
        <p:txBody>
          <a:bodyPr anchor="t">
            <a:normAutofit/>
          </a:bodyPr>
          <a:lstStyle>
            <a:lvl1pPr>
              <a:defRPr sz="3200"/>
            </a:lvl1pPr>
          </a:lstStyle>
          <a:p>
            <a:r>
              <a:rPr lang="cs-CZ" smtClean="0"/>
              <a:t>Kliknutím lze upravit styl.</a:t>
            </a:r>
            <a:endParaRPr lang="en-US" dirty="0"/>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A675D28E-76D3-42CB-9705-6763033CF890}" type="datetimeFigureOut">
              <a:rPr lang="cs-CZ" smtClean="0"/>
              <a:t>11.3.2013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E139DB88-DC32-4A38-BCAD-4756DEED3563}"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s-CZ" smtClean="0"/>
              <a:t>Kliknutím lze upravit styl.</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A675D28E-76D3-42CB-9705-6763033CF890}" type="datetimeFigureOut">
              <a:rPr lang="cs-CZ" smtClean="0"/>
              <a:t>11.3.2013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E139DB88-DC32-4A38-BCAD-4756DEED3563}"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152718"/>
            <a:ext cx="5791200" cy="1371600"/>
          </a:xfrm>
          <a:prstGeom prst="rect">
            <a:avLst/>
          </a:prstGeom>
        </p:spPr>
        <p:txBody>
          <a:bodyPr vert="horz" lIns="91440" tIns="45720" rIns="91440" bIns="45720" rtlCol="0" anchor="b">
            <a:normAutofit/>
          </a:bodyPr>
          <a:lstStyle/>
          <a:p>
            <a:r>
              <a:rPr lang="cs-CZ" smtClean="0"/>
              <a:t>Kliknutím lze upravit styl.</a:t>
            </a:r>
            <a:endParaRPr lang="en-US" dirty="0"/>
          </a:p>
        </p:txBody>
      </p:sp>
      <p:sp>
        <p:nvSpPr>
          <p:cNvPr id="3" name="Text Placeholder 2"/>
          <p:cNvSpPr>
            <a:spLocks noGrp="1"/>
          </p:cNvSpPr>
          <p:nvPr>
            <p:ph type="body" idx="1"/>
          </p:nvPr>
        </p:nvSpPr>
        <p:spPr>
          <a:xfrm>
            <a:off x="457200" y="1752600"/>
            <a:ext cx="7620000" cy="43735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2"/>
          </p:nvPr>
        </p:nvSpPr>
        <p:spPr>
          <a:xfrm>
            <a:off x="457200" y="6172201"/>
            <a:ext cx="3429000" cy="304800"/>
          </a:xfrm>
          <a:prstGeom prst="rect">
            <a:avLst/>
          </a:prstGeom>
        </p:spPr>
        <p:txBody>
          <a:bodyPr vert="horz" lIns="91440" tIns="45720" rIns="91440" bIns="0" rtlCol="0" anchor="b"/>
          <a:lstStyle>
            <a:lvl1pPr algn="l">
              <a:defRPr sz="1000">
                <a:solidFill>
                  <a:schemeClr val="tx1"/>
                </a:solidFill>
              </a:defRPr>
            </a:lvl1pPr>
          </a:lstStyle>
          <a:p>
            <a:fld id="{A675D28E-76D3-42CB-9705-6763033CF890}" type="datetimeFigureOut">
              <a:rPr lang="cs-CZ" smtClean="0"/>
              <a:t>11.3.2013</a:t>
            </a:fld>
            <a:endParaRPr lang="cs-CZ"/>
          </a:p>
        </p:txBody>
      </p:sp>
      <p:sp>
        <p:nvSpPr>
          <p:cNvPr id="5" name="Footer Placeholder 4"/>
          <p:cNvSpPr>
            <a:spLocks noGrp="1"/>
          </p:cNvSpPr>
          <p:nvPr>
            <p:ph type="ftr" sz="quarter" idx="3"/>
          </p:nvPr>
        </p:nvSpPr>
        <p:spPr>
          <a:xfrm>
            <a:off x="457200" y="6492875"/>
            <a:ext cx="3429000" cy="283845"/>
          </a:xfrm>
          <a:prstGeom prst="rect">
            <a:avLst/>
          </a:prstGeom>
        </p:spPr>
        <p:txBody>
          <a:bodyPr vert="horz" lIns="91440" tIns="45720" rIns="91440" bIns="45720" rtlCol="0" anchor="t"/>
          <a:lstStyle>
            <a:lvl1pPr algn="l">
              <a:defRPr sz="1000">
                <a:solidFill>
                  <a:schemeClr val="tx1"/>
                </a:solidFill>
              </a:defRPr>
            </a:lvl1pPr>
          </a:lstStyle>
          <a:p>
            <a:endParaRPr lang="cs-CZ"/>
          </a:p>
        </p:txBody>
      </p:sp>
      <p:sp>
        <p:nvSpPr>
          <p:cNvPr id="6" name="Slide Number Placeholder 5"/>
          <p:cNvSpPr>
            <a:spLocks noGrp="1"/>
          </p:cNvSpPr>
          <p:nvPr>
            <p:ph type="sldNum" sz="quarter" idx="4"/>
          </p:nvPr>
        </p:nvSpPr>
        <p:spPr>
          <a:xfrm rot="16200000">
            <a:off x="8227377" y="5885497"/>
            <a:ext cx="1315721" cy="365125"/>
          </a:xfrm>
          <a:prstGeom prst="rect">
            <a:avLst/>
          </a:prstGeom>
        </p:spPr>
        <p:txBody>
          <a:bodyPr vert="horz" lIns="91440" tIns="45720" rIns="91440" bIns="45720" rtlCol="0" anchor="ctr"/>
          <a:lstStyle>
            <a:lvl1pPr algn="l">
              <a:defRPr sz="2400" b="1">
                <a:solidFill>
                  <a:schemeClr val="tx2"/>
                </a:solidFill>
              </a:defRPr>
            </a:lvl1pPr>
          </a:lstStyle>
          <a:p>
            <a:fld id="{E139DB88-DC32-4A38-BCAD-4756DEED3563}" type="slidenum">
              <a:rPr lang="cs-CZ" smtClean="0"/>
              <a:t>‹#›</a:t>
            </a:fld>
            <a:endParaRPr lang="cs-CZ"/>
          </a:p>
        </p:txBody>
      </p:sp>
      <p:sp>
        <p:nvSpPr>
          <p:cNvPr id="7" name="Rectangle 6"/>
          <p:cNvSpPr/>
          <p:nvPr/>
        </p:nvSpPr>
        <p:spPr>
          <a:xfrm>
            <a:off x="9001124" y="0"/>
            <a:ext cx="142876" cy="1371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001124" y="1371600"/>
            <a:ext cx="142876" cy="5486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spcBef>
          <a:spcPct val="0"/>
        </a:spcBef>
        <a:buNone/>
        <a:defRPr sz="3600" kern="1200" cap="all" spc="-60" baseline="0">
          <a:solidFill>
            <a:schemeClr val="tx2"/>
          </a:solidFill>
          <a:latin typeface="+mj-lt"/>
          <a:ea typeface="+mj-ea"/>
          <a:cs typeface="+mj-cs"/>
        </a:defRPr>
      </a:lvl1pPr>
    </p:titleStyle>
    <p:bodyStyle>
      <a:lvl1pPr marL="0" indent="0" algn="l" defTabSz="914400" rtl="0" eaLnBrk="1" latinLnBrk="0" hangingPunct="1">
        <a:spcBef>
          <a:spcPct val="20000"/>
        </a:spcBef>
        <a:spcAft>
          <a:spcPts val="600"/>
        </a:spcAft>
        <a:buFont typeface="Arial" pitchFamily="34" charset="0"/>
        <a:buNone/>
        <a:defRPr sz="2000" b="1" kern="1200">
          <a:solidFill>
            <a:schemeClr val="tx1"/>
          </a:solidFill>
          <a:latin typeface="+mn-lt"/>
          <a:ea typeface="+mn-ea"/>
          <a:cs typeface="+mn-cs"/>
        </a:defRPr>
      </a:lvl1pPr>
      <a:lvl2pPr marL="457200" indent="-182880" algn="l" defTabSz="914400" rtl="0" eaLnBrk="1" latinLnBrk="0" hangingPunct="1">
        <a:spcBef>
          <a:spcPct val="20000"/>
        </a:spcBef>
        <a:buClr>
          <a:schemeClr val="tx2"/>
        </a:buClr>
        <a:buFont typeface="Arial" pitchFamily="34" charset="0"/>
        <a:buChar char="•"/>
        <a:defRPr sz="2000" kern="1200">
          <a:solidFill>
            <a:schemeClr val="tx1"/>
          </a:solidFill>
          <a:latin typeface="+mn-lt"/>
          <a:ea typeface="+mn-ea"/>
          <a:cs typeface="+mn-cs"/>
        </a:defRPr>
      </a:lvl2pPr>
      <a:lvl3pPr marL="11430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3pPr>
      <a:lvl4pPr marL="16002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Clr>
          <a:schemeClr val="tx2"/>
        </a:buClr>
        <a:buFont typeface="Arial" pitchFamily="34" charset="0"/>
        <a:buChar char="•"/>
        <a:defRPr sz="1800" kern="1200" baseline="0">
          <a:solidFill>
            <a:schemeClr val="tx1"/>
          </a:solidFill>
          <a:latin typeface="+mn-lt"/>
          <a:ea typeface="+mn-ea"/>
          <a:cs typeface="+mn-cs"/>
        </a:defRPr>
      </a:lvl5pPr>
      <a:lvl6pPr marL="25146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w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w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wm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endParaRPr lang="cs-CZ" dirty="0"/>
          </a:p>
        </p:txBody>
      </p:sp>
      <p:sp>
        <p:nvSpPr>
          <p:cNvPr id="3" name="Podnadpis 2"/>
          <p:cNvSpPr>
            <a:spLocks noGrp="1"/>
          </p:cNvSpPr>
          <p:nvPr>
            <p:ph type="subTitle" idx="1"/>
          </p:nvPr>
        </p:nvSpPr>
        <p:spPr/>
        <p:txBody>
          <a:bodyPr/>
          <a:lstStyle/>
          <a:p>
            <a:endParaRPr lang="cs-CZ" dirty="0"/>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7544" y="5010247"/>
            <a:ext cx="7924800" cy="1499615"/>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5" name="Zástupný symbol pro obsah 5"/>
          <p:cNvGraphicFramePr>
            <a:graphicFrameLocks noGrp="1"/>
          </p:cNvGraphicFramePr>
          <p:nvPr>
            <p:extLst>
              <p:ext uri="{D42A27DB-BD31-4B8C-83A1-F6EECF244321}">
                <p14:modId xmlns:p14="http://schemas.microsoft.com/office/powerpoint/2010/main" val="3252395245"/>
              </p:ext>
            </p:extLst>
          </p:nvPr>
        </p:nvGraphicFramePr>
        <p:xfrm>
          <a:off x="755576" y="260648"/>
          <a:ext cx="7234758" cy="45467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90266225"/>
      </p:ext>
    </p:extLst>
  </p:cSld>
  <p:clrMapOvr>
    <a:masterClrMapping/>
  </p:clrMapOvr>
  <p:transition spd="slow">
    <p:push dir="u"/>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anotace</a:t>
            </a:r>
            <a:endParaRPr lang="cs-CZ" dirty="0"/>
          </a:p>
        </p:txBody>
      </p:sp>
      <p:sp>
        <p:nvSpPr>
          <p:cNvPr id="4" name="Zástupný symbol pro obsah 2"/>
          <p:cNvSpPr>
            <a:spLocks noGrp="1"/>
          </p:cNvSpPr>
          <p:nvPr>
            <p:ph idx="1"/>
          </p:nvPr>
        </p:nvSpPr>
        <p:spPr/>
        <p:txBody>
          <a:bodyPr>
            <a:normAutofit fontScale="85000" lnSpcReduction="10000"/>
          </a:bodyPr>
          <a:lstStyle/>
          <a:p>
            <a:pPr>
              <a:defRPr/>
            </a:pPr>
            <a:r>
              <a:rPr lang="cs-CZ" dirty="0">
                <a:solidFill>
                  <a:schemeClr val="accent6">
                    <a:lumMod val="75000"/>
                  </a:schemeClr>
                </a:solidFill>
              </a:rPr>
              <a:t>Anotace: </a:t>
            </a:r>
            <a:r>
              <a:rPr lang="cs-CZ" dirty="0"/>
              <a:t>Prezentace může sloužit jako výkladové, opakovací učivo</a:t>
            </a:r>
          </a:p>
          <a:p>
            <a:pPr>
              <a:defRPr/>
            </a:pPr>
            <a:r>
              <a:rPr lang="cs-CZ" dirty="0">
                <a:solidFill>
                  <a:schemeClr val="accent6">
                    <a:lumMod val="75000"/>
                  </a:schemeClr>
                </a:solidFill>
              </a:rPr>
              <a:t>Autor: </a:t>
            </a:r>
            <a:r>
              <a:rPr lang="cs-CZ" dirty="0"/>
              <a:t>Mgr. Vlasta Šujanová</a:t>
            </a:r>
          </a:p>
          <a:p>
            <a:pPr>
              <a:defRPr/>
            </a:pPr>
            <a:r>
              <a:rPr lang="cs-CZ" dirty="0">
                <a:solidFill>
                  <a:schemeClr val="accent6">
                    <a:lumMod val="75000"/>
                  </a:schemeClr>
                </a:solidFill>
              </a:rPr>
              <a:t>Jazyk: </a:t>
            </a:r>
            <a:r>
              <a:rPr lang="cs-CZ" dirty="0"/>
              <a:t>Čeština</a:t>
            </a:r>
          </a:p>
          <a:p>
            <a:pPr>
              <a:defRPr/>
            </a:pPr>
            <a:r>
              <a:rPr lang="cs-CZ" dirty="0">
                <a:solidFill>
                  <a:schemeClr val="accent6">
                    <a:lumMod val="75000"/>
                  </a:schemeClr>
                </a:solidFill>
              </a:rPr>
              <a:t>Očekávaný výstup:</a:t>
            </a:r>
            <a:r>
              <a:rPr lang="cs-CZ" dirty="0"/>
              <a:t> seznámení a procvičení </a:t>
            </a:r>
            <a:r>
              <a:rPr lang="cs-CZ" dirty="0" smtClean="0"/>
              <a:t>slovních druhů - příslovce, </a:t>
            </a:r>
            <a:r>
              <a:rPr lang="cs-CZ" dirty="0" smtClean="0"/>
              <a:t>předložky, spojky, částice</a:t>
            </a:r>
            <a:r>
              <a:rPr lang="cs-CZ" dirty="0" smtClean="0"/>
              <a:t>, citoslovce</a:t>
            </a:r>
            <a:endParaRPr lang="cs-CZ" dirty="0"/>
          </a:p>
          <a:p>
            <a:pPr>
              <a:defRPr/>
            </a:pPr>
            <a:r>
              <a:rPr lang="cs-CZ" dirty="0">
                <a:solidFill>
                  <a:schemeClr val="accent6">
                    <a:lumMod val="75000"/>
                  </a:schemeClr>
                </a:solidFill>
              </a:rPr>
              <a:t>Speciální vzdělávací potřeby: </a:t>
            </a:r>
            <a:r>
              <a:rPr lang="cs-CZ" dirty="0"/>
              <a:t>notebook, interaktivní tabule</a:t>
            </a:r>
          </a:p>
          <a:p>
            <a:pPr>
              <a:defRPr/>
            </a:pPr>
            <a:r>
              <a:rPr lang="cs-CZ" dirty="0">
                <a:solidFill>
                  <a:schemeClr val="accent6">
                    <a:lumMod val="75000"/>
                  </a:schemeClr>
                </a:solidFill>
              </a:rPr>
              <a:t>Klíčová slova:</a:t>
            </a:r>
            <a:r>
              <a:rPr lang="cs-CZ" dirty="0"/>
              <a:t> </a:t>
            </a:r>
            <a:r>
              <a:rPr lang="cs-CZ" dirty="0" smtClean="0"/>
              <a:t>slovní druhy, příslovce, předložky, </a:t>
            </a:r>
            <a:r>
              <a:rPr lang="cs-CZ" dirty="0" smtClean="0"/>
              <a:t>spojky, částice</a:t>
            </a:r>
            <a:r>
              <a:rPr lang="cs-CZ" dirty="0" smtClean="0"/>
              <a:t>, citoslovce , neohebné slovní druhy</a:t>
            </a:r>
            <a:endParaRPr lang="cs-CZ" dirty="0"/>
          </a:p>
          <a:p>
            <a:pPr>
              <a:defRPr/>
            </a:pPr>
            <a:r>
              <a:rPr lang="cs-CZ" dirty="0">
                <a:solidFill>
                  <a:schemeClr val="accent6">
                    <a:lumMod val="75000"/>
                  </a:schemeClr>
                </a:solidFill>
              </a:rPr>
              <a:t>Druh učebního materiálu: </a:t>
            </a:r>
            <a:r>
              <a:rPr lang="cs-CZ" dirty="0"/>
              <a:t>prezentace</a:t>
            </a:r>
          </a:p>
          <a:p>
            <a:pPr>
              <a:defRPr/>
            </a:pPr>
            <a:r>
              <a:rPr lang="cs-CZ" dirty="0">
                <a:solidFill>
                  <a:schemeClr val="accent6">
                    <a:lumMod val="75000"/>
                  </a:schemeClr>
                </a:solidFill>
              </a:rPr>
              <a:t>Cílová skupina</a:t>
            </a:r>
            <a:r>
              <a:rPr lang="cs-CZ" dirty="0">
                <a:solidFill>
                  <a:schemeClr val="accent6">
                    <a:lumMod val="60000"/>
                    <a:lumOff val="40000"/>
                  </a:schemeClr>
                </a:solidFill>
              </a:rPr>
              <a:t>: </a:t>
            </a:r>
            <a:r>
              <a:rPr lang="cs-CZ" dirty="0"/>
              <a:t>žák</a:t>
            </a:r>
          </a:p>
          <a:p>
            <a:pPr>
              <a:defRPr/>
            </a:pPr>
            <a:r>
              <a:rPr lang="cs-CZ" dirty="0">
                <a:solidFill>
                  <a:schemeClr val="accent6">
                    <a:lumMod val="75000"/>
                  </a:schemeClr>
                </a:solidFill>
              </a:rPr>
              <a:t>Stupeň a typ vzdělávání: </a:t>
            </a:r>
            <a:r>
              <a:rPr lang="cs-CZ" dirty="0"/>
              <a:t>základní vzdělávání – první stupeň  3. a 4. roč.</a:t>
            </a:r>
          </a:p>
          <a:p>
            <a:pPr>
              <a:defRPr/>
            </a:pPr>
            <a:r>
              <a:rPr lang="cs-CZ" dirty="0">
                <a:solidFill>
                  <a:schemeClr val="accent6">
                    <a:lumMod val="75000"/>
                  </a:schemeClr>
                </a:solidFill>
              </a:rPr>
              <a:t>Typická věková skupina: </a:t>
            </a:r>
            <a:r>
              <a:rPr lang="cs-CZ" dirty="0"/>
              <a:t>9 -11 let</a:t>
            </a:r>
          </a:p>
          <a:p>
            <a:pPr>
              <a:defRPr/>
            </a:pPr>
            <a:endParaRPr lang="cs-CZ" dirty="0"/>
          </a:p>
          <a:p>
            <a:endParaRPr lang="cs-CZ" dirty="0"/>
          </a:p>
        </p:txBody>
      </p:sp>
    </p:spTree>
    <p:extLst>
      <p:ext uri="{BB962C8B-B14F-4D97-AF65-F5344CB8AC3E}">
        <p14:creationId xmlns:p14="http://schemas.microsoft.com/office/powerpoint/2010/main" val="787659345"/>
      </p:ext>
    </p:extLst>
  </p:cSld>
  <p:clrMapOvr>
    <a:masterClrMapping/>
  </p:clrMapOvr>
  <p:transition spd="slow">
    <p:push dir="u"/>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p:txBody>
          <a:bodyPr>
            <a:normAutofit fontScale="92500" lnSpcReduction="10000"/>
          </a:bodyPr>
          <a:lstStyle/>
          <a:p>
            <a:r>
              <a:rPr lang="cs-CZ" sz="2400" dirty="0" smtClean="0"/>
              <a:t>SEZNÁMENÍ  S   PŘÍSLOVCI,                         VYHLEDÁVÁNÍ, DOPLŇOVÁNÍ</a:t>
            </a:r>
          </a:p>
          <a:p>
            <a:r>
              <a:rPr lang="cs-CZ" sz="2400" dirty="0" smtClean="0"/>
              <a:t>SEZNÁMENÍ  S  PŘEDLOŽKAMI                        VYHLEDÁVÁNÍ, DOPLŇOVÁNÍ  SLOVNÍCH  SPOJENÍ</a:t>
            </a:r>
          </a:p>
          <a:p>
            <a:r>
              <a:rPr lang="cs-CZ" sz="2400" dirty="0" smtClean="0"/>
              <a:t>SEZNÁMENÍ  SE  SPOJKAMI                          VYHLEDÁVÁNÍ, DOPLŇOVÁNÍ  DO  SOUVĚTÍ </a:t>
            </a:r>
          </a:p>
          <a:p>
            <a:r>
              <a:rPr lang="cs-CZ" sz="2400" dirty="0" smtClean="0"/>
              <a:t>SEZNÁMENÍ  S  ČÁSTICEMI                                  TVOŘENÍ  VĚT </a:t>
            </a:r>
          </a:p>
          <a:p>
            <a:r>
              <a:rPr lang="cs-CZ" sz="2400" dirty="0" smtClean="0"/>
              <a:t>SEZNÁMENÍ  S  CITOSLOVCI                           VYHLEDÁVÁNÍ, DOPLŇOVÁNÍ  </a:t>
            </a:r>
          </a:p>
          <a:p>
            <a:r>
              <a:rPr lang="cs-CZ" sz="2400" dirty="0" smtClean="0"/>
              <a:t>URČOVÁNÍ  SLOVNÍCH  DRUHŮ</a:t>
            </a:r>
            <a:endParaRPr lang="cs-CZ" sz="2400" dirty="0"/>
          </a:p>
        </p:txBody>
      </p:sp>
    </p:spTree>
    <p:extLst>
      <p:ext uri="{BB962C8B-B14F-4D97-AF65-F5344CB8AC3E}">
        <p14:creationId xmlns:p14="http://schemas.microsoft.com/office/powerpoint/2010/main" val="1298837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PŘÍSLOVCE/6/</a:t>
            </a:r>
            <a:endParaRPr lang="cs-CZ" dirty="0"/>
          </a:p>
        </p:txBody>
      </p:sp>
      <p:sp>
        <p:nvSpPr>
          <p:cNvPr id="3" name="Zástupný symbol pro obsah 2"/>
          <p:cNvSpPr>
            <a:spLocks noGrp="1"/>
          </p:cNvSpPr>
          <p:nvPr>
            <p:ph idx="1"/>
          </p:nvPr>
        </p:nvSpPr>
        <p:spPr>
          <a:xfrm>
            <a:off x="395536" y="1772816"/>
            <a:ext cx="7620000" cy="4373563"/>
          </a:xfrm>
        </p:spPr>
        <p:txBody>
          <a:bodyPr>
            <a:normAutofit fontScale="92500" lnSpcReduction="20000"/>
          </a:bodyPr>
          <a:lstStyle/>
          <a:p>
            <a:r>
              <a:rPr lang="cs-CZ" sz="2800" dirty="0" smtClean="0"/>
              <a:t>Odpovídají</a:t>
            </a:r>
            <a:r>
              <a:rPr lang="cs-CZ" sz="2400" dirty="0" smtClean="0"/>
              <a:t>  </a:t>
            </a:r>
            <a:r>
              <a:rPr lang="cs-CZ" sz="2800" dirty="0" smtClean="0"/>
              <a:t>na otázky :</a:t>
            </a:r>
          </a:p>
          <a:p>
            <a:r>
              <a:rPr lang="cs-CZ" sz="2800" u="sng" dirty="0" smtClean="0">
                <a:solidFill>
                  <a:srgbClr val="FF0000"/>
                </a:solidFill>
              </a:rPr>
              <a:t>KAM</a:t>
            </a:r>
            <a:r>
              <a:rPr lang="cs-CZ" sz="2800" dirty="0" smtClean="0">
                <a:solidFill>
                  <a:srgbClr val="FF0000"/>
                </a:solidFill>
              </a:rPr>
              <a:t>? </a:t>
            </a:r>
            <a:r>
              <a:rPr lang="cs-CZ" sz="2800" dirty="0" smtClean="0"/>
              <a:t>pryč, domů, dopředu, tam, daleko, ven, zpátky, nahoru, sem,</a:t>
            </a:r>
          </a:p>
          <a:p>
            <a:r>
              <a:rPr lang="cs-CZ" sz="2800" u="sng" dirty="0" smtClean="0">
                <a:solidFill>
                  <a:srgbClr val="FF0000"/>
                </a:solidFill>
              </a:rPr>
              <a:t>KDE</a:t>
            </a:r>
            <a:r>
              <a:rPr lang="cs-CZ" sz="2800" dirty="0" smtClean="0">
                <a:solidFill>
                  <a:srgbClr val="FF0000"/>
                </a:solidFill>
              </a:rPr>
              <a:t>? </a:t>
            </a:r>
            <a:r>
              <a:rPr lang="cs-CZ" sz="2800" dirty="0" smtClean="0"/>
              <a:t>vpředu, napravo, dole, doma, daleko, zde, uprostřed, venku, vysoko, vedle, tady</a:t>
            </a:r>
          </a:p>
          <a:p>
            <a:r>
              <a:rPr lang="cs-CZ" sz="2800" u="sng" dirty="0" smtClean="0">
                <a:solidFill>
                  <a:srgbClr val="FF0000"/>
                </a:solidFill>
              </a:rPr>
              <a:t>KDY</a:t>
            </a:r>
            <a:r>
              <a:rPr lang="cs-CZ" sz="2800" dirty="0" smtClean="0">
                <a:solidFill>
                  <a:srgbClr val="FF0000"/>
                </a:solidFill>
              </a:rPr>
              <a:t>? </a:t>
            </a:r>
            <a:r>
              <a:rPr lang="cs-CZ" sz="2800" dirty="0" smtClean="0"/>
              <a:t>včera, dnes, večer, občas, příště, loni, pořád, málokdy, potom, pozdě, někdy, dříve</a:t>
            </a:r>
          </a:p>
          <a:p>
            <a:r>
              <a:rPr lang="cs-CZ" sz="2800" u="sng" dirty="0" smtClean="0">
                <a:solidFill>
                  <a:srgbClr val="FF0000"/>
                </a:solidFill>
              </a:rPr>
              <a:t>JAK</a:t>
            </a:r>
            <a:r>
              <a:rPr lang="cs-CZ" sz="2800" dirty="0" smtClean="0">
                <a:solidFill>
                  <a:srgbClr val="FF0000"/>
                </a:solidFill>
              </a:rPr>
              <a:t>? </a:t>
            </a:r>
            <a:r>
              <a:rPr lang="cs-CZ" sz="2800" dirty="0" smtClean="0"/>
              <a:t>lehce, dobře, tiše, pomalu, časně, tmavě, dlouho, pečlivě, trochu, široko, česky, hezky, skutečně, hlasitě, barevně, úzce, zdravě, lépe</a:t>
            </a:r>
          </a:p>
          <a:p>
            <a:r>
              <a:rPr lang="cs-CZ" sz="2800" dirty="0" smtClean="0"/>
              <a:t> </a:t>
            </a:r>
            <a:endParaRPr lang="cs-CZ" sz="2400" dirty="0"/>
          </a:p>
        </p:txBody>
      </p:sp>
    </p:spTree>
    <p:extLst>
      <p:ext uri="{BB962C8B-B14F-4D97-AF65-F5344CB8AC3E}">
        <p14:creationId xmlns:p14="http://schemas.microsoft.com/office/powerpoint/2010/main" val="4012604750"/>
      </p:ext>
    </p:extLst>
  </p:cSld>
  <p:clrMapOvr>
    <a:masterClrMapping/>
  </p:clrMapOvr>
  <p:transition spd="slow">
    <p:push dir="u"/>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najdi příslovce</a:t>
            </a:r>
            <a:endParaRPr lang="cs-CZ" dirty="0"/>
          </a:p>
        </p:txBody>
      </p:sp>
      <p:sp>
        <p:nvSpPr>
          <p:cNvPr id="3" name="Zástupný symbol pro obsah 2"/>
          <p:cNvSpPr>
            <a:spLocks noGrp="1"/>
          </p:cNvSpPr>
          <p:nvPr>
            <p:ph idx="1"/>
          </p:nvPr>
        </p:nvSpPr>
        <p:spPr>
          <a:xfrm>
            <a:off x="259734" y="1772816"/>
            <a:ext cx="7620000" cy="4373563"/>
          </a:xfrm>
        </p:spPr>
        <p:txBody>
          <a:bodyPr>
            <a:normAutofit/>
          </a:bodyPr>
          <a:lstStyle/>
          <a:p>
            <a:r>
              <a:rPr lang="cs-CZ" sz="2800" dirty="0" smtClean="0"/>
              <a:t>Petr šel rychle. Přijďte brzy. Honza vidí špatně. Zítra začíná nový týden. Milan zpívá hlasitě. Půjdu vlevo. Králíci vesele pobíhají, radostně panáčkují. Letos jsem se naučila dobře lyžovat. Večer bylo venku krásně. Včera Tomáš rychle běžel ven. Zde stával mohutný strom, vpravo tekla prudce řeka. </a:t>
            </a:r>
            <a:endParaRPr lang="cs-CZ" sz="2800" dirty="0"/>
          </a:p>
        </p:txBody>
      </p:sp>
      <p:pic>
        <p:nvPicPr>
          <p:cNvPr id="1029" name="Picture 5" descr="C:\Users\0MGM\AppData\Local\Microsoft\Windows\Temporary Internet Files\Content.IE5\2E0TE05V\MC900412174[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539075" y="4836628"/>
            <a:ext cx="1689109" cy="1908632"/>
          </a:xfrm>
          <a:prstGeom prst="rect">
            <a:avLst/>
          </a:prstGeom>
          <a:noFill/>
          <a:extLst>
            <a:ext uri="{909E8E84-426E-40DD-AFC4-6F175D3DCCD1}">
              <a14:hiddenFill xmlns:a14="http://schemas.microsoft.com/office/drawing/2010/main">
                <a:solidFill>
                  <a:srgbClr val="FFFFFF"/>
                </a:solidFill>
              </a14:hiddenFill>
            </a:ext>
          </a:extLst>
        </p:spPr>
      </p:pic>
      <p:pic>
        <p:nvPicPr>
          <p:cNvPr id="1031" name="Picture 7" descr="C:\Users\0MGM\AppData\Local\Microsoft\Windows\Temporary Internet Files\Content.IE5\4NL06TZY\MC900441409[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84168" y="476672"/>
            <a:ext cx="1812925" cy="1022350"/>
          </a:xfrm>
          <a:prstGeom prst="rect">
            <a:avLst/>
          </a:prstGeom>
          <a:noFill/>
          <a:extLst>
            <a:ext uri="{909E8E84-426E-40DD-AFC4-6F175D3DCCD1}">
              <a14:hiddenFill xmlns:a14="http://schemas.microsoft.com/office/drawing/2010/main">
                <a:solidFill>
                  <a:srgbClr val="FFFFFF"/>
                </a:solidFill>
              </a14:hiddenFill>
            </a:ext>
          </a:extLst>
        </p:spPr>
      </p:pic>
      <p:cxnSp>
        <p:nvCxnSpPr>
          <p:cNvPr id="5" name="Přímá spojnice 4"/>
          <p:cNvCxnSpPr/>
          <p:nvPr/>
        </p:nvCxnSpPr>
        <p:spPr>
          <a:xfrm>
            <a:off x="1691680" y="2222866"/>
            <a:ext cx="1080120"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0" name="Přímá spojnice 9"/>
          <p:cNvCxnSpPr/>
          <p:nvPr/>
        </p:nvCxnSpPr>
        <p:spPr>
          <a:xfrm>
            <a:off x="4139952" y="2222866"/>
            <a:ext cx="864096"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0" name="Přímá spojnice 19"/>
          <p:cNvCxnSpPr/>
          <p:nvPr/>
        </p:nvCxnSpPr>
        <p:spPr>
          <a:xfrm>
            <a:off x="323528" y="2708920"/>
            <a:ext cx="1130424"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4" name="Přímá spojnice 23"/>
          <p:cNvCxnSpPr/>
          <p:nvPr/>
        </p:nvCxnSpPr>
        <p:spPr>
          <a:xfrm>
            <a:off x="1691680" y="2708920"/>
            <a:ext cx="792088"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30" name="Přímá spojnice 29"/>
          <p:cNvCxnSpPr/>
          <p:nvPr/>
        </p:nvCxnSpPr>
        <p:spPr>
          <a:xfrm>
            <a:off x="323528" y="3140968"/>
            <a:ext cx="1224136"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034" name="Přímá spojnice 1033"/>
          <p:cNvCxnSpPr/>
          <p:nvPr/>
        </p:nvCxnSpPr>
        <p:spPr>
          <a:xfrm>
            <a:off x="2771800" y="3140968"/>
            <a:ext cx="936104"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045" name="Přímá spojnice 1044"/>
          <p:cNvCxnSpPr/>
          <p:nvPr/>
        </p:nvCxnSpPr>
        <p:spPr>
          <a:xfrm>
            <a:off x="323528" y="3501008"/>
            <a:ext cx="1512168"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050" name="Přímá spojnice 1049"/>
          <p:cNvCxnSpPr/>
          <p:nvPr/>
        </p:nvCxnSpPr>
        <p:spPr>
          <a:xfrm>
            <a:off x="3707904" y="3501008"/>
            <a:ext cx="1058416"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055" name="Přímá spojnice 1054"/>
          <p:cNvCxnSpPr/>
          <p:nvPr/>
        </p:nvCxnSpPr>
        <p:spPr>
          <a:xfrm>
            <a:off x="323528" y="3933056"/>
            <a:ext cx="1130424"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059" name="Přímá spojnice 1058"/>
          <p:cNvCxnSpPr/>
          <p:nvPr/>
        </p:nvCxnSpPr>
        <p:spPr>
          <a:xfrm>
            <a:off x="2771800" y="3933056"/>
            <a:ext cx="936104"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062" name="Přímá spojnice 1061"/>
          <p:cNvCxnSpPr/>
          <p:nvPr/>
        </p:nvCxnSpPr>
        <p:spPr>
          <a:xfrm>
            <a:off x="4766320" y="3933056"/>
            <a:ext cx="957808"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066" name="Přímá spojnice 1065"/>
          <p:cNvCxnSpPr/>
          <p:nvPr/>
        </p:nvCxnSpPr>
        <p:spPr>
          <a:xfrm>
            <a:off x="5940152" y="3933056"/>
            <a:ext cx="1058416"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070" name="Přímá spojnice 1069"/>
          <p:cNvCxnSpPr/>
          <p:nvPr/>
        </p:nvCxnSpPr>
        <p:spPr>
          <a:xfrm>
            <a:off x="323528" y="4365104"/>
            <a:ext cx="1008112"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074" name="Přímá spojnice 1073"/>
          <p:cNvCxnSpPr/>
          <p:nvPr/>
        </p:nvCxnSpPr>
        <p:spPr>
          <a:xfrm flipH="1">
            <a:off x="2483768" y="4365104"/>
            <a:ext cx="1224136"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078" name="Přímá spojnice 1077"/>
          <p:cNvCxnSpPr/>
          <p:nvPr/>
        </p:nvCxnSpPr>
        <p:spPr>
          <a:xfrm>
            <a:off x="4766320" y="4365104"/>
            <a:ext cx="741784"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082" name="Přímá spojnice 1081"/>
          <p:cNvCxnSpPr/>
          <p:nvPr/>
        </p:nvCxnSpPr>
        <p:spPr>
          <a:xfrm>
            <a:off x="5616116" y="4365104"/>
            <a:ext cx="612068"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086" name="Přímá spojnice 1085"/>
          <p:cNvCxnSpPr/>
          <p:nvPr/>
        </p:nvCxnSpPr>
        <p:spPr>
          <a:xfrm>
            <a:off x="3095836" y="4869160"/>
            <a:ext cx="1141276"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090" name="Přímá spojnice 1089"/>
          <p:cNvCxnSpPr/>
          <p:nvPr/>
        </p:nvCxnSpPr>
        <p:spPr>
          <a:xfrm>
            <a:off x="5383629" y="4824072"/>
            <a:ext cx="998339"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5" name="Přímá spojnice 24"/>
          <p:cNvCxnSpPr/>
          <p:nvPr/>
        </p:nvCxnSpPr>
        <p:spPr>
          <a:xfrm>
            <a:off x="4981649" y="3092531"/>
            <a:ext cx="1058416"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0982663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0"/>
                                        </p:tgtEl>
                                        <p:attrNameLst>
                                          <p:attrName>style.visibility</p:attrName>
                                        </p:attrNameLst>
                                      </p:cBhvr>
                                      <p:to>
                                        <p:strVal val="visible"/>
                                      </p:to>
                                    </p:set>
                                    <p:anim calcmode="lin" valueType="num">
                                      <p:cBhvr additive="base">
                                        <p:cTn id="19" dur="500" fill="hold"/>
                                        <p:tgtEl>
                                          <p:spTgt spid="20"/>
                                        </p:tgtEl>
                                        <p:attrNameLst>
                                          <p:attrName>ppt_x</p:attrName>
                                        </p:attrNameLst>
                                      </p:cBhvr>
                                      <p:tavLst>
                                        <p:tav tm="0">
                                          <p:val>
                                            <p:strVal val="#ppt_x"/>
                                          </p:val>
                                        </p:tav>
                                        <p:tav tm="100000">
                                          <p:val>
                                            <p:strVal val="#ppt_x"/>
                                          </p:val>
                                        </p:tav>
                                      </p:tavLst>
                                    </p:anim>
                                    <p:anim calcmode="lin" valueType="num">
                                      <p:cBhvr additive="base">
                                        <p:cTn id="20"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4"/>
                                        </p:tgtEl>
                                        <p:attrNameLst>
                                          <p:attrName>style.visibility</p:attrName>
                                        </p:attrNameLst>
                                      </p:cBhvr>
                                      <p:to>
                                        <p:strVal val="visible"/>
                                      </p:to>
                                    </p:set>
                                    <p:anim calcmode="lin" valueType="num">
                                      <p:cBhvr additive="base">
                                        <p:cTn id="25" dur="500" fill="hold"/>
                                        <p:tgtEl>
                                          <p:spTgt spid="24"/>
                                        </p:tgtEl>
                                        <p:attrNameLst>
                                          <p:attrName>ppt_x</p:attrName>
                                        </p:attrNameLst>
                                      </p:cBhvr>
                                      <p:tavLst>
                                        <p:tav tm="0">
                                          <p:val>
                                            <p:strVal val="#ppt_x"/>
                                          </p:val>
                                        </p:tav>
                                        <p:tav tm="100000">
                                          <p:val>
                                            <p:strVal val="#ppt_x"/>
                                          </p:val>
                                        </p:tav>
                                      </p:tavLst>
                                    </p:anim>
                                    <p:anim calcmode="lin" valueType="num">
                                      <p:cBhvr additive="base">
                                        <p:cTn id="26"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0"/>
                                        </p:tgtEl>
                                        <p:attrNameLst>
                                          <p:attrName>style.visibility</p:attrName>
                                        </p:attrNameLst>
                                      </p:cBhvr>
                                      <p:to>
                                        <p:strVal val="visible"/>
                                      </p:to>
                                    </p:set>
                                    <p:anim calcmode="lin" valueType="num">
                                      <p:cBhvr additive="base">
                                        <p:cTn id="31" dur="500" fill="hold"/>
                                        <p:tgtEl>
                                          <p:spTgt spid="30"/>
                                        </p:tgtEl>
                                        <p:attrNameLst>
                                          <p:attrName>ppt_x</p:attrName>
                                        </p:attrNameLst>
                                      </p:cBhvr>
                                      <p:tavLst>
                                        <p:tav tm="0">
                                          <p:val>
                                            <p:strVal val="#ppt_x"/>
                                          </p:val>
                                        </p:tav>
                                        <p:tav tm="100000">
                                          <p:val>
                                            <p:strVal val="#ppt_x"/>
                                          </p:val>
                                        </p:tav>
                                      </p:tavLst>
                                    </p:anim>
                                    <p:anim calcmode="lin" valueType="num">
                                      <p:cBhvr additive="base">
                                        <p:cTn id="32" dur="500" fill="hold"/>
                                        <p:tgtEl>
                                          <p:spTgt spid="30"/>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034"/>
                                        </p:tgtEl>
                                        <p:attrNameLst>
                                          <p:attrName>style.visibility</p:attrName>
                                        </p:attrNameLst>
                                      </p:cBhvr>
                                      <p:to>
                                        <p:strVal val="visible"/>
                                      </p:to>
                                    </p:set>
                                    <p:anim calcmode="lin" valueType="num">
                                      <p:cBhvr additive="base">
                                        <p:cTn id="37" dur="500" fill="hold"/>
                                        <p:tgtEl>
                                          <p:spTgt spid="1034"/>
                                        </p:tgtEl>
                                        <p:attrNameLst>
                                          <p:attrName>ppt_x</p:attrName>
                                        </p:attrNameLst>
                                      </p:cBhvr>
                                      <p:tavLst>
                                        <p:tav tm="0">
                                          <p:val>
                                            <p:strVal val="#ppt_x"/>
                                          </p:val>
                                        </p:tav>
                                        <p:tav tm="100000">
                                          <p:val>
                                            <p:strVal val="#ppt_x"/>
                                          </p:val>
                                        </p:tav>
                                      </p:tavLst>
                                    </p:anim>
                                    <p:anim calcmode="lin" valueType="num">
                                      <p:cBhvr additive="base">
                                        <p:cTn id="38" dur="500" fill="hold"/>
                                        <p:tgtEl>
                                          <p:spTgt spid="1034"/>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25"/>
                                        </p:tgtEl>
                                        <p:attrNameLst>
                                          <p:attrName>style.visibility</p:attrName>
                                        </p:attrNameLst>
                                      </p:cBhvr>
                                      <p:to>
                                        <p:strVal val="visible"/>
                                      </p:to>
                                    </p:set>
                                    <p:anim calcmode="lin" valueType="num">
                                      <p:cBhvr additive="base">
                                        <p:cTn id="43" dur="500" fill="hold"/>
                                        <p:tgtEl>
                                          <p:spTgt spid="25"/>
                                        </p:tgtEl>
                                        <p:attrNameLst>
                                          <p:attrName>ppt_x</p:attrName>
                                        </p:attrNameLst>
                                      </p:cBhvr>
                                      <p:tavLst>
                                        <p:tav tm="0">
                                          <p:val>
                                            <p:strVal val="#ppt_x"/>
                                          </p:val>
                                        </p:tav>
                                        <p:tav tm="100000">
                                          <p:val>
                                            <p:strVal val="#ppt_x"/>
                                          </p:val>
                                        </p:tav>
                                      </p:tavLst>
                                    </p:anim>
                                    <p:anim calcmode="lin" valueType="num">
                                      <p:cBhvr additive="base">
                                        <p:cTn id="44"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1045"/>
                                        </p:tgtEl>
                                        <p:attrNameLst>
                                          <p:attrName>style.visibility</p:attrName>
                                        </p:attrNameLst>
                                      </p:cBhvr>
                                      <p:to>
                                        <p:strVal val="visible"/>
                                      </p:to>
                                    </p:set>
                                    <p:anim calcmode="lin" valueType="num">
                                      <p:cBhvr additive="base">
                                        <p:cTn id="49" dur="500" fill="hold"/>
                                        <p:tgtEl>
                                          <p:spTgt spid="1045"/>
                                        </p:tgtEl>
                                        <p:attrNameLst>
                                          <p:attrName>ppt_x</p:attrName>
                                        </p:attrNameLst>
                                      </p:cBhvr>
                                      <p:tavLst>
                                        <p:tav tm="0">
                                          <p:val>
                                            <p:strVal val="#ppt_x"/>
                                          </p:val>
                                        </p:tav>
                                        <p:tav tm="100000">
                                          <p:val>
                                            <p:strVal val="#ppt_x"/>
                                          </p:val>
                                        </p:tav>
                                      </p:tavLst>
                                    </p:anim>
                                    <p:anim calcmode="lin" valueType="num">
                                      <p:cBhvr additive="base">
                                        <p:cTn id="50" dur="500" fill="hold"/>
                                        <p:tgtEl>
                                          <p:spTgt spid="1045"/>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1050"/>
                                        </p:tgtEl>
                                        <p:attrNameLst>
                                          <p:attrName>style.visibility</p:attrName>
                                        </p:attrNameLst>
                                      </p:cBhvr>
                                      <p:to>
                                        <p:strVal val="visible"/>
                                      </p:to>
                                    </p:set>
                                    <p:anim calcmode="lin" valueType="num">
                                      <p:cBhvr additive="base">
                                        <p:cTn id="55" dur="500" fill="hold"/>
                                        <p:tgtEl>
                                          <p:spTgt spid="1050"/>
                                        </p:tgtEl>
                                        <p:attrNameLst>
                                          <p:attrName>ppt_x</p:attrName>
                                        </p:attrNameLst>
                                      </p:cBhvr>
                                      <p:tavLst>
                                        <p:tav tm="0">
                                          <p:val>
                                            <p:strVal val="#ppt_x"/>
                                          </p:val>
                                        </p:tav>
                                        <p:tav tm="100000">
                                          <p:val>
                                            <p:strVal val="#ppt_x"/>
                                          </p:val>
                                        </p:tav>
                                      </p:tavLst>
                                    </p:anim>
                                    <p:anim calcmode="lin" valueType="num">
                                      <p:cBhvr additive="base">
                                        <p:cTn id="56" dur="500" fill="hold"/>
                                        <p:tgtEl>
                                          <p:spTgt spid="1050"/>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1055"/>
                                        </p:tgtEl>
                                        <p:attrNameLst>
                                          <p:attrName>style.visibility</p:attrName>
                                        </p:attrNameLst>
                                      </p:cBhvr>
                                      <p:to>
                                        <p:strVal val="visible"/>
                                      </p:to>
                                    </p:set>
                                    <p:anim calcmode="lin" valueType="num">
                                      <p:cBhvr additive="base">
                                        <p:cTn id="61" dur="500" fill="hold"/>
                                        <p:tgtEl>
                                          <p:spTgt spid="1055"/>
                                        </p:tgtEl>
                                        <p:attrNameLst>
                                          <p:attrName>ppt_x</p:attrName>
                                        </p:attrNameLst>
                                      </p:cBhvr>
                                      <p:tavLst>
                                        <p:tav tm="0">
                                          <p:val>
                                            <p:strVal val="#ppt_x"/>
                                          </p:val>
                                        </p:tav>
                                        <p:tav tm="100000">
                                          <p:val>
                                            <p:strVal val="#ppt_x"/>
                                          </p:val>
                                        </p:tav>
                                      </p:tavLst>
                                    </p:anim>
                                    <p:anim calcmode="lin" valueType="num">
                                      <p:cBhvr additive="base">
                                        <p:cTn id="62" dur="500" fill="hold"/>
                                        <p:tgtEl>
                                          <p:spTgt spid="1055"/>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1059"/>
                                        </p:tgtEl>
                                        <p:attrNameLst>
                                          <p:attrName>style.visibility</p:attrName>
                                        </p:attrNameLst>
                                      </p:cBhvr>
                                      <p:to>
                                        <p:strVal val="visible"/>
                                      </p:to>
                                    </p:set>
                                    <p:anim calcmode="lin" valueType="num">
                                      <p:cBhvr additive="base">
                                        <p:cTn id="67" dur="500" fill="hold"/>
                                        <p:tgtEl>
                                          <p:spTgt spid="1059"/>
                                        </p:tgtEl>
                                        <p:attrNameLst>
                                          <p:attrName>ppt_x</p:attrName>
                                        </p:attrNameLst>
                                      </p:cBhvr>
                                      <p:tavLst>
                                        <p:tav tm="0">
                                          <p:val>
                                            <p:strVal val="#ppt_x"/>
                                          </p:val>
                                        </p:tav>
                                        <p:tav tm="100000">
                                          <p:val>
                                            <p:strVal val="#ppt_x"/>
                                          </p:val>
                                        </p:tav>
                                      </p:tavLst>
                                    </p:anim>
                                    <p:anim calcmode="lin" valueType="num">
                                      <p:cBhvr additive="base">
                                        <p:cTn id="68" dur="500" fill="hold"/>
                                        <p:tgtEl>
                                          <p:spTgt spid="1059"/>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nodeType="clickEffect">
                                  <p:stCondLst>
                                    <p:cond delay="0"/>
                                  </p:stCondLst>
                                  <p:childTnLst>
                                    <p:set>
                                      <p:cBhvr>
                                        <p:cTn id="72" dur="1" fill="hold">
                                          <p:stCondLst>
                                            <p:cond delay="0"/>
                                          </p:stCondLst>
                                        </p:cTn>
                                        <p:tgtEl>
                                          <p:spTgt spid="1062"/>
                                        </p:tgtEl>
                                        <p:attrNameLst>
                                          <p:attrName>style.visibility</p:attrName>
                                        </p:attrNameLst>
                                      </p:cBhvr>
                                      <p:to>
                                        <p:strVal val="visible"/>
                                      </p:to>
                                    </p:set>
                                    <p:anim calcmode="lin" valueType="num">
                                      <p:cBhvr additive="base">
                                        <p:cTn id="73" dur="500" fill="hold"/>
                                        <p:tgtEl>
                                          <p:spTgt spid="1062"/>
                                        </p:tgtEl>
                                        <p:attrNameLst>
                                          <p:attrName>ppt_x</p:attrName>
                                        </p:attrNameLst>
                                      </p:cBhvr>
                                      <p:tavLst>
                                        <p:tav tm="0">
                                          <p:val>
                                            <p:strVal val="#ppt_x"/>
                                          </p:val>
                                        </p:tav>
                                        <p:tav tm="100000">
                                          <p:val>
                                            <p:strVal val="#ppt_x"/>
                                          </p:val>
                                        </p:tav>
                                      </p:tavLst>
                                    </p:anim>
                                    <p:anim calcmode="lin" valueType="num">
                                      <p:cBhvr additive="base">
                                        <p:cTn id="74" dur="500" fill="hold"/>
                                        <p:tgtEl>
                                          <p:spTgt spid="1062"/>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nodeType="clickEffect">
                                  <p:stCondLst>
                                    <p:cond delay="0"/>
                                  </p:stCondLst>
                                  <p:childTnLst>
                                    <p:set>
                                      <p:cBhvr>
                                        <p:cTn id="78" dur="1" fill="hold">
                                          <p:stCondLst>
                                            <p:cond delay="0"/>
                                          </p:stCondLst>
                                        </p:cTn>
                                        <p:tgtEl>
                                          <p:spTgt spid="1066"/>
                                        </p:tgtEl>
                                        <p:attrNameLst>
                                          <p:attrName>style.visibility</p:attrName>
                                        </p:attrNameLst>
                                      </p:cBhvr>
                                      <p:to>
                                        <p:strVal val="visible"/>
                                      </p:to>
                                    </p:set>
                                    <p:anim calcmode="lin" valueType="num">
                                      <p:cBhvr additive="base">
                                        <p:cTn id="79" dur="500" fill="hold"/>
                                        <p:tgtEl>
                                          <p:spTgt spid="1066"/>
                                        </p:tgtEl>
                                        <p:attrNameLst>
                                          <p:attrName>ppt_x</p:attrName>
                                        </p:attrNameLst>
                                      </p:cBhvr>
                                      <p:tavLst>
                                        <p:tav tm="0">
                                          <p:val>
                                            <p:strVal val="#ppt_x"/>
                                          </p:val>
                                        </p:tav>
                                        <p:tav tm="100000">
                                          <p:val>
                                            <p:strVal val="#ppt_x"/>
                                          </p:val>
                                        </p:tav>
                                      </p:tavLst>
                                    </p:anim>
                                    <p:anim calcmode="lin" valueType="num">
                                      <p:cBhvr additive="base">
                                        <p:cTn id="80" dur="500" fill="hold"/>
                                        <p:tgtEl>
                                          <p:spTgt spid="1066"/>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nodeType="clickEffect">
                                  <p:stCondLst>
                                    <p:cond delay="0"/>
                                  </p:stCondLst>
                                  <p:childTnLst>
                                    <p:set>
                                      <p:cBhvr>
                                        <p:cTn id="84" dur="1" fill="hold">
                                          <p:stCondLst>
                                            <p:cond delay="0"/>
                                          </p:stCondLst>
                                        </p:cTn>
                                        <p:tgtEl>
                                          <p:spTgt spid="1070"/>
                                        </p:tgtEl>
                                        <p:attrNameLst>
                                          <p:attrName>style.visibility</p:attrName>
                                        </p:attrNameLst>
                                      </p:cBhvr>
                                      <p:to>
                                        <p:strVal val="visible"/>
                                      </p:to>
                                    </p:set>
                                    <p:anim calcmode="lin" valueType="num">
                                      <p:cBhvr additive="base">
                                        <p:cTn id="85" dur="500" fill="hold"/>
                                        <p:tgtEl>
                                          <p:spTgt spid="1070"/>
                                        </p:tgtEl>
                                        <p:attrNameLst>
                                          <p:attrName>ppt_x</p:attrName>
                                        </p:attrNameLst>
                                      </p:cBhvr>
                                      <p:tavLst>
                                        <p:tav tm="0">
                                          <p:val>
                                            <p:strVal val="#ppt_x"/>
                                          </p:val>
                                        </p:tav>
                                        <p:tav tm="100000">
                                          <p:val>
                                            <p:strVal val="#ppt_x"/>
                                          </p:val>
                                        </p:tav>
                                      </p:tavLst>
                                    </p:anim>
                                    <p:anim calcmode="lin" valueType="num">
                                      <p:cBhvr additive="base">
                                        <p:cTn id="86" dur="500" fill="hold"/>
                                        <p:tgtEl>
                                          <p:spTgt spid="1070"/>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nodeType="clickEffect">
                                  <p:stCondLst>
                                    <p:cond delay="0"/>
                                  </p:stCondLst>
                                  <p:childTnLst>
                                    <p:set>
                                      <p:cBhvr>
                                        <p:cTn id="90" dur="1" fill="hold">
                                          <p:stCondLst>
                                            <p:cond delay="0"/>
                                          </p:stCondLst>
                                        </p:cTn>
                                        <p:tgtEl>
                                          <p:spTgt spid="1074"/>
                                        </p:tgtEl>
                                        <p:attrNameLst>
                                          <p:attrName>style.visibility</p:attrName>
                                        </p:attrNameLst>
                                      </p:cBhvr>
                                      <p:to>
                                        <p:strVal val="visible"/>
                                      </p:to>
                                    </p:set>
                                    <p:anim calcmode="lin" valueType="num">
                                      <p:cBhvr additive="base">
                                        <p:cTn id="91" dur="500" fill="hold"/>
                                        <p:tgtEl>
                                          <p:spTgt spid="1074"/>
                                        </p:tgtEl>
                                        <p:attrNameLst>
                                          <p:attrName>ppt_x</p:attrName>
                                        </p:attrNameLst>
                                      </p:cBhvr>
                                      <p:tavLst>
                                        <p:tav tm="0">
                                          <p:val>
                                            <p:strVal val="#ppt_x"/>
                                          </p:val>
                                        </p:tav>
                                        <p:tav tm="100000">
                                          <p:val>
                                            <p:strVal val="#ppt_x"/>
                                          </p:val>
                                        </p:tav>
                                      </p:tavLst>
                                    </p:anim>
                                    <p:anim calcmode="lin" valueType="num">
                                      <p:cBhvr additive="base">
                                        <p:cTn id="92" dur="500" fill="hold"/>
                                        <p:tgtEl>
                                          <p:spTgt spid="1074"/>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4" fill="hold" nodeType="clickEffect">
                                  <p:stCondLst>
                                    <p:cond delay="0"/>
                                  </p:stCondLst>
                                  <p:childTnLst>
                                    <p:set>
                                      <p:cBhvr>
                                        <p:cTn id="96" dur="1" fill="hold">
                                          <p:stCondLst>
                                            <p:cond delay="0"/>
                                          </p:stCondLst>
                                        </p:cTn>
                                        <p:tgtEl>
                                          <p:spTgt spid="1078"/>
                                        </p:tgtEl>
                                        <p:attrNameLst>
                                          <p:attrName>style.visibility</p:attrName>
                                        </p:attrNameLst>
                                      </p:cBhvr>
                                      <p:to>
                                        <p:strVal val="visible"/>
                                      </p:to>
                                    </p:set>
                                    <p:anim calcmode="lin" valueType="num">
                                      <p:cBhvr additive="base">
                                        <p:cTn id="97" dur="500" fill="hold"/>
                                        <p:tgtEl>
                                          <p:spTgt spid="1078"/>
                                        </p:tgtEl>
                                        <p:attrNameLst>
                                          <p:attrName>ppt_x</p:attrName>
                                        </p:attrNameLst>
                                      </p:cBhvr>
                                      <p:tavLst>
                                        <p:tav tm="0">
                                          <p:val>
                                            <p:strVal val="#ppt_x"/>
                                          </p:val>
                                        </p:tav>
                                        <p:tav tm="100000">
                                          <p:val>
                                            <p:strVal val="#ppt_x"/>
                                          </p:val>
                                        </p:tav>
                                      </p:tavLst>
                                    </p:anim>
                                    <p:anim calcmode="lin" valueType="num">
                                      <p:cBhvr additive="base">
                                        <p:cTn id="98" dur="500" fill="hold"/>
                                        <p:tgtEl>
                                          <p:spTgt spid="1078"/>
                                        </p:tgtEl>
                                        <p:attrNameLst>
                                          <p:attrName>ppt_y</p:attrName>
                                        </p:attrNameLst>
                                      </p:cBhvr>
                                      <p:tavLst>
                                        <p:tav tm="0">
                                          <p:val>
                                            <p:strVal val="1+#ppt_h/2"/>
                                          </p:val>
                                        </p:tav>
                                        <p:tav tm="100000">
                                          <p:val>
                                            <p:strVal val="#ppt_y"/>
                                          </p:val>
                                        </p:tav>
                                      </p:tavLst>
                                    </p:anim>
                                  </p:childTnLst>
                                </p:cTn>
                              </p:par>
                            </p:childTnLst>
                          </p:cTn>
                        </p:par>
                      </p:childTnLst>
                    </p:cTn>
                  </p:par>
                  <p:par>
                    <p:cTn id="99" fill="hold">
                      <p:stCondLst>
                        <p:cond delay="indefinite"/>
                      </p:stCondLst>
                      <p:childTnLst>
                        <p:par>
                          <p:cTn id="100" fill="hold">
                            <p:stCondLst>
                              <p:cond delay="0"/>
                            </p:stCondLst>
                            <p:childTnLst>
                              <p:par>
                                <p:cTn id="101" presetID="2" presetClass="entr" presetSubtype="4" fill="hold" nodeType="clickEffect">
                                  <p:stCondLst>
                                    <p:cond delay="0"/>
                                  </p:stCondLst>
                                  <p:childTnLst>
                                    <p:set>
                                      <p:cBhvr>
                                        <p:cTn id="102" dur="1" fill="hold">
                                          <p:stCondLst>
                                            <p:cond delay="0"/>
                                          </p:stCondLst>
                                        </p:cTn>
                                        <p:tgtEl>
                                          <p:spTgt spid="1082"/>
                                        </p:tgtEl>
                                        <p:attrNameLst>
                                          <p:attrName>style.visibility</p:attrName>
                                        </p:attrNameLst>
                                      </p:cBhvr>
                                      <p:to>
                                        <p:strVal val="visible"/>
                                      </p:to>
                                    </p:set>
                                    <p:anim calcmode="lin" valueType="num">
                                      <p:cBhvr additive="base">
                                        <p:cTn id="103" dur="500" fill="hold"/>
                                        <p:tgtEl>
                                          <p:spTgt spid="1082"/>
                                        </p:tgtEl>
                                        <p:attrNameLst>
                                          <p:attrName>ppt_x</p:attrName>
                                        </p:attrNameLst>
                                      </p:cBhvr>
                                      <p:tavLst>
                                        <p:tav tm="0">
                                          <p:val>
                                            <p:strVal val="#ppt_x"/>
                                          </p:val>
                                        </p:tav>
                                        <p:tav tm="100000">
                                          <p:val>
                                            <p:strVal val="#ppt_x"/>
                                          </p:val>
                                        </p:tav>
                                      </p:tavLst>
                                    </p:anim>
                                    <p:anim calcmode="lin" valueType="num">
                                      <p:cBhvr additive="base">
                                        <p:cTn id="104" dur="500" fill="hold"/>
                                        <p:tgtEl>
                                          <p:spTgt spid="1082"/>
                                        </p:tgtEl>
                                        <p:attrNameLst>
                                          <p:attrName>ppt_y</p:attrName>
                                        </p:attrNameLst>
                                      </p:cBhvr>
                                      <p:tavLst>
                                        <p:tav tm="0">
                                          <p:val>
                                            <p:strVal val="1+#ppt_h/2"/>
                                          </p:val>
                                        </p:tav>
                                        <p:tav tm="100000">
                                          <p:val>
                                            <p:strVal val="#ppt_y"/>
                                          </p:val>
                                        </p:tav>
                                      </p:tavLst>
                                    </p:anim>
                                  </p:childTnLst>
                                </p:cTn>
                              </p:par>
                            </p:childTnLst>
                          </p:cTn>
                        </p:par>
                      </p:childTnLst>
                    </p:cTn>
                  </p:par>
                  <p:par>
                    <p:cTn id="105" fill="hold">
                      <p:stCondLst>
                        <p:cond delay="indefinite"/>
                      </p:stCondLst>
                      <p:childTnLst>
                        <p:par>
                          <p:cTn id="106" fill="hold">
                            <p:stCondLst>
                              <p:cond delay="0"/>
                            </p:stCondLst>
                            <p:childTnLst>
                              <p:par>
                                <p:cTn id="107" presetID="2" presetClass="entr" presetSubtype="4" fill="hold" nodeType="clickEffect">
                                  <p:stCondLst>
                                    <p:cond delay="0"/>
                                  </p:stCondLst>
                                  <p:childTnLst>
                                    <p:set>
                                      <p:cBhvr>
                                        <p:cTn id="108" dur="1" fill="hold">
                                          <p:stCondLst>
                                            <p:cond delay="0"/>
                                          </p:stCondLst>
                                        </p:cTn>
                                        <p:tgtEl>
                                          <p:spTgt spid="1086"/>
                                        </p:tgtEl>
                                        <p:attrNameLst>
                                          <p:attrName>style.visibility</p:attrName>
                                        </p:attrNameLst>
                                      </p:cBhvr>
                                      <p:to>
                                        <p:strVal val="visible"/>
                                      </p:to>
                                    </p:set>
                                    <p:anim calcmode="lin" valueType="num">
                                      <p:cBhvr additive="base">
                                        <p:cTn id="109" dur="500" fill="hold"/>
                                        <p:tgtEl>
                                          <p:spTgt spid="1086"/>
                                        </p:tgtEl>
                                        <p:attrNameLst>
                                          <p:attrName>ppt_x</p:attrName>
                                        </p:attrNameLst>
                                      </p:cBhvr>
                                      <p:tavLst>
                                        <p:tav tm="0">
                                          <p:val>
                                            <p:strVal val="#ppt_x"/>
                                          </p:val>
                                        </p:tav>
                                        <p:tav tm="100000">
                                          <p:val>
                                            <p:strVal val="#ppt_x"/>
                                          </p:val>
                                        </p:tav>
                                      </p:tavLst>
                                    </p:anim>
                                    <p:anim calcmode="lin" valueType="num">
                                      <p:cBhvr additive="base">
                                        <p:cTn id="110" dur="500" fill="hold"/>
                                        <p:tgtEl>
                                          <p:spTgt spid="1086"/>
                                        </p:tgtEl>
                                        <p:attrNameLst>
                                          <p:attrName>ppt_y</p:attrName>
                                        </p:attrNameLst>
                                      </p:cBhvr>
                                      <p:tavLst>
                                        <p:tav tm="0">
                                          <p:val>
                                            <p:strVal val="1+#ppt_h/2"/>
                                          </p:val>
                                        </p:tav>
                                        <p:tav tm="100000">
                                          <p:val>
                                            <p:strVal val="#ppt_y"/>
                                          </p:val>
                                        </p:tav>
                                      </p:tavLst>
                                    </p:anim>
                                  </p:childTnLst>
                                </p:cTn>
                              </p:par>
                            </p:childTnLst>
                          </p:cTn>
                        </p:par>
                      </p:childTnLst>
                    </p:cTn>
                  </p:par>
                  <p:par>
                    <p:cTn id="111" fill="hold">
                      <p:stCondLst>
                        <p:cond delay="indefinite"/>
                      </p:stCondLst>
                      <p:childTnLst>
                        <p:par>
                          <p:cTn id="112" fill="hold">
                            <p:stCondLst>
                              <p:cond delay="0"/>
                            </p:stCondLst>
                            <p:childTnLst>
                              <p:par>
                                <p:cTn id="113" presetID="2" presetClass="entr" presetSubtype="4" fill="hold" nodeType="clickEffect">
                                  <p:stCondLst>
                                    <p:cond delay="0"/>
                                  </p:stCondLst>
                                  <p:childTnLst>
                                    <p:set>
                                      <p:cBhvr>
                                        <p:cTn id="114" dur="1" fill="hold">
                                          <p:stCondLst>
                                            <p:cond delay="0"/>
                                          </p:stCondLst>
                                        </p:cTn>
                                        <p:tgtEl>
                                          <p:spTgt spid="1090"/>
                                        </p:tgtEl>
                                        <p:attrNameLst>
                                          <p:attrName>style.visibility</p:attrName>
                                        </p:attrNameLst>
                                      </p:cBhvr>
                                      <p:to>
                                        <p:strVal val="visible"/>
                                      </p:to>
                                    </p:set>
                                    <p:anim calcmode="lin" valueType="num">
                                      <p:cBhvr additive="base">
                                        <p:cTn id="115" dur="500" fill="hold"/>
                                        <p:tgtEl>
                                          <p:spTgt spid="1090"/>
                                        </p:tgtEl>
                                        <p:attrNameLst>
                                          <p:attrName>ppt_x</p:attrName>
                                        </p:attrNameLst>
                                      </p:cBhvr>
                                      <p:tavLst>
                                        <p:tav tm="0">
                                          <p:val>
                                            <p:strVal val="#ppt_x"/>
                                          </p:val>
                                        </p:tav>
                                        <p:tav tm="100000">
                                          <p:val>
                                            <p:strVal val="#ppt_x"/>
                                          </p:val>
                                        </p:tav>
                                      </p:tavLst>
                                    </p:anim>
                                    <p:anim calcmode="lin" valueType="num">
                                      <p:cBhvr additive="base">
                                        <p:cTn id="116" dur="500" fill="hold"/>
                                        <p:tgtEl>
                                          <p:spTgt spid="109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doplň  příslovce</a:t>
            </a:r>
            <a:endParaRPr lang="cs-CZ" dirty="0"/>
          </a:p>
        </p:txBody>
      </p:sp>
      <p:sp>
        <p:nvSpPr>
          <p:cNvPr id="3" name="Zástupný symbol pro obsah 2"/>
          <p:cNvSpPr>
            <a:spLocks noGrp="1"/>
          </p:cNvSpPr>
          <p:nvPr>
            <p:ph idx="1"/>
          </p:nvPr>
        </p:nvSpPr>
        <p:spPr>
          <a:xfrm>
            <a:off x="467544" y="1772816"/>
            <a:ext cx="7620000" cy="4373563"/>
          </a:xfrm>
        </p:spPr>
        <p:txBody>
          <a:bodyPr>
            <a:normAutofit/>
          </a:bodyPr>
          <a:lstStyle/>
          <a:p>
            <a:r>
              <a:rPr lang="cs-CZ" sz="2800" dirty="0" smtClean="0"/>
              <a:t>Dnes je venku __________.</a:t>
            </a:r>
          </a:p>
          <a:p>
            <a:r>
              <a:rPr lang="cs-CZ" sz="2800" dirty="0" smtClean="0"/>
              <a:t>Strýček u nás byl _____________.</a:t>
            </a:r>
          </a:p>
          <a:p>
            <a:r>
              <a:rPr lang="cs-CZ" sz="2800" dirty="0" smtClean="0"/>
              <a:t>Vrátím se _______________.</a:t>
            </a:r>
          </a:p>
          <a:p>
            <a:r>
              <a:rPr lang="cs-CZ" sz="2800" dirty="0" smtClean="0"/>
              <a:t>Napsal jsem úkol _____________.</a:t>
            </a:r>
          </a:p>
          <a:p>
            <a:r>
              <a:rPr lang="cs-CZ" sz="2800" dirty="0" smtClean="0"/>
              <a:t>Díval jsem se _____________.</a:t>
            </a:r>
          </a:p>
          <a:p>
            <a:r>
              <a:rPr lang="cs-CZ" sz="2800" dirty="0" smtClean="0"/>
              <a:t>Paní se tvářila _____________.</a:t>
            </a:r>
          </a:p>
          <a:p>
            <a:r>
              <a:rPr lang="cs-CZ" sz="2800" dirty="0" smtClean="0"/>
              <a:t>Češi mluví __________.</a:t>
            </a:r>
            <a:endParaRPr lang="cs-CZ" sz="2800" dirty="0"/>
          </a:p>
        </p:txBody>
      </p:sp>
      <p:pic>
        <p:nvPicPr>
          <p:cNvPr id="2051" name="Picture 3" descr="C:\Users\0MGM\AppData\Local\Microsoft\Windows\Temporary Internet Files\Content.IE5\F5M6QV46\MP900409496[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724128" y="1196752"/>
            <a:ext cx="3135434" cy="2089473"/>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C:\Users\0MGM\AppData\Local\Microsoft\Windows\Temporary Internet Files\Content.IE5\Y2YA2D0L\MM900043727[1].gif"/>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6463753" y="3480360"/>
            <a:ext cx="1656184" cy="23687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6830494"/>
      </p:ext>
    </p:extLst>
  </p:cSld>
  <p:clrMapOvr>
    <a:masterClrMapping/>
  </p:clrMapOvr>
  <p:transition spd="slow">
    <p:push dir="u"/>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předložky /7/</a:t>
            </a:r>
            <a:endParaRPr lang="cs-CZ" dirty="0"/>
          </a:p>
        </p:txBody>
      </p:sp>
      <p:sp>
        <p:nvSpPr>
          <p:cNvPr id="3" name="Zástupný symbol pro obsah 2"/>
          <p:cNvSpPr>
            <a:spLocks noGrp="1"/>
          </p:cNvSpPr>
          <p:nvPr>
            <p:ph idx="1"/>
          </p:nvPr>
        </p:nvSpPr>
        <p:spPr/>
        <p:txBody>
          <a:bodyPr>
            <a:normAutofit/>
          </a:bodyPr>
          <a:lstStyle/>
          <a:p>
            <a:r>
              <a:rPr lang="cs-CZ" sz="2800" dirty="0" smtClean="0"/>
              <a:t>Předložky se spojují s podstatnými jmény.</a:t>
            </a:r>
          </a:p>
          <a:p>
            <a:r>
              <a:rPr lang="cs-CZ" sz="2800" dirty="0" smtClean="0"/>
              <a:t>na, do, v, se, po, před, pro, mezi, kolem, ze,</a:t>
            </a:r>
          </a:p>
          <a:p>
            <a:endParaRPr lang="cs-CZ" sz="2800" dirty="0">
              <a:solidFill>
                <a:srgbClr val="C00000"/>
              </a:solidFill>
            </a:endParaRPr>
          </a:p>
          <a:p>
            <a:r>
              <a:rPr lang="cs-CZ" sz="2800" dirty="0" smtClean="0">
                <a:solidFill>
                  <a:srgbClr val="C00000"/>
                </a:solidFill>
              </a:rPr>
              <a:t>PODTRHNI  PŘEDLOŽKY</a:t>
            </a:r>
          </a:p>
          <a:p>
            <a:r>
              <a:rPr lang="cs-CZ" sz="2800" dirty="0" smtClean="0"/>
              <a:t>na louce, o Karkulce, od tety, kolem domu, ze žluté látky, pro mého kamaráda, ve světě do dlouhého tunelu, bez zbytečných řečí, pod mostem, k tátovi, s novou hračkou</a:t>
            </a:r>
          </a:p>
          <a:p>
            <a:endParaRPr lang="cs-CZ" sz="2800" dirty="0" smtClean="0"/>
          </a:p>
          <a:p>
            <a:endParaRPr lang="cs-CZ" sz="2800" dirty="0">
              <a:solidFill>
                <a:srgbClr val="FF0000"/>
              </a:solidFill>
            </a:endParaRPr>
          </a:p>
        </p:txBody>
      </p:sp>
      <p:pic>
        <p:nvPicPr>
          <p:cNvPr id="3077" name="Picture 5" descr="C:\Users\0MGM\AppData\Local\Microsoft\Windows\Temporary Internet Files\Content.IE5\8PLYTA7M\MP900398803[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790467" y="2780928"/>
            <a:ext cx="1789043" cy="12778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7573447"/>
      </p:ext>
    </p:extLst>
  </p:cSld>
  <p:clrMapOvr>
    <a:masterClrMapping/>
  </p:clrMapOvr>
  <p:transition spd="slow">
    <p:push dir="u"/>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dopiš slovní spojení k předložce</a:t>
            </a:r>
            <a:endParaRPr lang="cs-CZ" dirty="0"/>
          </a:p>
        </p:txBody>
      </p:sp>
      <p:sp>
        <p:nvSpPr>
          <p:cNvPr id="3" name="Zástupný symbol pro obsah 2"/>
          <p:cNvSpPr>
            <a:spLocks noGrp="1"/>
          </p:cNvSpPr>
          <p:nvPr>
            <p:ph idx="1"/>
          </p:nvPr>
        </p:nvSpPr>
        <p:spPr/>
        <p:txBody>
          <a:bodyPr>
            <a:normAutofit/>
          </a:bodyPr>
          <a:lstStyle/>
          <a:p>
            <a:r>
              <a:rPr lang="cs-CZ" sz="2800" dirty="0" smtClean="0"/>
              <a:t>vzor: na vysoké věži</a:t>
            </a:r>
          </a:p>
          <a:p>
            <a:r>
              <a:rPr lang="cs-CZ" sz="2800" dirty="0" smtClean="0"/>
              <a:t>do______________         k_______________</a:t>
            </a:r>
          </a:p>
          <a:p>
            <a:r>
              <a:rPr lang="cs-CZ" sz="2800" dirty="0" smtClean="0"/>
              <a:t>pod_____________        nad_____________</a:t>
            </a:r>
          </a:p>
          <a:p>
            <a:r>
              <a:rPr lang="cs-CZ" sz="2800" dirty="0" smtClean="0"/>
              <a:t>pro_____________         ze______________</a:t>
            </a:r>
          </a:p>
          <a:p>
            <a:r>
              <a:rPr lang="cs-CZ" sz="2800" dirty="0" smtClean="0"/>
              <a:t>ve______________        před____________ </a:t>
            </a:r>
          </a:p>
          <a:p>
            <a:r>
              <a:rPr lang="cs-CZ" sz="2800" dirty="0" smtClean="0"/>
              <a:t>vedle____________       kolem___________</a:t>
            </a:r>
          </a:p>
          <a:p>
            <a:r>
              <a:rPr lang="cs-CZ" sz="2800" dirty="0" smtClean="0"/>
              <a:t>od______________        mezi____________</a:t>
            </a:r>
          </a:p>
          <a:p>
            <a:endParaRPr lang="cs-CZ" sz="2800" dirty="0"/>
          </a:p>
        </p:txBody>
      </p:sp>
      <p:pic>
        <p:nvPicPr>
          <p:cNvPr id="4098" name="Picture 2" descr="C:\Program Files (x86)\Microsoft Office\MEDIA\CAGCAT10\j0157763.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300788" y="642938"/>
            <a:ext cx="1795462" cy="18113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6541914"/>
      </p:ext>
    </p:extLst>
  </p:cSld>
  <p:clrMapOvr>
    <a:masterClrMapping/>
  </p:clrMapOvr>
  <p:transition spd="slow">
    <p:push dir="u"/>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spojky /8/</a:t>
            </a:r>
            <a:endParaRPr lang="cs-CZ" dirty="0"/>
          </a:p>
        </p:txBody>
      </p:sp>
      <p:sp>
        <p:nvSpPr>
          <p:cNvPr id="3" name="Zástupný symbol pro obsah 2"/>
          <p:cNvSpPr>
            <a:spLocks noGrp="1"/>
          </p:cNvSpPr>
          <p:nvPr>
            <p:ph idx="1"/>
          </p:nvPr>
        </p:nvSpPr>
        <p:spPr/>
        <p:txBody>
          <a:bodyPr>
            <a:normAutofit/>
          </a:bodyPr>
          <a:lstStyle/>
          <a:p>
            <a:r>
              <a:rPr lang="cs-CZ" sz="2800" dirty="0" smtClean="0"/>
              <a:t>Spojky spojují věty nebo slova</a:t>
            </a:r>
          </a:p>
          <a:p>
            <a:r>
              <a:rPr lang="cs-CZ" sz="2800" dirty="0"/>
              <a:t>a</a:t>
            </a:r>
            <a:r>
              <a:rPr lang="cs-CZ" sz="2800" dirty="0" smtClean="0"/>
              <a:t>, i, ani, nebo, ale, avšak, aby, že, když, protože, nejen, však, jakmile, jestliže, proto</a:t>
            </a:r>
          </a:p>
          <a:p>
            <a:endParaRPr lang="cs-CZ" sz="2800" dirty="0"/>
          </a:p>
          <a:p>
            <a:r>
              <a:rPr lang="cs-CZ" sz="2800" dirty="0" smtClean="0">
                <a:solidFill>
                  <a:srgbClr val="C00000"/>
                </a:solidFill>
              </a:rPr>
              <a:t>NAJDI  SPOJKY</a:t>
            </a:r>
          </a:p>
          <a:p>
            <a:r>
              <a:rPr lang="cs-CZ" sz="2800" dirty="0" smtClean="0"/>
              <a:t>Po, když, sedmý, proto, oblečený, neděle, a, ale, tisíc, avšak, uvidíme, aby, dobře, ani, i, nebe, jestliže, potom, že, nejen, brouk, aby </a:t>
            </a:r>
          </a:p>
          <a:p>
            <a:endParaRPr lang="cs-CZ" sz="2800" dirty="0"/>
          </a:p>
        </p:txBody>
      </p:sp>
      <p:pic>
        <p:nvPicPr>
          <p:cNvPr id="1029" name="Picture 5" descr="C:\Users\0MGM\AppData\Local\Microsoft\Windows\Temporary Internet Files\Content.IE5\8AR5F1BG\MC900434575[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012160" y="620688"/>
            <a:ext cx="2556429" cy="14401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6900879"/>
      </p:ext>
    </p:extLst>
  </p:cSld>
  <p:clrMapOvr>
    <a:masterClrMapping/>
  </p:clrMapOvr>
  <p:transition spd="slow">
    <p:push dir="u"/>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DOPLŇ SPOJKY DO SOUVĚTÍ</a:t>
            </a:r>
            <a:endParaRPr lang="cs-CZ" dirty="0"/>
          </a:p>
        </p:txBody>
      </p:sp>
      <p:sp>
        <p:nvSpPr>
          <p:cNvPr id="3" name="Zástupný symbol pro obsah 2"/>
          <p:cNvSpPr>
            <a:spLocks noGrp="1"/>
          </p:cNvSpPr>
          <p:nvPr>
            <p:ph idx="1"/>
          </p:nvPr>
        </p:nvSpPr>
        <p:spPr/>
        <p:txBody>
          <a:bodyPr>
            <a:normAutofit/>
          </a:bodyPr>
          <a:lstStyle/>
          <a:p>
            <a:r>
              <a:rPr lang="cs-CZ" sz="2800" dirty="0"/>
              <a:t>a</a:t>
            </a:r>
            <a:r>
              <a:rPr lang="cs-CZ" sz="2800" dirty="0" smtClean="0"/>
              <a:t>le, proto, protože, že, aby, když, a</a:t>
            </a:r>
          </a:p>
          <a:p>
            <a:r>
              <a:rPr lang="cs-CZ" sz="2800" dirty="0" smtClean="0"/>
              <a:t>V noci svítily hvězdy, ____ ráno pršelo. Ráno je ještě chladno,_____ do vody smíme až později. Nemohl jsem jít do školy, _____ mě bolela hlava. Pavel říkal,_____ za mnou přijde zítra odpoledne. Děti prosily maminku,_____ jim přečetla pohádku. ____ jsme se vrátili z výletu, byl už večer. Chlapci si hráli s míčem __děvčata plavala.</a:t>
            </a:r>
          </a:p>
          <a:p>
            <a:endParaRPr lang="cs-CZ" sz="2800" dirty="0"/>
          </a:p>
        </p:txBody>
      </p:sp>
      <p:pic>
        <p:nvPicPr>
          <p:cNvPr id="1026" name="Picture 2" descr="C:\Users\0MGM\AppData\Local\Microsoft\Windows\Temporary Internet Files\Content.IE5\8AR5F1BG\MC900441382[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63159" y="476672"/>
            <a:ext cx="2053803" cy="20538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1630958"/>
      </p:ext>
    </p:extLst>
  </p:cSld>
  <p:clrMapOvr>
    <a:masterClrMapping/>
  </p:clrMapOvr>
  <p:transition spd="slow">
    <p:push dir="u"/>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ČÁSTICE /9/</a:t>
            </a:r>
            <a:endParaRPr lang="cs-CZ" dirty="0"/>
          </a:p>
        </p:txBody>
      </p:sp>
      <p:sp>
        <p:nvSpPr>
          <p:cNvPr id="3" name="Zástupný symbol pro obsah 2"/>
          <p:cNvSpPr>
            <a:spLocks noGrp="1"/>
          </p:cNvSpPr>
          <p:nvPr>
            <p:ph idx="1"/>
          </p:nvPr>
        </p:nvSpPr>
        <p:spPr/>
        <p:txBody>
          <a:bodyPr>
            <a:normAutofit lnSpcReduction="10000"/>
          </a:bodyPr>
          <a:lstStyle/>
          <a:p>
            <a:r>
              <a:rPr lang="cs-CZ" sz="2800" dirty="0" smtClean="0"/>
              <a:t>Částice uvozují samostatné věty.</a:t>
            </a:r>
          </a:p>
          <a:p>
            <a:r>
              <a:rPr lang="cs-CZ" sz="2800" dirty="0" smtClean="0"/>
              <a:t>Ať, kéž, nechť, což</a:t>
            </a:r>
          </a:p>
          <a:p>
            <a:endParaRPr lang="cs-CZ" sz="2800" dirty="0"/>
          </a:p>
          <a:p>
            <a:r>
              <a:rPr lang="cs-CZ" sz="2800" dirty="0" smtClean="0">
                <a:solidFill>
                  <a:srgbClr val="C00000"/>
                </a:solidFill>
              </a:rPr>
              <a:t>NAJDI  ČÁSTICE</a:t>
            </a:r>
          </a:p>
          <a:p>
            <a:r>
              <a:rPr lang="cs-CZ" sz="2800" dirty="0" smtClean="0"/>
              <a:t>cíp, seď, ať, k, kéž, já, nová, což, ten, nechť</a:t>
            </a:r>
          </a:p>
          <a:p>
            <a:endParaRPr lang="cs-CZ" sz="2800" dirty="0"/>
          </a:p>
          <a:p>
            <a:r>
              <a:rPr lang="cs-CZ" sz="2800" dirty="0" smtClean="0">
                <a:solidFill>
                  <a:srgbClr val="C00000"/>
                </a:solidFill>
              </a:rPr>
              <a:t>UTVOŘ VĚTY, VE KTERÝCH POUŽIJEŠ ČÁSTICE  </a:t>
            </a:r>
            <a:r>
              <a:rPr lang="cs-CZ" sz="2800" dirty="0" smtClean="0"/>
              <a:t>-  AŤ, NECHŤ, COŽ, KÉŽ</a:t>
            </a:r>
          </a:p>
          <a:p>
            <a:endParaRPr lang="cs-CZ" sz="2800" dirty="0">
              <a:solidFill>
                <a:srgbClr val="C00000"/>
              </a:solidFill>
            </a:endParaRPr>
          </a:p>
        </p:txBody>
      </p:sp>
    </p:spTree>
    <p:extLst>
      <p:ext uri="{BB962C8B-B14F-4D97-AF65-F5344CB8AC3E}">
        <p14:creationId xmlns:p14="http://schemas.microsoft.com/office/powerpoint/2010/main" val="2319206917"/>
      </p:ext>
    </p:extLst>
  </p:cSld>
  <p:clrMapOvr>
    <a:masterClrMapping/>
  </p:clrMapOvr>
  <p:transition spd="slow">
    <p:push dir="u"/>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CITOSLOVCE /10/</a:t>
            </a:r>
            <a:endParaRPr lang="cs-CZ" dirty="0"/>
          </a:p>
        </p:txBody>
      </p:sp>
      <p:sp>
        <p:nvSpPr>
          <p:cNvPr id="3" name="Zástupný symbol pro obsah 2"/>
          <p:cNvSpPr>
            <a:spLocks noGrp="1"/>
          </p:cNvSpPr>
          <p:nvPr>
            <p:ph idx="1"/>
          </p:nvPr>
        </p:nvSpPr>
        <p:spPr/>
        <p:txBody>
          <a:bodyPr>
            <a:normAutofit lnSpcReduction="10000"/>
          </a:bodyPr>
          <a:lstStyle/>
          <a:p>
            <a:r>
              <a:rPr lang="cs-CZ" sz="2800" dirty="0" smtClean="0"/>
              <a:t>Citoslovce vyjadřují nálady, city nebo označují hlasy a zvuky.</a:t>
            </a:r>
            <a:endParaRPr lang="cs-CZ" sz="2800" dirty="0"/>
          </a:p>
          <a:p>
            <a:endParaRPr lang="cs-CZ" sz="2800" dirty="0" smtClean="0">
              <a:solidFill>
                <a:srgbClr val="C00000"/>
              </a:solidFill>
            </a:endParaRPr>
          </a:p>
          <a:p>
            <a:r>
              <a:rPr lang="cs-CZ" sz="2800" dirty="0" smtClean="0">
                <a:solidFill>
                  <a:srgbClr val="C00000"/>
                </a:solidFill>
              </a:rPr>
              <a:t>NÁLADY  A  CITY </a:t>
            </a:r>
            <a:r>
              <a:rPr lang="cs-CZ" sz="2800" dirty="0" smtClean="0"/>
              <a:t>- ach, oj, fuj, hop, ouvej, hurá jejda, jemine, hoj,</a:t>
            </a:r>
          </a:p>
          <a:p>
            <a:endParaRPr lang="cs-CZ" sz="2800" dirty="0" smtClean="0">
              <a:solidFill>
                <a:srgbClr val="C00000"/>
              </a:solidFill>
            </a:endParaRPr>
          </a:p>
          <a:p>
            <a:r>
              <a:rPr lang="cs-CZ" sz="2800" dirty="0" smtClean="0">
                <a:solidFill>
                  <a:srgbClr val="C00000"/>
                </a:solidFill>
              </a:rPr>
              <a:t>HLASY  A  ZVUKY </a:t>
            </a:r>
            <a:r>
              <a:rPr lang="cs-CZ" sz="2800" dirty="0" smtClean="0"/>
              <a:t>- ťuk, břink, bác, dup, bé, kokodák, žbluňk, kykyryký, cink, mňau, vrr, bum, haló, kuku, vrkú, vrz, </a:t>
            </a:r>
            <a:r>
              <a:rPr lang="cs-CZ" sz="2800" dirty="0" err="1" smtClean="0"/>
              <a:t>bzz</a:t>
            </a:r>
            <a:r>
              <a:rPr lang="cs-CZ" sz="2800" dirty="0" smtClean="0"/>
              <a:t>, klap, </a:t>
            </a:r>
            <a:r>
              <a:rPr lang="cs-CZ" sz="2800" dirty="0" err="1" smtClean="0"/>
              <a:t>dupy</a:t>
            </a:r>
            <a:endParaRPr lang="cs-CZ" sz="2800" dirty="0" smtClean="0"/>
          </a:p>
          <a:p>
            <a:endParaRPr lang="cs-CZ" sz="2800" dirty="0" smtClean="0"/>
          </a:p>
          <a:p>
            <a:endParaRPr lang="cs-CZ" sz="2800" dirty="0"/>
          </a:p>
        </p:txBody>
      </p:sp>
    </p:spTree>
    <p:extLst>
      <p:ext uri="{BB962C8B-B14F-4D97-AF65-F5344CB8AC3E}">
        <p14:creationId xmlns:p14="http://schemas.microsoft.com/office/powerpoint/2010/main" val="4193880066"/>
      </p:ext>
    </p:extLst>
  </p:cSld>
  <p:clrMapOvr>
    <a:masterClrMapping/>
  </p:clrMapOvr>
  <p:transition spd="slow">
    <p:push dir="u"/>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VYHLEDEJ CITOSLOVCE</a:t>
            </a:r>
            <a:endParaRPr lang="cs-CZ" dirty="0"/>
          </a:p>
        </p:txBody>
      </p:sp>
      <p:sp>
        <p:nvSpPr>
          <p:cNvPr id="3" name="Zástupný symbol pro obsah 2"/>
          <p:cNvSpPr>
            <a:spLocks noGrp="1"/>
          </p:cNvSpPr>
          <p:nvPr>
            <p:ph idx="1"/>
          </p:nvPr>
        </p:nvSpPr>
        <p:spPr/>
        <p:txBody>
          <a:bodyPr>
            <a:normAutofit/>
          </a:bodyPr>
          <a:lstStyle/>
          <a:p>
            <a:r>
              <a:rPr lang="cs-CZ" sz="2800" dirty="0"/>
              <a:t>p</a:t>
            </a:r>
            <a:r>
              <a:rPr lang="cs-CZ" sz="2800" dirty="0" smtClean="0"/>
              <a:t>ráce, bum, vzadu, hop, mňau, do, kůl, bác, dlouho, ach, tři, </a:t>
            </a:r>
            <a:r>
              <a:rPr lang="cs-CZ" sz="2800" dirty="0" err="1" smtClean="0"/>
              <a:t>bzz</a:t>
            </a:r>
            <a:r>
              <a:rPr lang="cs-CZ" sz="2800" dirty="0" smtClean="0"/>
              <a:t>, modrá, kéž, fuj, frr, ale, chodí, krá, bé, k, okolo, břink, ten, hurá, </a:t>
            </a:r>
            <a:r>
              <a:rPr lang="cs-CZ" sz="2800" dirty="0" err="1" smtClean="0"/>
              <a:t>fíí</a:t>
            </a:r>
            <a:r>
              <a:rPr lang="cs-CZ" sz="2800" dirty="0" smtClean="0"/>
              <a:t>,</a:t>
            </a:r>
          </a:p>
          <a:p>
            <a:endParaRPr lang="cs-CZ" sz="2800" dirty="0" smtClean="0"/>
          </a:p>
          <a:p>
            <a:r>
              <a:rPr lang="cs-CZ" sz="2800" dirty="0" smtClean="0">
                <a:solidFill>
                  <a:srgbClr val="C00000"/>
                </a:solidFill>
              </a:rPr>
              <a:t>DOPLŇ  CITOSLOVCE</a:t>
            </a:r>
          </a:p>
          <a:p>
            <a:r>
              <a:rPr lang="cs-CZ" sz="2800" dirty="0" smtClean="0"/>
              <a:t>Pepík vzdychá_______ dítě naříká ________ míček skáče_________ auto troubí________ Eva telefonuje_______ vrána kráká_______</a:t>
            </a:r>
          </a:p>
          <a:p>
            <a:endParaRPr lang="cs-CZ" sz="2800" dirty="0" smtClean="0"/>
          </a:p>
          <a:p>
            <a:endParaRPr lang="cs-CZ" sz="2800" dirty="0"/>
          </a:p>
        </p:txBody>
      </p:sp>
      <p:pic>
        <p:nvPicPr>
          <p:cNvPr id="3079" name="Picture 7" descr="C:\Users\0MGM\AppData\Local\Microsoft\Windows\Temporary Internet Files\Content.IE5\4NL06TZY\MC900440368[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20272" y="3140968"/>
            <a:ext cx="1644344" cy="16443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5338878"/>
      </p:ext>
    </p:extLst>
  </p:cSld>
  <p:clrMapOvr>
    <a:masterClrMapping/>
  </p:clrMapOvr>
  <p:transition spd="slow">
    <p:push dir="u"/>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152718"/>
            <a:ext cx="6275040" cy="1371600"/>
          </a:xfrm>
        </p:spPr>
        <p:txBody>
          <a:bodyPr/>
          <a:lstStyle/>
          <a:p>
            <a:r>
              <a:rPr lang="cs-CZ" dirty="0" smtClean="0"/>
              <a:t>OZNAČ  ČÍSLY  SLOVNÍ  DRUHY</a:t>
            </a:r>
            <a:endParaRPr lang="cs-CZ" dirty="0"/>
          </a:p>
        </p:txBody>
      </p:sp>
      <p:sp>
        <p:nvSpPr>
          <p:cNvPr id="3" name="Zástupný symbol pro obsah 2"/>
          <p:cNvSpPr>
            <a:spLocks noGrp="1"/>
          </p:cNvSpPr>
          <p:nvPr>
            <p:ph idx="1"/>
          </p:nvPr>
        </p:nvSpPr>
        <p:spPr/>
        <p:txBody>
          <a:bodyPr>
            <a:normAutofit/>
          </a:bodyPr>
          <a:lstStyle/>
          <a:p>
            <a:r>
              <a:rPr lang="cs-CZ" sz="2800" dirty="0"/>
              <a:t>a</a:t>
            </a:r>
            <a:r>
              <a:rPr lang="cs-CZ" sz="2800" dirty="0" smtClean="0"/>
              <a:t>, málo, v, zítra, hurá, nebo, </a:t>
            </a:r>
            <a:r>
              <a:rPr lang="cs-CZ" sz="2800" dirty="0" err="1" smtClean="0"/>
              <a:t>kvak</a:t>
            </a:r>
            <a:r>
              <a:rPr lang="cs-CZ" sz="2800" dirty="0" smtClean="0"/>
              <a:t>, nechť, za hop, ať, </a:t>
            </a:r>
            <a:r>
              <a:rPr lang="cs-CZ" sz="2800" dirty="0" err="1" smtClean="0"/>
              <a:t>dupy</a:t>
            </a:r>
            <a:r>
              <a:rPr lang="cs-CZ" sz="2800" dirty="0" smtClean="0"/>
              <a:t>, ke, protože, nahoru, proti, že, hezky, pomalu, před, oj, aby, bé, kéž, okolo, bum, což, pod, rychle, když, vysoko, pro, i,</a:t>
            </a:r>
          </a:p>
          <a:p>
            <a:endParaRPr lang="cs-CZ" sz="2800" dirty="0"/>
          </a:p>
          <a:p>
            <a:r>
              <a:rPr lang="cs-CZ" sz="2800" dirty="0" smtClean="0"/>
              <a:t>Kam nechodí slunce, tam chodí lékař.           Čistota půl zdraví.  Lež má krátké nohy.     Bez důvěry není přátelství. S poctivostí nejdál dojdeš. Žádný učený z nebe nespadl. </a:t>
            </a:r>
            <a:endParaRPr lang="cs-CZ" sz="2800" dirty="0"/>
          </a:p>
        </p:txBody>
      </p:sp>
    </p:spTree>
    <p:extLst>
      <p:ext uri="{BB962C8B-B14F-4D97-AF65-F5344CB8AC3E}">
        <p14:creationId xmlns:p14="http://schemas.microsoft.com/office/powerpoint/2010/main" val="3291609145"/>
      </p:ext>
    </p:extLst>
  </p:cSld>
  <p:clrMapOvr>
    <a:masterClrMapping/>
  </p:clrMapOvr>
  <p:transition spd="slow">
    <p:push dir="u"/>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zdroje</a:t>
            </a:r>
            <a:endParaRPr lang="cs-CZ" dirty="0"/>
          </a:p>
        </p:txBody>
      </p:sp>
      <p:sp>
        <p:nvSpPr>
          <p:cNvPr id="3" name="Zástupný symbol pro obsah 2"/>
          <p:cNvSpPr>
            <a:spLocks noGrp="1"/>
          </p:cNvSpPr>
          <p:nvPr>
            <p:ph idx="1"/>
          </p:nvPr>
        </p:nvSpPr>
        <p:spPr/>
        <p:txBody>
          <a:bodyPr/>
          <a:lstStyle/>
          <a:p>
            <a:endParaRPr lang="cs-CZ" sz="2800" dirty="0" smtClean="0"/>
          </a:p>
          <a:p>
            <a:r>
              <a:rPr lang="cs-CZ" sz="2800" dirty="0" smtClean="0"/>
              <a:t>Ilustrace </a:t>
            </a:r>
            <a:r>
              <a:rPr lang="cs-CZ" sz="2800" dirty="0"/>
              <a:t>: </a:t>
            </a:r>
            <a:r>
              <a:rPr lang="cs-CZ" sz="2800" dirty="0" smtClean="0"/>
              <a:t>office.microsoft.com</a:t>
            </a:r>
          </a:p>
          <a:p>
            <a:endParaRPr lang="cs-CZ" sz="2800" dirty="0"/>
          </a:p>
          <a:p>
            <a:endParaRPr lang="cs-CZ" dirty="0"/>
          </a:p>
        </p:txBody>
      </p:sp>
      <p:pic>
        <p:nvPicPr>
          <p:cNvPr id="2050" name="Picture 2" descr="C:\Users\0MGM\AppData\Local\Microsoft\Windows\Temporary Internet Files\Content.IE5\0V47OW0M\MC900442026[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203950" y="3709988"/>
            <a:ext cx="1631950" cy="1901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28358542"/>
      </p:ext>
    </p:extLst>
  </p:cSld>
  <p:clrMapOvr>
    <a:masterClrMapping/>
  </p:clrMapOvr>
  <p:transition spd="slow">
    <p:push dir="u"/>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Základní">
  <a:themeElements>
    <a:clrScheme name="Základní">
      <a:dk1>
        <a:srgbClr val="000000"/>
      </a:dk1>
      <a:lt1>
        <a:srgbClr val="FFFFFF"/>
      </a:lt1>
      <a:dk2>
        <a:srgbClr val="D1282E"/>
      </a:dk2>
      <a:lt2>
        <a:srgbClr val="C8C8B1"/>
      </a:lt2>
      <a:accent1>
        <a:srgbClr val="7A7A7A"/>
      </a:accent1>
      <a:accent2>
        <a:srgbClr val="F5C201"/>
      </a:accent2>
      <a:accent3>
        <a:srgbClr val="526DB0"/>
      </a:accent3>
      <a:accent4>
        <a:srgbClr val="989AAC"/>
      </a:accent4>
      <a:accent5>
        <a:srgbClr val="DC5924"/>
      </a:accent5>
      <a:accent6>
        <a:srgbClr val="B4B392"/>
      </a:accent6>
      <a:hlink>
        <a:srgbClr val="CC9900"/>
      </a:hlink>
      <a:folHlink>
        <a:srgbClr val="969696"/>
      </a:folHlink>
    </a:clrScheme>
    <a:fontScheme name="Základní">
      <a:majorFont>
        <a:latin typeface="Arial Black"/>
        <a:ea typeface=""/>
        <a:cs typeface=""/>
        <a:font script="Jpan" typeface="ＭＳ Ｐゴシック"/>
        <a:font script="Hang" typeface="HY견고딕"/>
        <a:font script="Hans" typeface="微软雅黑"/>
        <a:font script="Hant" typeface="微軟正黑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Základní">
      <a:fillStyleLst>
        <a:solidFill>
          <a:schemeClr val="phClr"/>
        </a:solidFill>
        <a:gradFill rotWithShape="1">
          <a:gsLst>
            <a:gs pos="0">
              <a:schemeClr val="phClr">
                <a:tint val="60000"/>
                <a:satMod val="250000"/>
              </a:schemeClr>
            </a:gs>
            <a:gs pos="35000">
              <a:schemeClr val="phClr">
                <a:tint val="47000"/>
                <a:satMod val="275000"/>
              </a:schemeClr>
            </a:gs>
            <a:gs pos="100000">
              <a:schemeClr val="phClr">
                <a:tint val="25000"/>
                <a:satMod val="300000"/>
              </a:schemeClr>
            </a:gs>
          </a:gsLst>
          <a:lin ang="16200000" scaled="1"/>
        </a:gradFill>
        <a:solidFill>
          <a:schemeClr val="phClr">
            <a:satMod val="110000"/>
          </a:schemeClr>
        </a:solidFill>
      </a:fillStyleLst>
      <a:lnStyleLst>
        <a:ln w="12700" cap="flat" cmpd="sng" algn="ctr">
          <a:solidFill>
            <a:schemeClr val="phClr">
              <a:shade val="95000"/>
              <a:satMod val="105000"/>
            </a:schemeClr>
          </a:solidFill>
          <a:prstDash val="solid"/>
        </a:ln>
        <a:ln w="28575" cap="flat" cmpd="sng" algn="ctr">
          <a:solidFill>
            <a:schemeClr val="phClr"/>
          </a:solidFill>
          <a:prstDash val="solid"/>
        </a:ln>
        <a:ln w="41275" cap="flat" cmpd="sng" algn="ctr">
          <a:solidFill>
            <a:schemeClr val="phClr"/>
          </a:solidFill>
          <a:prstDash val="solid"/>
        </a:ln>
      </a:lnStyleLst>
      <a:effectStyleLst>
        <a:effectStyle>
          <a:effectLst/>
        </a:effectStyle>
        <a:effectStyle>
          <a:effectLst>
            <a:outerShdw blurRad="39999" dist="23000" algn="bl" rotWithShape="0">
              <a:srgbClr val="000000">
                <a:alpha val="40000"/>
              </a:srgbClr>
            </a:outerShdw>
          </a:effectLst>
        </a:effectStyle>
        <a:effectStyle>
          <a:effectLst>
            <a:outerShdw blurRad="38100" dist="19050" algn="bl" rotWithShape="0">
              <a:srgbClr val="000000">
                <a:alpha val="60000"/>
              </a:srgbClr>
            </a:outerShdw>
          </a:effectLst>
          <a:scene3d>
            <a:camera prst="orthographicFront">
              <a:rot lat="0" lon="0" rev="0"/>
            </a:camera>
            <a:lightRig rig="balanced" dir="l"/>
          </a:scene3d>
          <a:sp3d prstMaterial="plastic">
            <a:bevelT w="38100" h="31750"/>
          </a:sp3d>
        </a:effectStyle>
      </a:effectStyleLst>
      <a:bgFillStyleLst>
        <a:solidFill>
          <a:schemeClr val="phClr"/>
        </a:solidFill>
        <a:blipFill rotWithShape="1">
          <a:blip xmlns:r="http://schemas.openxmlformats.org/officeDocument/2006/relationships" r:embed="rId1">
            <a:duotone>
              <a:schemeClr val="phClr">
                <a:tint val="96000"/>
              </a:schemeClr>
              <a:schemeClr val="phClr">
                <a:shade val="94000"/>
              </a:schemeClr>
            </a:duotone>
          </a:blip>
          <a:tile tx="0" ty="0" sx="100000" sy="100000" flip="none" algn="tl"/>
        </a:blipFill>
        <a:gradFill rotWithShape="1">
          <a:gsLst>
            <a:gs pos="0">
              <a:schemeClr val="phClr">
                <a:tint val="84000"/>
                <a:satMod val="110000"/>
              </a:schemeClr>
            </a:gs>
            <a:gs pos="44000">
              <a:schemeClr val="phClr">
                <a:tint val="93000"/>
                <a:satMod val="115000"/>
              </a:schemeClr>
            </a:gs>
            <a:gs pos="100000">
              <a:schemeClr val="phClr">
                <a:tint val="100000"/>
                <a:shade val="59000"/>
                <a:satMod val="120000"/>
              </a:schemeClr>
            </a:gs>
          </a:gsLst>
          <a:path path="circle">
            <a:fillToRect l="40000" t="60000" r="60000" b="4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Essential</Template>
  <TotalTime>206</TotalTime>
  <Words>957</Words>
  <Application>Microsoft Office PowerPoint</Application>
  <PresentationFormat>Předvádění na obrazovce (4:3)</PresentationFormat>
  <Paragraphs>88</Paragraphs>
  <Slides>15</Slides>
  <Notes>0</Notes>
  <HiddenSlides>0</HiddenSlides>
  <MMClips>0</MMClips>
  <ScaleCrop>false</ScaleCrop>
  <HeadingPairs>
    <vt:vector size="4" baseType="variant">
      <vt:variant>
        <vt:lpstr>Motiv</vt:lpstr>
      </vt:variant>
      <vt:variant>
        <vt:i4>1</vt:i4>
      </vt:variant>
      <vt:variant>
        <vt:lpstr>Nadpisy snímků</vt:lpstr>
      </vt:variant>
      <vt:variant>
        <vt:i4>15</vt:i4>
      </vt:variant>
    </vt:vector>
  </HeadingPairs>
  <TitlesOfParts>
    <vt:vector size="16" baseType="lpstr">
      <vt:lpstr>Základní</vt:lpstr>
      <vt:lpstr>Prezentace aplikace PowerPoint</vt:lpstr>
      <vt:lpstr>anotace</vt:lpstr>
      <vt:lpstr>Prezentace aplikace PowerPoint</vt:lpstr>
      <vt:lpstr>PŘÍSLOVCE/6/</vt:lpstr>
      <vt:lpstr>najdi příslovce</vt:lpstr>
      <vt:lpstr>doplň  příslovce</vt:lpstr>
      <vt:lpstr>předložky /7/</vt:lpstr>
      <vt:lpstr>dopiš slovní spojení k předložce</vt:lpstr>
      <vt:lpstr>spojky /8/</vt:lpstr>
      <vt:lpstr>DOPLŇ SPOJKY DO SOUVĚTÍ</vt:lpstr>
      <vt:lpstr>ČÁSTICE /9/</vt:lpstr>
      <vt:lpstr>CITOSLOVCE /10/</vt:lpstr>
      <vt:lpstr>VYHLEDEJ CITOSLOVCE</vt:lpstr>
      <vt:lpstr>OZNAČ  ČÍSLY  SLOVNÍ  DRUHY</vt:lpstr>
      <vt:lpstr>zdroje</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0MGM</dc:creator>
  <cp:lastModifiedBy>0MGM</cp:lastModifiedBy>
  <cp:revision>21</cp:revision>
  <dcterms:created xsi:type="dcterms:W3CDTF">2013-03-05T19:10:01Z</dcterms:created>
  <dcterms:modified xsi:type="dcterms:W3CDTF">2013-03-11T20:10:15Z</dcterms:modified>
</cp:coreProperties>
</file>