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9" autoAdjust="0"/>
    <p:restoredTop sz="94087" autoAdjust="0"/>
  </p:normalViewPr>
  <p:slideViewPr>
    <p:cSldViewPr>
      <p:cViewPr>
        <p:scale>
          <a:sx n="100" d="100"/>
          <a:sy n="100" d="100"/>
        </p:scale>
        <p:origin x="-696" y="3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VY_32_INOVACE_9/08_ČTYŘI ROČNÍ OBDOBÍ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MŠ a ZŠ Veselí nad Moravou,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Marie </a:t>
          </a:r>
          <a:r>
            <a:rPr lang="cs-CZ" sz="2000" dirty="0" err="1" smtClean="0"/>
            <a:t>Horehleďová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Čtyři roční období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CZ.1.07/1.4.00/21.0822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 Veselí nad Moravou, Kollárova 1045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Marie </a:t>
          </a:r>
          <a:r>
            <a:rPr lang="cs-CZ" sz="2000" kern="1200" dirty="0" err="1" smtClean="0"/>
            <a:t>Horehleďová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VY_32_INOVACE_9/08_ČTYŘI ROČNÍ OBDOBÍ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Čtyři roční období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CZ.1.07/1.4.00/21.0822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13" Type="http://schemas.openxmlformats.org/officeDocument/2006/relationships/image" Target="../media/image20.wmf"/><Relationship Id="rId18" Type="http://schemas.openxmlformats.org/officeDocument/2006/relationships/image" Target="../media/image25.wmf"/><Relationship Id="rId3" Type="http://schemas.openxmlformats.org/officeDocument/2006/relationships/image" Target="../media/image10.wmf"/><Relationship Id="rId21" Type="http://schemas.openxmlformats.org/officeDocument/2006/relationships/image" Target="../media/image28.wmf"/><Relationship Id="rId7" Type="http://schemas.openxmlformats.org/officeDocument/2006/relationships/image" Target="../media/image14.wmf"/><Relationship Id="rId12" Type="http://schemas.openxmlformats.org/officeDocument/2006/relationships/image" Target="../media/image19.wmf"/><Relationship Id="rId17" Type="http://schemas.openxmlformats.org/officeDocument/2006/relationships/image" Target="../media/image24.wmf"/><Relationship Id="rId25" Type="http://schemas.openxmlformats.org/officeDocument/2006/relationships/image" Target="../media/image32.jpeg"/><Relationship Id="rId2" Type="http://schemas.openxmlformats.org/officeDocument/2006/relationships/image" Target="../media/image9.wmf"/><Relationship Id="rId16" Type="http://schemas.openxmlformats.org/officeDocument/2006/relationships/image" Target="../media/image23.wmf"/><Relationship Id="rId20" Type="http://schemas.openxmlformats.org/officeDocument/2006/relationships/image" Target="../media/image2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11" Type="http://schemas.openxmlformats.org/officeDocument/2006/relationships/image" Target="../media/image18.wmf"/><Relationship Id="rId24" Type="http://schemas.openxmlformats.org/officeDocument/2006/relationships/image" Target="../media/image31.wmf"/><Relationship Id="rId5" Type="http://schemas.openxmlformats.org/officeDocument/2006/relationships/image" Target="../media/image12.wmf"/><Relationship Id="rId15" Type="http://schemas.openxmlformats.org/officeDocument/2006/relationships/image" Target="../media/image22.wmf"/><Relationship Id="rId23" Type="http://schemas.openxmlformats.org/officeDocument/2006/relationships/image" Target="../media/image30.jpeg"/><Relationship Id="rId10" Type="http://schemas.openxmlformats.org/officeDocument/2006/relationships/image" Target="../media/image17.jpeg"/><Relationship Id="rId19" Type="http://schemas.openxmlformats.org/officeDocument/2006/relationships/image" Target="../media/image26.wmf"/><Relationship Id="rId4" Type="http://schemas.openxmlformats.org/officeDocument/2006/relationships/image" Target="../media/image11.jpeg"/><Relationship Id="rId9" Type="http://schemas.openxmlformats.org/officeDocument/2006/relationships/image" Target="../media/image16.jpeg"/><Relationship Id="rId14" Type="http://schemas.openxmlformats.org/officeDocument/2006/relationships/image" Target="../media/image21.jpeg"/><Relationship Id="rId22" Type="http://schemas.openxmlformats.org/officeDocument/2006/relationships/image" Target="../media/image29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wmf"/><Relationship Id="rId13" Type="http://schemas.openxmlformats.org/officeDocument/2006/relationships/image" Target="../media/image44.jpeg"/><Relationship Id="rId3" Type="http://schemas.openxmlformats.org/officeDocument/2006/relationships/image" Target="../media/image34.jpeg"/><Relationship Id="rId7" Type="http://schemas.openxmlformats.org/officeDocument/2006/relationships/image" Target="../media/image38.jpeg"/><Relationship Id="rId12" Type="http://schemas.openxmlformats.org/officeDocument/2006/relationships/image" Target="../media/image43.wmf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jpeg"/><Relationship Id="rId11" Type="http://schemas.openxmlformats.org/officeDocument/2006/relationships/image" Target="../media/image42.jpeg"/><Relationship Id="rId5" Type="http://schemas.openxmlformats.org/officeDocument/2006/relationships/image" Target="../media/image36.jpeg"/><Relationship Id="rId10" Type="http://schemas.openxmlformats.org/officeDocument/2006/relationships/image" Target="../media/image41.wmf"/><Relationship Id="rId4" Type="http://schemas.openxmlformats.org/officeDocument/2006/relationships/image" Target="../media/image35.wmf"/><Relationship Id="rId9" Type="http://schemas.openxmlformats.org/officeDocument/2006/relationships/image" Target="../media/image40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1.bp.blogspot.com/-d8Ee-27nRUg/Tk2nEpojc0I/AAAAAAAAC2E/izhhXagXt7Q/s1600/crayons.jpg" TargetMode="External"/><Relationship Id="rId13" Type="http://schemas.openxmlformats.org/officeDocument/2006/relationships/hyperlink" Target="http://www.familyfit.cz/index_soubory/image3581.jpg" TargetMode="External"/><Relationship Id="rId18" Type="http://schemas.openxmlformats.org/officeDocument/2006/relationships/hyperlink" Target="http://www.wilmingtonnc.gov/Portals/0/documents/Common%20Files/rotator/images/Highlights/TreePresents.jpg" TargetMode="External"/><Relationship Id="rId3" Type="http://schemas.openxmlformats.org/officeDocument/2006/relationships/hyperlink" Target="http://www.pvsenglischefraeulein.at/schiebebilder/osterblumen.jpg" TargetMode="External"/><Relationship Id="rId7" Type="http://schemas.openxmlformats.org/officeDocument/2006/relationships/hyperlink" Target="http://i.idnes.cz/07/013/gal/TOM18a430_bezkar_2.jpg" TargetMode="External"/><Relationship Id="rId12" Type="http://schemas.openxmlformats.org/officeDocument/2006/relationships/hyperlink" Target="http://www.fit4everyoung.com/wp-content/uploads/2009/05/soccer-200x300.jpg" TargetMode="External"/><Relationship Id="rId17" Type="http://schemas.openxmlformats.org/officeDocument/2006/relationships/hyperlink" Target="http://www.paixaoeamor.com/arquivos/fotos/F83DA.jpg" TargetMode="External"/><Relationship Id="rId2" Type="http://schemas.openxmlformats.org/officeDocument/2006/relationships/hyperlink" Target="http://www.puzzleshop.cz/img/katalog/33534.jpg" TargetMode="External"/><Relationship Id="rId16" Type="http://schemas.openxmlformats.org/officeDocument/2006/relationships/hyperlink" Target="http://www.vozka.org/userdata/articles/11/texty-z-vasi-literarni-dilny-vanoce-nahled3.jpg" TargetMode="External"/><Relationship Id="rId20" Type="http://schemas.openxmlformats.org/officeDocument/2006/relationships/hyperlink" Target="http://rodice.spec-skola.cz/_/rsrc/1354292329196/vzkazy/vanocnijarmark-1/V%C3%A1no%C4%8Dn%C3%AD%20Jarmark.JPG?height=196&amp;width=20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zs.celakovice.cz/deca/2cislo/ruze.JPG" TargetMode="External"/><Relationship Id="rId11" Type="http://schemas.openxmlformats.org/officeDocument/2006/relationships/hyperlink" Target="http://sharnyandjulius.com/wp-content/uploads/2010/05/girlrunning.jpg" TargetMode="External"/><Relationship Id="rId5" Type="http://schemas.openxmlformats.org/officeDocument/2006/relationships/hyperlink" Target="http://www.ghacks.net/wp-content/uploads/2008/01/microsoft_word_image.jpg" TargetMode="External"/><Relationship Id="rId15" Type="http://schemas.openxmlformats.org/officeDocument/2006/relationships/hyperlink" Target="http://www.todopuebla.com/eventoimage/poster/170xvar/banner-277276171351132039.jpg" TargetMode="External"/><Relationship Id="rId10" Type="http://schemas.openxmlformats.org/officeDocument/2006/relationships/hyperlink" Target="http://www.cuidardebebe.com/wp-content/uploads/2011/11/crian%C3%A7a-e-piscina1.jpg" TargetMode="External"/><Relationship Id="rId19" Type="http://schemas.openxmlformats.org/officeDocument/2006/relationships/hyperlink" Target="http://www.nordstromassistans.se/upload/mcms/fs_events/events/event_image/218/thumb/218.jpg" TargetMode="External"/><Relationship Id="rId4" Type="http://schemas.openxmlformats.org/officeDocument/2006/relationships/hyperlink" Target="http://www.pocanticohills.org/occhicone/05/j0299587.gif" TargetMode="External"/><Relationship Id="rId9" Type="http://schemas.openxmlformats.org/officeDocument/2006/relationships/hyperlink" Target="http://www.coloriages-enfants.com/rubrique-sports/images/fonds-ecran/roller/mini/roller-01.jpg" TargetMode="External"/><Relationship Id="rId14" Type="http://schemas.openxmlformats.org/officeDocument/2006/relationships/hyperlink" Target="http://www.jarosuvmlyn.cz/3%20velikonoce%20vajick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112194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accent3"/>
                </a:solidFill>
              </a:rPr>
              <a:t>ANOTACE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Materiál je určen pro výuku předmětu Přírodověda pro druhý stupeň základní školy speciální</a:t>
            </a:r>
            <a:endParaRPr lang="cs-CZ" sz="2800" dirty="0"/>
          </a:p>
          <a:p>
            <a:r>
              <a:rPr lang="cs-CZ" sz="2800" dirty="0" smtClean="0"/>
              <a:t>Doba vzniku – červenec 2012</a:t>
            </a:r>
          </a:p>
          <a:p>
            <a:r>
              <a:rPr lang="cs-CZ" sz="2800" dirty="0" smtClean="0"/>
              <a:t>Datum ověření – 11. 9. 2012</a:t>
            </a:r>
          </a:p>
          <a:p>
            <a:r>
              <a:rPr lang="cs-CZ" sz="2800" dirty="0" smtClean="0"/>
              <a:t>Určeno pro procvičování učiva a pro práci s interaktivní tabulí</a:t>
            </a:r>
          </a:p>
          <a:p>
            <a:r>
              <a:rPr lang="cs-CZ" sz="2800" dirty="0" smtClean="0"/>
              <a:t>Vhodné jako doplněk učiva</a:t>
            </a:r>
          </a:p>
          <a:p>
            <a:r>
              <a:rPr lang="cs-CZ" sz="2800" dirty="0" smtClean="0"/>
              <a:t>Žáci se aktivně zapojovali, odpovídali na dané otázky a učivo dobře chápali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229600" cy="525658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3"/>
                </a:solidFill>
              </a:rPr>
              <a:t>Čtyři roční období</a:t>
            </a:r>
          </a:p>
          <a:p>
            <a:endParaRPr lang="cs-CZ" dirty="0">
              <a:solidFill>
                <a:schemeClr val="accent3"/>
              </a:solidFill>
            </a:endParaRPr>
          </a:p>
          <a:p>
            <a:endParaRPr lang="cs-CZ" dirty="0" smtClean="0">
              <a:solidFill>
                <a:schemeClr val="accent3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3"/>
              </a:solidFill>
            </a:endParaRPr>
          </a:p>
          <a:p>
            <a:endParaRPr lang="cs-CZ" dirty="0" smtClean="0">
              <a:solidFill>
                <a:schemeClr val="accent3"/>
              </a:solidFill>
            </a:endParaRPr>
          </a:p>
          <a:p>
            <a:endParaRPr lang="cs-CZ" dirty="0">
              <a:solidFill>
                <a:schemeClr val="accent3"/>
              </a:solidFill>
            </a:endParaRPr>
          </a:p>
          <a:p>
            <a:endParaRPr lang="cs-CZ" dirty="0" smtClean="0">
              <a:solidFill>
                <a:schemeClr val="accent3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3"/>
                </a:solidFill>
              </a:rPr>
              <a:t>   </a:t>
            </a:r>
            <a:endParaRPr lang="cs-CZ" sz="2000" dirty="0" smtClean="0">
              <a:solidFill>
                <a:schemeClr val="accent3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3"/>
                </a:solidFill>
              </a:rPr>
              <a:t>                     </a:t>
            </a:r>
            <a:r>
              <a:rPr lang="cs-CZ" b="1" dirty="0" smtClean="0">
                <a:solidFill>
                  <a:schemeClr val="accent3"/>
                </a:solidFill>
              </a:rPr>
              <a:t>Jaro      Léto    </a:t>
            </a:r>
            <a:r>
              <a:rPr lang="cs-CZ" b="1" dirty="0" smtClean="0">
                <a:solidFill>
                  <a:srgbClr val="00B0F0"/>
                </a:solidFill>
              </a:rPr>
              <a:t>Podzim</a:t>
            </a:r>
            <a:r>
              <a:rPr lang="cs-CZ" b="1" dirty="0" smtClean="0">
                <a:solidFill>
                  <a:schemeClr val="accent3"/>
                </a:solidFill>
              </a:rPr>
              <a:t>   Zima </a:t>
            </a:r>
            <a:endParaRPr lang="cs-CZ" b="1" dirty="0">
              <a:solidFill>
                <a:schemeClr val="accent3"/>
              </a:solidFill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5716" y="1844824"/>
            <a:ext cx="5112568" cy="3749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/>
                </a:solidFill>
              </a:rPr>
              <a:t>ROK má čtyři roční období</a:t>
            </a:r>
            <a:endParaRPr lang="cs-CZ" b="1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5183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8457" y="476672"/>
            <a:ext cx="8229600" cy="59494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Doplň věty:</a:t>
            </a:r>
            <a:r>
              <a:rPr lang="cs-CZ" sz="2400" dirty="0" smtClean="0">
                <a:solidFill>
                  <a:srgbClr val="FF0000"/>
                </a:solidFill>
              </a:rPr>
              <a:t>	Rok má ………roční období.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               	Rok má ………měsíců.</a:t>
            </a:r>
          </a:p>
          <a:p>
            <a:pPr marL="0" indent="0">
              <a:buNone/>
            </a:pPr>
            <a:endParaRPr lang="cs-CZ" sz="14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1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14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Spoj čarou co k sobě patří:</a:t>
            </a:r>
          </a:p>
          <a:p>
            <a:pPr marL="0" indent="0">
              <a:buNone/>
            </a:pPr>
            <a:endParaRPr lang="cs-CZ" sz="24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1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00B0F0"/>
                </a:solidFill>
              </a:rPr>
              <a:t>Zimní měsíce                      		</a:t>
            </a:r>
            <a:r>
              <a:rPr lang="cs-CZ" sz="2400" dirty="0" smtClean="0">
                <a:solidFill>
                  <a:srgbClr val="FF0000"/>
                </a:solidFill>
              </a:rPr>
              <a:t>červen, červenec, srpen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B0F0"/>
                </a:solidFill>
              </a:rPr>
              <a:t>Jarní měsíce                                      	</a:t>
            </a:r>
            <a:r>
              <a:rPr lang="cs-CZ" sz="2400" dirty="0" smtClean="0">
                <a:solidFill>
                  <a:srgbClr val="FF0000"/>
                </a:solidFill>
              </a:rPr>
              <a:t>prosinec, leden, únor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B0F0"/>
                </a:solidFill>
              </a:rPr>
              <a:t>Podzimní měsíce                               	</a:t>
            </a:r>
            <a:r>
              <a:rPr lang="cs-CZ" sz="2400" dirty="0" smtClean="0">
                <a:solidFill>
                  <a:srgbClr val="FF0000"/>
                </a:solidFill>
              </a:rPr>
              <a:t>březen, duben, květen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B0F0"/>
                </a:solidFill>
              </a:rPr>
              <a:t>Letní měsíce                                       	</a:t>
            </a:r>
            <a:r>
              <a:rPr lang="cs-CZ" sz="2400" dirty="0" smtClean="0">
                <a:solidFill>
                  <a:srgbClr val="FF0000"/>
                </a:solidFill>
              </a:rPr>
              <a:t>září, říjen, listopad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Program Files\Microsoft Office\MEDIA\CAGCAT10\j029889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6453" y="1677627"/>
            <a:ext cx="1000696" cy="874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Program Files\Microsoft Office\MEDIA\CAGCAT10\j029958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734950"/>
            <a:ext cx="761329" cy="759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Program Files\Microsoft Office\MEDIA\CAGCAT10\j028190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762079"/>
            <a:ext cx="792088" cy="748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Documents and Settings\Horehleďová\Local Settings\Temporary Internet Files\Content.IE5\TDAFF2WW\MC90025017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8812" y="1388200"/>
            <a:ext cx="970838" cy="1227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Documents and Settings\Horehleďová\Local Settings\Temporary Internet Files\Content.IE5\MPRZSK0P\MC90002166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6186" y="476672"/>
            <a:ext cx="854447" cy="859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Horehleďová\Local Settings\Temporary Internet Files\Content.IE5\MPRZSK0P\MC90035429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60705"/>
            <a:ext cx="752362" cy="927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5486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l"/>
            <a:r>
              <a:rPr lang="cs-CZ" sz="2700" b="1" dirty="0" smtClean="0">
                <a:solidFill>
                  <a:srgbClr val="FF0000"/>
                </a:solidFill>
              </a:rPr>
              <a:t>Označ, které hry hraješ</a:t>
            </a:r>
            <a:r>
              <a:rPr lang="cs-CZ" sz="2700" b="1" dirty="0">
                <a:solidFill>
                  <a:srgbClr val="FF0000"/>
                </a:solidFill>
              </a:rPr>
              <a:t> </a:t>
            </a:r>
            <a:r>
              <a:rPr lang="cs-CZ" sz="2700" dirty="0" smtClean="0">
                <a:solidFill>
                  <a:srgbClr val="C00000"/>
                </a:solidFill>
              </a:rPr>
              <a:t>na podzim, </a:t>
            </a:r>
            <a:r>
              <a:rPr lang="cs-CZ" sz="2700" dirty="0" smtClean="0">
                <a:solidFill>
                  <a:srgbClr val="00B0F0"/>
                </a:solidFill>
              </a:rPr>
              <a:t>v zimě, </a:t>
            </a:r>
            <a:r>
              <a:rPr lang="cs-CZ" sz="2700" dirty="0" smtClean="0">
                <a:solidFill>
                  <a:srgbClr val="7030A0"/>
                </a:solidFill>
              </a:rPr>
              <a:t>na jaře, </a:t>
            </a:r>
            <a:r>
              <a:rPr lang="cs-CZ" sz="2700" dirty="0" smtClean="0">
                <a:solidFill>
                  <a:srgbClr val="FF0000"/>
                </a:solidFill>
              </a:rPr>
              <a:t>v létě: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                                                                                                                                                      </a:t>
            </a:r>
          </a:p>
        </p:txBody>
      </p:sp>
      <p:pic>
        <p:nvPicPr>
          <p:cNvPr id="3074" name="Picture 2" descr="C:\Documents and Settings\Horehleďová\Local Settings\Temporary Internet Files\Content.IE5\MPRZSK0P\MC9003966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344" y="1455187"/>
            <a:ext cx="1067677" cy="965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Horehleďová\Local Settings\Temporary Internet Files\Content.IE5\KIZCXRPN\MC9003968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558" y="3764907"/>
            <a:ext cx="1341336" cy="108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Horehleďová\Local Settings\Temporary Internet Files\Content.IE5\TDAFF2WW\MP90039951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0931" y="2909058"/>
            <a:ext cx="793632" cy="992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Documents and Settings\Horehleďová\Local Settings\Temporary Internet Files\Content.IE5\UX9RRBIS\MC9003536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3199" y="5275425"/>
            <a:ext cx="908210" cy="1301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Documents and Settings\Horehleďová\Local Settings\Temporary Internet Files\Content.IE5\JM13BTMI\MC90023205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7113" y="1762903"/>
            <a:ext cx="1134296" cy="809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Documents and Settings\Horehleďová\Local Settings\Temporary Internet Files\Content.IE5\QX2MIT8V\MC90008876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9303" y="4391344"/>
            <a:ext cx="961496" cy="914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Documents and Settings\Horehleďová\Local Settings\Temporary Internet Files\Content.IE5\S7PS3CXA\MP90040009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7269" y="2848893"/>
            <a:ext cx="560604" cy="840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Documents and Settings\Horehleďová\Local Settings\Temporary Internet Files\Content.IE5\5TARV8H2\MP900227611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0823" y="3086592"/>
            <a:ext cx="777197" cy="515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C:\Documents and Settings\Horehleďová\Local Settings\Temporary Internet Files\Content.IE5\JM13BTMI\MP900411744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3745" y="5364808"/>
            <a:ext cx="747000" cy="1119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1" name="Picture 19" descr="C:\Documents and Settings\Horehleďová\Local Settings\Temporary Internet Files\Content.IE5\ME122RL9\MC90041217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2426" y="1645932"/>
            <a:ext cx="698376" cy="789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2" name="Picture 20" descr="C:\Documents and Settings\Horehleďová\Local Settings\Temporary Internet Files\Content.IE5\UX9RRBIS\MC90040805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3209" y="1645932"/>
            <a:ext cx="1201003" cy="1181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3" name="Picture 21" descr="C:\Documents and Settings\Horehleďová\Local Settings\Temporary Internet Files\Content.IE5\TDAFF2WW\MC900239421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5773" y="4158816"/>
            <a:ext cx="836975" cy="862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4" name="Picture 22" descr="C:\Documents and Settings\Horehleďová\Local Settings\Temporary Internet Files\Content.IE5\S7PS3CXA\MP900400264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444" y="5364809"/>
            <a:ext cx="907565" cy="1134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5" name="Picture 23" descr="C:\Documents and Settings\Horehleďová\Local Settings\Temporary Internet Files\Content.IE5\309ASYNY\MC900230197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3893" y="4256624"/>
            <a:ext cx="991059" cy="783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6" name="Picture 24" descr="C:\Documents and Settings\Horehleďová\Local Settings\Temporary Internet Files\Content.IE5\JM13BTMI\MC900440693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1527135"/>
            <a:ext cx="651446" cy="1110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8" name="Picture 26" descr="C:\Documents and Settings\Horehleďová\Local Settings\Temporary Internet Files\Content.IE5\ME122RL9\MC900231420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7253" y="5469383"/>
            <a:ext cx="1129888" cy="925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04" name="Picture 32" descr="C:\Documents and Settings\Horehleďová\Local Settings\Temporary Internet Files\Content.IE5\U7EV3JWR\MC900295658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2732" y="1754872"/>
            <a:ext cx="987555" cy="817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05" name="Picture 33" descr="C:\Documents and Settings\Horehleďová\Local Settings\Temporary Internet Files\Content.IE5\L4OZYSDB\MC900222261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3324" y="4025922"/>
            <a:ext cx="1062613" cy="822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07" name="Picture 35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9240" y="4356238"/>
            <a:ext cx="765323" cy="781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08" name="Picture 36" descr="C:\Documents and Settings\Horehleďová\Local Settings\Temporary Internet Files\Content.IE5\MPRZSK0P\MC900432517[1]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1389" y="2841505"/>
            <a:ext cx="895616" cy="716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10" name="Picture 38" descr="C:\Documents and Settings\Horehleďová\Local Settings\Temporary Internet Files\Content.IE5\ME122RL9\MP900402320[1].jpg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3025417"/>
            <a:ext cx="607351" cy="759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12" name="Picture 40" descr="C:\Documents and Settings\Horehleďová\Local Settings\Temporary Internet Files\Content.IE5\ME122RL9\MP900431101[1].jpg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9373" y="5627381"/>
            <a:ext cx="628449" cy="857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17" name="Picture 45" descr="C:\Documents and Settings\Horehleďová\Local Settings\Temporary Internet Files\Content.IE5\ME122RL9\MC900424746[1].wmf"/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355" y="2791094"/>
            <a:ext cx="1067908" cy="590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18" name="Picture 46" descr="C:\Documents and Settings\Horehleďová\Local Settings\Temporary Internet Files\Content.IE5\TDAFF2WW\MP900401195[1].jpg"/>
          <p:cNvPicPr>
            <a:picLocks noChangeAspect="1" noChangeArrowheads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1389" y="5510491"/>
            <a:ext cx="1035732" cy="828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0220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Co patří k těmto svátkům?</a:t>
            </a: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endParaRPr lang="cs-CZ" dirty="0"/>
          </a:p>
        </p:txBody>
      </p:sp>
      <p:pic>
        <p:nvPicPr>
          <p:cNvPr id="4099" name="Picture 3" descr="C:\Documents and Settings\Horehleďová\Local Settings\Temporary Internet Files\Content.IE5\LP7740MB\MP90043128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9102" y="3238729"/>
            <a:ext cx="893000" cy="1105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Documents and Settings\Horehleďová\Local Settings\Temporary Internet Files\Content.IE5\U1SEWPQN\MP90021615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9873" y="3134108"/>
            <a:ext cx="1070182" cy="1605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Documents and Settings\Horehleďová\Local Settings\Temporary Internet Files\Content.IE5\S7PS3CXA\MC90043236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878" y="1506266"/>
            <a:ext cx="1368152" cy="1149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Documents and Settings\Horehleďová\Local Settings\Temporary Internet Files\Content.IE5\ME122RL9\MP90044028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162482"/>
            <a:ext cx="1236145" cy="1854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3" name="Picture 17" descr="C:\Documents and Settings\Horehleďová\Local Settings\Temporary Internet Files\Content.IE5\ME122RL9\MP90042309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5608" y="3364557"/>
            <a:ext cx="761053" cy="1144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4" name="Picture 18" descr="C:\Documents and Settings\Horehleďová\Local Settings\Temporary Internet Files\Content.IE5\QX2MIT8V\MP90042268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878" y="3288638"/>
            <a:ext cx="1368152" cy="1166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6" name="Picture 20" descr="C:\Documents and Settings\Horehleďová\Local Settings\Temporary Internet Files\Content.IE5\UX9RRBIS\MC90042815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5599" y="1014940"/>
            <a:ext cx="898815" cy="1746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9" name="Picture 23" descr="C:\Documents and Settings\Horehleďová\Local Settings\Temporary Internet Files\Content.IE5\MPRZSK0P\MC90012331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8340" y="980728"/>
            <a:ext cx="864096" cy="1780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0" name="Picture 24" descr="C:\Documents and Settings\Horehleďová\Local Settings\Temporary Internet Files\Content.IE5\TDAFF2WW\MC90012286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6820" y="4989733"/>
            <a:ext cx="1360249" cy="136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Horehleďová\Local Settings\Temporary Internet Files\Content.IE5\MPRZSK0P\MP900422683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3" y="5260152"/>
            <a:ext cx="852741" cy="850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Horehleďová\Local Settings\Temporary Internet Files\Content.IE5\TDAFF2WW\MC900027252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8963" y="4725962"/>
            <a:ext cx="1225601" cy="1772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Horehleďová\Local Settings\Temporary Internet Files\Content.IE5\MPRZSK0P\MP900422292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9695" y="5260152"/>
            <a:ext cx="1210537" cy="1210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6431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Odkazy na zdroje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Autofit/>
          </a:bodyPr>
          <a:lstStyle/>
          <a:p>
            <a:r>
              <a:rPr lang="cs-CZ" sz="1300" u="sng" dirty="0">
                <a:hlinkClick r:id="rId2"/>
              </a:rPr>
              <a:t>http://www.puzzleshop.cz/img/katalog/33534.jpg</a:t>
            </a:r>
            <a:endParaRPr lang="cs-CZ" sz="1300" dirty="0"/>
          </a:p>
          <a:p>
            <a:r>
              <a:rPr lang="cs-CZ" sz="1300" u="sng" dirty="0">
                <a:hlinkClick r:id="rId3"/>
              </a:rPr>
              <a:t>http://www.pvsenglischefraeulein.at/schiebebilder/osterblumen.jpg</a:t>
            </a:r>
            <a:endParaRPr lang="cs-CZ" sz="1300" dirty="0"/>
          </a:p>
          <a:p>
            <a:r>
              <a:rPr lang="cs-CZ" sz="1300" u="sng" dirty="0">
                <a:hlinkClick r:id="rId4"/>
              </a:rPr>
              <a:t>http://www.pocanticohills.org/occhicone/05/j0299587.gif</a:t>
            </a:r>
            <a:endParaRPr lang="cs-CZ" sz="1300" dirty="0"/>
          </a:p>
          <a:p>
            <a:r>
              <a:rPr lang="cs-CZ" sz="1300" u="sng" dirty="0">
                <a:hlinkClick r:id="rId5"/>
              </a:rPr>
              <a:t>http://www.ghacks.net/wp-content/uploads/2008/01/microsoft_word_image.jpg</a:t>
            </a:r>
            <a:endParaRPr lang="cs-CZ" sz="1300" dirty="0"/>
          </a:p>
          <a:p>
            <a:r>
              <a:rPr lang="cs-CZ" sz="1300" u="sng" dirty="0">
                <a:hlinkClick r:id="rId6"/>
              </a:rPr>
              <a:t>http://www.zs.celakovice.cz/deca/2cislo/ruze.JPG</a:t>
            </a:r>
            <a:endParaRPr lang="cs-CZ" sz="1300" dirty="0"/>
          </a:p>
          <a:p>
            <a:r>
              <a:rPr lang="cs-CZ" sz="1300" u="sng" dirty="0">
                <a:hlinkClick r:id="rId7"/>
              </a:rPr>
              <a:t>http://i.idnes.cz/07/013/gal/TOM18a430_bezkar_2.jpg</a:t>
            </a:r>
            <a:endParaRPr lang="cs-CZ" sz="1300" dirty="0"/>
          </a:p>
          <a:p>
            <a:r>
              <a:rPr lang="cs-CZ" sz="1300" u="sng" dirty="0">
                <a:hlinkClick r:id="rId8"/>
              </a:rPr>
              <a:t>http://1.bp.blogspot.com/-d8Ee-27nRUg/Tk2nEpojc0I/AAAAAAAAC2E/izhhXagXt7Q/s1600/crayons.jpg</a:t>
            </a:r>
            <a:endParaRPr lang="cs-CZ" sz="1300" dirty="0"/>
          </a:p>
          <a:p>
            <a:r>
              <a:rPr lang="cs-CZ" sz="1300" u="sng" dirty="0">
                <a:hlinkClick r:id="rId9"/>
              </a:rPr>
              <a:t>http://www.coloriages-enfants.com/rubrique-sports/images/fonds-ecran/roller/mini/roller-01.jpg</a:t>
            </a:r>
            <a:endParaRPr lang="cs-CZ" sz="1300" dirty="0"/>
          </a:p>
          <a:p>
            <a:r>
              <a:rPr lang="cs-CZ" sz="1300" u="sng" dirty="0">
                <a:hlinkClick r:id="rId10"/>
              </a:rPr>
              <a:t>http://www.cuidardebebe.com/wp-content/uploads/2011/11/crian%C3%A7a-e-piscina1.jpg</a:t>
            </a:r>
            <a:endParaRPr lang="cs-CZ" sz="1300" dirty="0"/>
          </a:p>
          <a:p>
            <a:r>
              <a:rPr lang="cs-CZ" sz="1300" u="sng" dirty="0">
                <a:hlinkClick r:id="rId11"/>
              </a:rPr>
              <a:t>http://sharnyandjulius.com/wp-content/uploads/2010/05/girlrunning.jpg</a:t>
            </a:r>
            <a:endParaRPr lang="cs-CZ" sz="1300" dirty="0"/>
          </a:p>
          <a:p>
            <a:r>
              <a:rPr lang="cs-CZ" sz="1300" u="sng" dirty="0">
                <a:hlinkClick r:id="rId12"/>
              </a:rPr>
              <a:t>http://www.fit4everyoung.com/wp-content/uploads/2009/05/soccer-200x300.jpg</a:t>
            </a:r>
            <a:endParaRPr lang="cs-CZ" sz="1300" dirty="0"/>
          </a:p>
          <a:p>
            <a:r>
              <a:rPr lang="cs-CZ" sz="1300" u="sng" dirty="0">
                <a:hlinkClick r:id="rId13"/>
              </a:rPr>
              <a:t>http://www.familyfit.cz/index_soubory/image3581.jpg</a:t>
            </a:r>
            <a:endParaRPr lang="cs-CZ" sz="1300" dirty="0"/>
          </a:p>
          <a:p>
            <a:r>
              <a:rPr lang="cs-CZ" sz="1300" u="sng" dirty="0">
                <a:hlinkClick r:id="rId14"/>
              </a:rPr>
              <a:t>http://www.jarosuvmlyn.cz/3%20velikonoce%20vajicka.JPG</a:t>
            </a:r>
            <a:endParaRPr lang="cs-CZ" sz="1300" dirty="0"/>
          </a:p>
          <a:p>
            <a:r>
              <a:rPr lang="cs-CZ" sz="1300" u="sng" dirty="0">
                <a:hlinkClick r:id="rId15"/>
              </a:rPr>
              <a:t>http://www.todopuebla.com/eventoimage/poster/170xvar/banner-277276171351132039.jpg</a:t>
            </a:r>
            <a:endParaRPr lang="cs-CZ" sz="1300" dirty="0"/>
          </a:p>
          <a:p>
            <a:r>
              <a:rPr lang="cs-CZ" sz="1300" u="sng" dirty="0">
                <a:hlinkClick r:id="rId16"/>
              </a:rPr>
              <a:t>http://www.vozka.org/userdata/articles/11/texty-z-vasi-literarni-dilny-vanoce-nahled3.jpg</a:t>
            </a:r>
            <a:endParaRPr lang="cs-CZ" sz="1300" dirty="0"/>
          </a:p>
          <a:p>
            <a:r>
              <a:rPr lang="cs-CZ" sz="1300" u="sng" dirty="0">
                <a:hlinkClick r:id="rId17"/>
              </a:rPr>
              <a:t>http://www.paixaoeamor.com/arquivos/fotos/F83DA.jpg</a:t>
            </a:r>
            <a:endParaRPr lang="cs-CZ" sz="1300" dirty="0"/>
          </a:p>
          <a:p>
            <a:r>
              <a:rPr lang="cs-CZ" sz="1300" u="sng" dirty="0">
                <a:hlinkClick r:id="rId18"/>
              </a:rPr>
              <a:t>http://www.wilmingtonnc.gov/Portals/0/documents/Common%20Files/rotator/images/Highlights/TreePresents.jpg</a:t>
            </a:r>
            <a:endParaRPr lang="cs-CZ" sz="1300" dirty="0"/>
          </a:p>
          <a:p>
            <a:r>
              <a:rPr lang="cs-CZ" sz="1300" u="sng" dirty="0">
                <a:hlinkClick r:id="rId19"/>
              </a:rPr>
              <a:t>http://www.nordstromassistans.se/upload/mcms/fs_events/events/event_image/218/thumb/218.jpg</a:t>
            </a:r>
            <a:endParaRPr lang="cs-CZ" sz="1300" dirty="0"/>
          </a:p>
          <a:p>
            <a:r>
              <a:rPr lang="cs-CZ" sz="1300" u="sng" dirty="0">
                <a:hlinkClick r:id="rId20"/>
              </a:rPr>
              <a:t>http://rodice.spec-skola.cz/_/</a:t>
            </a:r>
            <a:r>
              <a:rPr lang="cs-CZ" sz="1300" u="sng" dirty="0" smtClean="0">
                <a:hlinkClick r:id="rId20"/>
              </a:rPr>
              <a:t>rsrc/1354292329196/vzkazy/vanocnijarmark-1/V%C3%A1no%C4%8Dn%C3%AD%20Jarmark.JPG?height=196&amp;width=200</a:t>
            </a:r>
            <a:endParaRPr lang="cs-CZ" sz="1300" dirty="0"/>
          </a:p>
        </p:txBody>
      </p:sp>
    </p:spTree>
    <p:extLst>
      <p:ext uri="{BB962C8B-B14F-4D97-AF65-F5344CB8AC3E}">
        <p14:creationId xmlns:p14="http://schemas.microsoft.com/office/powerpoint/2010/main" val="119294950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418</TotalTime>
  <Words>184</Words>
  <Application>Microsoft Office PowerPoint</Application>
  <PresentationFormat>Předvádění na obrazovce (4:3)</PresentationFormat>
  <Paragraphs>59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ROK má čtyři roční období</vt:lpstr>
      <vt:lpstr>Prezentace aplikace PowerPoint</vt:lpstr>
      <vt:lpstr>Označ, které hry hraješ na podzim, v zimě, na jaře, v létě:</vt:lpstr>
      <vt:lpstr> Co patří k těmto svátkům? </vt:lpstr>
      <vt:lpstr>Odkazy na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vlckova</cp:lastModifiedBy>
  <cp:revision>52</cp:revision>
  <dcterms:created xsi:type="dcterms:W3CDTF">2011-06-20T10:40:08Z</dcterms:created>
  <dcterms:modified xsi:type="dcterms:W3CDTF">2013-03-12T11:33:08Z</dcterms:modified>
</cp:coreProperties>
</file>