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VY_32_INOVACE_9/06_LES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Les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rgbClr val="92D050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3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92D05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VY_32_INOVACE_9/06_LES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60000"/>
            <a:lumOff val="4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Les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gif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gif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atastrofik.cz/elearning/savcicr/18-liskaobecna/liska01.jpg" TargetMode="External"/><Relationship Id="rId13" Type="http://schemas.openxmlformats.org/officeDocument/2006/relationships/hyperlink" Target="http://www.chytrazena.cz/obrazky/admin/clanek/ostruziny-ker-plod-13.jpg" TargetMode="External"/><Relationship Id="rId18" Type="http://schemas.openxmlformats.org/officeDocument/2006/relationships/hyperlink" Target="http://1.bp.blogspot.com/--dtqvNYXJ3I/UOnuRq7I5lI/AAAAAAAAAo0/oPFOB5AvkF4/s1600/belladona%5b1%5d.jpg" TargetMode="External"/><Relationship Id="rId3" Type="http://schemas.openxmlformats.org/officeDocument/2006/relationships/hyperlink" Target="http://2.bp.blogspot.com/-hM9roVsM6g4/SjFrdz4-lrI/AAAAAAAAAAM/7sb07_-pXPs/s1600/green002.jpg" TargetMode="External"/><Relationship Id="rId7" Type="http://schemas.openxmlformats.org/officeDocument/2006/relationships/hyperlink" Target="http://www.benateckyctyrlistek.eu/wp-content/uploads/2012/08/srnec02.jpg" TargetMode="External"/><Relationship Id="rId12" Type="http://schemas.openxmlformats.org/officeDocument/2006/relationships/hyperlink" Target="http://www.nasevyziva.cz/img_data_arch/1/1296064009cla_malinik5.jpg" TargetMode="External"/><Relationship Id="rId17" Type="http://schemas.openxmlformats.org/officeDocument/2006/relationships/hyperlink" Target="http://nd05.jxs.cz/913/827/62e7a5c689_86573496_o2.jpg" TargetMode="External"/><Relationship Id="rId2" Type="http://schemas.openxmlformats.org/officeDocument/2006/relationships/hyperlink" Target="http://unshakeablebelief.com/wp-content/uploads/2012/01/MP900401359-890x890.jpg" TargetMode="External"/><Relationship Id="rId16" Type="http://schemas.openxmlformats.org/officeDocument/2006/relationships/hyperlink" Target="http://medias.lepost.fr/ill/2010/12/20/h-20-2347111-129286316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9.rajce.idnes.cz/d0903/4/4143/4143559_033a19353720dd331bd2eb504472d6cb/images/prase_divoke.jpg" TargetMode="External"/><Relationship Id="rId11" Type="http://schemas.openxmlformats.org/officeDocument/2006/relationships/hyperlink" Target="http://img.ahaonline.cz/img/18/full/837257-img-lesni-plody.jpg" TargetMode="External"/><Relationship Id="rId5" Type="http://schemas.openxmlformats.org/officeDocument/2006/relationships/hyperlink" Target="http://media1.mypage.cz/images/media1:4b32ffbf4583c.jpg/1_jelen_evropsky.jpg" TargetMode="External"/><Relationship Id="rId15" Type="http://schemas.openxmlformats.org/officeDocument/2006/relationships/hyperlink" Target="http://www.verejnenoviny.cz/files/boruvkova-sezona.jpg" TargetMode="External"/><Relationship Id="rId10" Type="http://schemas.openxmlformats.org/officeDocument/2006/relationships/hyperlink" Target="http://www.biolib.cz/IMG/GAL/79026.jpg" TargetMode="External"/><Relationship Id="rId4" Type="http://schemas.openxmlformats.org/officeDocument/2006/relationships/hyperlink" Target="http://firstclass.msvl.k12.wa.us/~william_perry/FOV1-0001640F/FOV1-00016ACF/FOV1-00016ADE/Evergreens.jpg?FCItemID=S0081D71A" TargetMode="External"/><Relationship Id="rId9" Type="http://schemas.openxmlformats.org/officeDocument/2006/relationships/hyperlink" Target="http://us.123rf.com/400wm/400/400/isselee/isselee0804/isselee080400305/2935333-eurasian-eagle-owl--bubo-bubo-22-months-in-front-of-a-white-background.jpg" TargetMode="External"/><Relationship Id="rId14" Type="http://schemas.openxmlformats.org/officeDocument/2006/relationships/hyperlink" Target="http://mw2.google.com/mw-panoramio/photos/medium/60418675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i.idnes.cz/08/051/gal/TYN22e70c_bedla_vysoka.jpg" TargetMode="External"/><Relationship Id="rId13" Type="http://schemas.openxmlformats.org/officeDocument/2006/relationships/hyperlink" Target="http://nd05.jxs.cz/231/095/aebce44545_79727502_o2.jpg" TargetMode="External"/><Relationship Id="rId18" Type="http://schemas.openxmlformats.org/officeDocument/2006/relationships/hyperlink" Target="http://www.priroda.cz/clanky/foto/maly-muchomurka-cervena.jpg" TargetMode="External"/><Relationship Id="rId3" Type="http://schemas.openxmlformats.org/officeDocument/2006/relationships/hyperlink" Target="http://www.mezistromy.cz/userdata/fotografie/ekologicke_skupiny_rostlin/esr07_1184.jpg" TargetMode="External"/><Relationship Id="rId7" Type="http://schemas.openxmlformats.org/officeDocument/2006/relationships/hyperlink" Target="http://www.boubinsky-prales.cz/fotky/rostliny-marinka.jpg" TargetMode="External"/><Relationship Id="rId12" Type="http://schemas.openxmlformats.org/officeDocument/2006/relationships/hyperlink" Target="http://nd03.jxs.cz/003/179/4ceebb40e2_61622656_o2.jpg" TargetMode="External"/><Relationship Id="rId17" Type="http://schemas.openxmlformats.org/officeDocument/2006/relationships/hyperlink" Target="http://files.hribynaskycove.webnode.sk/200000027-d1c95d2c3e/tn_c_6540_7.jpg" TargetMode="External"/><Relationship Id="rId2" Type="http://schemas.openxmlformats.org/officeDocument/2006/relationships/hyperlink" Target="http://www.naturfoto.cz/fotografie/andera/podbel-lekarsky-MA0004b.jpg" TargetMode="External"/><Relationship Id="rId16" Type="http://schemas.openxmlformats.org/officeDocument/2006/relationships/hyperlink" Target="http://de.academic.ru/pictures/dewiki/90/Zunderschwamm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ofizahrada.cz/images_data/3096-galanthus-nivalis.jpg" TargetMode="External"/><Relationship Id="rId11" Type="http://schemas.openxmlformats.org/officeDocument/2006/relationships/hyperlink" Target="http://www.naturfoto.cz/fotografie/maly/hrib-zrnitohlubikovy-xxx587.jpg" TargetMode="External"/><Relationship Id="rId5" Type="http://schemas.openxmlformats.org/officeDocument/2006/relationships/hyperlink" Target="http://nd04.jxs.cz/803/653/8343091e4f_75193962_o2.jpg" TargetMode="External"/><Relationship Id="rId15" Type="http://schemas.openxmlformats.org/officeDocument/2006/relationships/hyperlink" Target="http://www.nasehouby.cz/users/0040/2011/0040-2011-0000-0423.jpg" TargetMode="External"/><Relationship Id="rId10" Type="http://schemas.openxmlformats.org/officeDocument/2006/relationships/hyperlink" Target="http://www.biolib.cz/IMG/GAL/8050.jpg" TargetMode="External"/><Relationship Id="rId4" Type="http://schemas.openxmlformats.org/officeDocument/2006/relationships/hyperlink" Target="http://www.natura-opava.org/opavsko/images/stories/galerie/flora_byliny_001/flora_byliny_konvalinka_vonna_001.jpg" TargetMode="External"/><Relationship Id="rId9" Type="http://schemas.openxmlformats.org/officeDocument/2006/relationships/hyperlink" Target="http://www.biolib.cz/IMG/GAL/13904.jpg" TargetMode="External"/><Relationship Id="rId14" Type="http://schemas.openxmlformats.org/officeDocument/2006/relationships/hyperlink" Target="http://www.mkrychnovatlashub.estranky.cz/img/picture/26/p1050038u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77542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ANOTACE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Materiál je určen pro výuku předmětu Přírodověda pro druhý stupeň základní školy speciální</a:t>
            </a:r>
          </a:p>
          <a:p>
            <a:r>
              <a:rPr lang="cs-CZ" sz="2800" dirty="0" smtClean="0"/>
              <a:t>Doba vzniku – červenec 2012 </a:t>
            </a:r>
          </a:p>
          <a:p>
            <a:r>
              <a:rPr lang="cs-CZ" sz="2800" dirty="0" smtClean="0"/>
              <a:t>Doba ověření – 2. 10. 2012</a:t>
            </a:r>
          </a:p>
          <a:p>
            <a:r>
              <a:rPr lang="cs-CZ" sz="2800" dirty="0" smtClean="0"/>
              <a:t>Určeno k procvičování učiva a práci s interaktivní tabulí</a:t>
            </a:r>
          </a:p>
          <a:p>
            <a:r>
              <a:rPr lang="cs-CZ" sz="2800" dirty="0" smtClean="0"/>
              <a:t>Žáci se pomocí materiálu seznámili s tématem</a:t>
            </a:r>
          </a:p>
          <a:p>
            <a:r>
              <a:rPr lang="cs-CZ" sz="2800" dirty="0" smtClean="0"/>
              <a:t>Účastnili se aktivně a zvládli učivo bez větších potíží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LES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Radek\AppData\Local\Microsoft\Windows\Temporary Internet Files\Content.IE5\AW8VN6DD\MP900401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995" y="307751"/>
            <a:ext cx="1115960" cy="1115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844824"/>
            <a:ext cx="8208912" cy="221599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 </a:t>
            </a:r>
            <a:r>
              <a:rPr lang="cs-CZ" sz="2000" dirty="0" smtClean="0"/>
              <a:t>Les </a:t>
            </a:r>
            <a:r>
              <a:rPr lang="cs-CZ" sz="2000" dirty="0"/>
              <a:t>nám nabízí </a:t>
            </a:r>
            <a:r>
              <a:rPr lang="cs-CZ" sz="2000" b="1" dirty="0">
                <a:solidFill>
                  <a:srgbClr val="FF0000"/>
                </a:solidFill>
              </a:rPr>
              <a:t>odpočinek</a:t>
            </a:r>
            <a:r>
              <a:rPr lang="cs-CZ" sz="2000" dirty="0"/>
              <a:t>, je zde </a:t>
            </a:r>
            <a:r>
              <a:rPr lang="cs-CZ" sz="2000" b="1" dirty="0">
                <a:solidFill>
                  <a:srgbClr val="FF0000"/>
                </a:solidFill>
              </a:rPr>
              <a:t>čisté</a:t>
            </a:r>
            <a:r>
              <a:rPr lang="cs-CZ" sz="2000" dirty="0"/>
              <a:t>, </a:t>
            </a:r>
            <a:r>
              <a:rPr lang="cs-CZ" sz="2000" b="1" dirty="0">
                <a:solidFill>
                  <a:srgbClr val="FF0000"/>
                </a:solidFill>
              </a:rPr>
              <a:t>klidné</a:t>
            </a:r>
            <a:r>
              <a:rPr lang="cs-CZ" sz="2000" dirty="0"/>
              <a:t> a </a:t>
            </a:r>
            <a:r>
              <a:rPr lang="cs-CZ" sz="2000" b="1" dirty="0">
                <a:solidFill>
                  <a:srgbClr val="FF0000"/>
                </a:solidFill>
              </a:rPr>
              <a:t>tiché prostředí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  Lesy </a:t>
            </a:r>
            <a:r>
              <a:rPr lang="cs-CZ" sz="2000" dirty="0"/>
              <a:t>musíme </a:t>
            </a:r>
            <a:r>
              <a:rPr lang="cs-CZ" sz="2000" b="1" dirty="0">
                <a:solidFill>
                  <a:srgbClr val="FF0000"/>
                </a:solidFill>
              </a:rPr>
              <a:t>chránit a vážit si jich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  Les </a:t>
            </a:r>
            <a:r>
              <a:rPr lang="cs-CZ" sz="2000" dirty="0"/>
              <a:t>poskytuje potravu živočichům i lidem </a:t>
            </a:r>
            <a:endParaRPr lang="cs-CZ" sz="2000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  V </a:t>
            </a:r>
            <a:r>
              <a:rPr lang="cs-CZ" sz="2000" dirty="0"/>
              <a:t>lese rostou stromy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jehličnaté</a:t>
            </a:r>
            <a:r>
              <a:rPr lang="cs-CZ" sz="20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000" dirty="0"/>
              <a:t>i </a:t>
            </a:r>
            <a:r>
              <a:rPr lang="cs-CZ" sz="2000" b="1" dirty="0">
                <a:solidFill>
                  <a:schemeClr val="accent3"/>
                </a:solidFill>
              </a:rPr>
              <a:t>listnaté</a:t>
            </a:r>
            <a:r>
              <a:rPr lang="cs-CZ" sz="2000" dirty="0"/>
              <a:t>, které nám dávají </a:t>
            </a:r>
            <a:r>
              <a:rPr lang="cs-CZ" sz="2000" dirty="0" smtClean="0"/>
              <a:t>mnoho </a:t>
            </a:r>
            <a:r>
              <a:rPr lang="cs-CZ" sz="2000" b="1" dirty="0" smtClean="0">
                <a:solidFill>
                  <a:srgbClr val="FF0000"/>
                </a:solidFill>
              </a:rPr>
              <a:t>kyslíku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Les může být </a:t>
            </a:r>
            <a:r>
              <a:rPr lang="cs-CZ" sz="2000" b="1" dirty="0" smtClean="0">
                <a:solidFill>
                  <a:srgbClr val="C00000"/>
                </a:solidFill>
              </a:rPr>
              <a:t>jehličnatý</a:t>
            </a:r>
            <a:r>
              <a:rPr lang="cs-CZ" sz="2000" dirty="0" smtClean="0"/>
              <a:t>, </a:t>
            </a:r>
            <a:r>
              <a:rPr lang="cs-CZ" sz="2000" b="1" dirty="0" smtClean="0">
                <a:solidFill>
                  <a:schemeClr val="accent3"/>
                </a:solidFill>
              </a:rPr>
              <a:t>listnatý</a:t>
            </a:r>
            <a:r>
              <a:rPr lang="cs-CZ" sz="2000" dirty="0" smtClean="0"/>
              <a:t> nebo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smíšený</a:t>
            </a:r>
            <a:r>
              <a:rPr lang="cs-CZ" sz="20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000" dirty="0" smtClean="0"/>
              <a:t>Les je nazýván </a:t>
            </a:r>
            <a:r>
              <a:rPr lang="cs-CZ" sz="2000" b="1" dirty="0" smtClean="0">
                <a:solidFill>
                  <a:srgbClr val="FF0000"/>
                </a:solidFill>
              </a:rPr>
              <a:t>„PLÍCE PLANETY ZEMĚ“</a:t>
            </a:r>
            <a:endParaRPr lang="cs-CZ" sz="2000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027" name="Picture 3" descr="C:\Users\Radek\AppData\Local\Microsoft\Windows\Temporary Internet Files\Content.IE5\X4BXBAFX\MP90042306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229757"/>
            <a:ext cx="2628000" cy="1749263"/>
          </a:xfrm>
          <a:prstGeom prst="rect">
            <a:avLst/>
          </a:prstGeom>
          <a:noFill/>
          <a:ln w="57150"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ek\AppData\Local\Microsoft\Windows\Temporary Internet Files\Content.IE5\9GBNML7B\MP9004073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21774"/>
            <a:ext cx="2592000" cy="1727316"/>
          </a:xfrm>
          <a:prstGeom prst="rect">
            <a:avLst/>
          </a:prstGeom>
          <a:noFill/>
          <a:ln w="5715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87208" y="6133946"/>
            <a:ext cx="1543564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/>
                </a:solidFill>
              </a:rPr>
              <a:t>Listnatý strom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6086167"/>
            <a:ext cx="1744901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Jehličnatý strom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53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ŽIVOČICHOVÉ V LESE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5752" y="1533563"/>
            <a:ext cx="8229600" cy="4853136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V lese žije mnoho živočichů např. jelen, srnec, divoké prase, liška, sova, kukačka, veverka, mravenec….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395" y="2411357"/>
            <a:ext cx="2324100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1" t="13750" r="6864" b="15257"/>
          <a:stretch/>
        </p:blipFill>
        <p:spPr bwMode="auto">
          <a:xfrm>
            <a:off x="5940152" y="2411357"/>
            <a:ext cx="2617079" cy="194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93207"/>
            <a:ext cx="2592000" cy="194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0" y="4723365"/>
            <a:ext cx="2448000" cy="162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341" y="4390272"/>
            <a:ext cx="1872208" cy="1996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34" t="11580" r="21357" b="6524"/>
          <a:stretch/>
        </p:blipFill>
        <p:spPr bwMode="auto">
          <a:xfrm>
            <a:off x="6114551" y="4451533"/>
            <a:ext cx="2268279" cy="1771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3750473"/>
            <a:ext cx="729687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JELEN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31572" y="3889774"/>
            <a:ext cx="158440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DIVOKÉ PRASE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57849" y="2420888"/>
            <a:ext cx="806439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SRNEC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9284" y="4849952"/>
            <a:ext cx="718466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LIŠKA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73853" y="4538699"/>
            <a:ext cx="708592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SOVA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05883" y="4569209"/>
            <a:ext cx="1110369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KUKAČKA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275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PLODY  LESA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68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sz="2000" dirty="0" smtClean="0"/>
              <a:t>V lese můžeme nasbírat i mnoho jedlých a léčivých bylin, které v lese rostou,          ale </a:t>
            </a:r>
            <a:r>
              <a:rPr lang="cs-CZ" sz="2000" b="1" dirty="0" smtClean="0">
                <a:solidFill>
                  <a:srgbClr val="FF0000"/>
                </a:solidFill>
              </a:rPr>
              <a:t>pozor</a:t>
            </a:r>
            <a:r>
              <a:rPr lang="cs-CZ" sz="2000" dirty="0" smtClean="0"/>
              <a:t> některé mohou být </a:t>
            </a:r>
            <a:r>
              <a:rPr lang="cs-CZ" sz="2000" b="1" dirty="0" smtClean="0">
                <a:solidFill>
                  <a:srgbClr val="FF0000"/>
                </a:solidFill>
              </a:rPr>
              <a:t>jedovaté</a:t>
            </a:r>
            <a:r>
              <a:rPr lang="cs-CZ" sz="2000" b="1" dirty="0" smtClean="0"/>
              <a:t>.</a:t>
            </a:r>
          </a:p>
          <a:p>
            <a:pPr marL="0" indent="0">
              <a:buNone/>
            </a:pPr>
            <a:r>
              <a:rPr lang="cs-CZ" sz="2000" b="1" dirty="0" smtClean="0"/>
              <a:t>Jedlé plody: </a:t>
            </a:r>
            <a:r>
              <a:rPr lang="cs-CZ" sz="2000" dirty="0" smtClean="0"/>
              <a:t>maliny, ostružiny, lesní jahody, borůvky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67" t="11512" r="11664" b="5016"/>
          <a:stretch/>
        </p:blipFill>
        <p:spPr bwMode="auto">
          <a:xfrm>
            <a:off x="1820124" y="4983130"/>
            <a:ext cx="2094706" cy="1643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34" y="2967413"/>
            <a:ext cx="2016000" cy="1758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7" t="-861" r="2783" b="861"/>
          <a:stretch/>
        </p:blipFill>
        <p:spPr bwMode="auto">
          <a:xfrm>
            <a:off x="6012161" y="4983130"/>
            <a:ext cx="2016224" cy="16653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61" y="332656"/>
            <a:ext cx="1627357" cy="10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83"/>
          <a:stretch/>
        </p:blipFill>
        <p:spPr bwMode="auto">
          <a:xfrm>
            <a:off x="4539963" y="2967412"/>
            <a:ext cx="2152092" cy="1791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39634" y="3679886"/>
            <a:ext cx="826508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maliny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17317" y="3692110"/>
            <a:ext cx="1057982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ostružiny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7708" y="5662464"/>
            <a:ext cx="1332416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lesní jahody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67925" y="5676367"/>
            <a:ext cx="965329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borůvky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160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JEDOVATÉ ROSTLINY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Tyto rostliny se </a:t>
            </a:r>
            <a:r>
              <a:rPr lang="cs-CZ" sz="2000" b="1" dirty="0" smtClean="0">
                <a:solidFill>
                  <a:srgbClr val="FF0000"/>
                </a:solidFill>
              </a:rPr>
              <a:t>nesmí jíst</a:t>
            </a:r>
            <a:r>
              <a:rPr lang="cs-CZ" sz="2000" dirty="0" smtClean="0"/>
              <a:t>. Po jejich konzumaci hrozí otrava s následkem i smrti.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Jedovaté rostliny</a:t>
            </a:r>
            <a:r>
              <a:rPr lang="cs-CZ" sz="2000" dirty="0" smtClean="0"/>
              <a:t>: vraní oko, rulík zlomocný</a:t>
            </a:r>
            <a:endParaRPr lang="cs-CZ" sz="2000" dirty="0"/>
          </a:p>
        </p:txBody>
      </p:sp>
      <p:pic>
        <p:nvPicPr>
          <p:cNvPr id="4098" name="Picture 2" descr="C:\Users\Radek\AppData\Local\Microsoft\Windows\Temporary Internet Files\Content.IE5\AW8VN6DD\MM90033698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828000" cy="8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916" y="2877849"/>
            <a:ext cx="3312000" cy="24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41" y="2904849"/>
            <a:ext cx="3276000" cy="245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17459" y="5583163"/>
            <a:ext cx="1067536" cy="36933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v</a:t>
            </a:r>
            <a:r>
              <a:rPr lang="cs-CZ" b="1" dirty="0" smtClean="0">
                <a:solidFill>
                  <a:srgbClr val="FF0000"/>
                </a:solidFill>
              </a:rPr>
              <a:t>raní oko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50963" y="5567511"/>
            <a:ext cx="1571905" cy="36933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rulík zlomocný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675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BYLINY V LESE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V lese také rostou různé byliny. Některé jsou </a:t>
            </a:r>
            <a:r>
              <a:rPr lang="cs-CZ" sz="2000" b="1" dirty="0" smtClean="0">
                <a:solidFill>
                  <a:srgbClr val="0070C0"/>
                </a:solidFill>
              </a:rPr>
              <a:t>léčivé</a:t>
            </a:r>
            <a:r>
              <a:rPr lang="cs-CZ" sz="2000" dirty="0" smtClean="0">
                <a:solidFill>
                  <a:srgbClr val="0070C0"/>
                </a:solidFill>
              </a:rPr>
              <a:t> a používají se na výrobu léků, mastí, čajů a jiných léčivých produktů. </a:t>
            </a:r>
          </a:p>
          <a:p>
            <a:pPr marL="0" indent="0">
              <a:buNone/>
            </a:pPr>
            <a:r>
              <a:rPr lang="cs-CZ" sz="2000" dirty="0" smtClean="0"/>
              <a:t>Jiné mohou být </a:t>
            </a:r>
            <a:r>
              <a:rPr lang="cs-CZ" sz="2000" b="1" dirty="0" smtClean="0">
                <a:solidFill>
                  <a:srgbClr val="FF0000"/>
                </a:solidFill>
              </a:rPr>
              <a:t>okrasné</a:t>
            </a:r>
            <a:r>
              <a:rPr lang="cs-CZ" sz="2000" dirty="0" smtClean="0"/>
              <a:t>, </a:t>
            </a:r>
            <a:r>
              <a:rPr lang="cs-CZ" sz="2000" b="1" dirty="0" smtClean="0">
                <a:solidFill>
                  <a:srgbClr val="FF0000"/>
                </a:solidFill>
              </a:rPr>
              <a:t>jedovaté</a:t>
            </a:r>
            <a:r>
              <a:rPr lang="cs-CZ" sz="2000" dirty="0" smtClean="0"/>
              <a:t>. Rostliny slouží jako potrava pro některé živočichy. Ti kteří se živí rostlinami se jmenují </a:t>
            </a:r>
            <a:r>
              <a:rPr lang="cs-CZ" sz="2000" b="1" dirty="0" smtClean="0">
                <a:solidFill>
                  <a:srgbClr val="FF0000"/>
                </a:solidFill>
              </a:rPr>
              <a:t>býložravci </a:t>
            </a:r>
            <a:r>
              <a:rPr lang="cs-CZ" sz="2000" dirty="0" smtClean="0"/>
              <a:t>(srnec, jelen…).</a:t>
            </a:r>
          </a:p>
          <a:p>
            <a:pPr marL="0" indent="0">
              <a:buNone/>
            </a:pPr>
            <a:r>
              <a:rPr lang="cs-CZ" sz="2000" dirty="0" smtClean="0"/>
              <a:t>Sbíráme takové byliny, které </a:t>
            </a:r>
            <a:r>
              <a:rPr lang="cs-CZ" sz="2000" b="1" dirty="0" smtClean="0">
                <a:solidFill>
                  <a:srgbClr val="FF0000"/>
                </a:solidFill>
              </a:rPr>
              <a:t>známe.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Můžeme sbírat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list, kořen, plod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. Záleží na druhu byliny.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7030A0"/>
                </a:solidFill>
              </a:rPr>
              <a:t>Příklady byliny: vřes, podběl, blatouch, sněženka, jahodník, maliník, ostružiník, konvalinka, mařinka vonná…</a:t>
            </a:r>
            <a:endParaRPr lang="cs-CZ" sz="2000" dirty="0">
              <a:solidFill>
                <a:srgbClr val="7030A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67141"/>
            <a:ext cx="2304000" cy="1536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8572" y="5534801"/>
            <a:ext cx="715516" cy="369332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v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řes 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060"/>
          <a:stretch/>
        </p:blipFill>
        <p:spPr bwMode="auto">
          <a:xfrm>
            <a:off x="2292152" y="4448872"/>
            <a:ext cx="1332000" cy="1455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42239" y="5534801"/>
            <a:ext cx="849913" cy="369332"/>
          </a:xfrm>
          <a:prstGeom prst="rect">
            <a:avLst/>
          </a:prstGeom>
          <a:solidFill>
            <a:srgbClr val="00206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podběl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16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BYLINY V LESE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0888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24"/>
          <a:stretch/>
        </p:blipFill>
        <p:spPr bwMode="auto">
          <a:xfrm>
            <a:off x="1846192" y="1614946"/>
            <a:ext cx="1717696" cy="2138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207" y="2000242"/>
            <a:ext cx="120898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konvalinka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22"/>
          <a:stretch/>
        </p:blipFill>
        <p:spPr bwMode="auto">
          <a:xfrm>
            <a:off x="5796135" y="1614946"/>
            <a:ext cx="2717189" cy="1964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75856" y="2000242"/>
            <a:ext cx="102027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blatouch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73" r="15463"/>
          <a:stretch/>
        </p:blipFill>
        <p:spPr bwMode="auto">
          <a:xfrm>
            <a:off x="1837631" y="3917354"/>
            <a:ext cx="2018760" cy="2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77469" y="4626160"/>
            <a:ext cx="106016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sněženka</a:t>
            </a:r>
            <a:endParaRPr lang="cs-CZ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753492"/>
            <a:ext cx="1656000" cy="24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83321" y="4556022"/>
            <a:ext cx="161281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ařinka vonná</a:t>
            </a:r>
            <a:endParaRPr lang="cs-CZ" b="1" dirty="0"/>
          </a:p>
        </p:txBody>
      </p:sp>
      <p:pic>
        <p:nvPicPr>
          <p:cNvPr id="2055" name="Picture 7" descr="C:\Users\Radek\AppData\Local\Microsoft\Windows\Temporary Internet Files\Content.IE5\X4BXBAFX\MM90033698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899" y="2434106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Radek\AppData\Local\Microsoft\Windows\Temporary Internet Files\Content.IE5\X4BXBAFX\MM90033698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750" y="5044422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37631" y="5933354"/>
            <a:ext cx="1441100" cy="33855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dirty="0"/>
              <a:t>m</a:t>
            </a:r>
            <a:r>
              <a:rPr lang="cs-CZ" sz="1600" dirty="0" smtClean="0"/>
              <a:t>írně jedovatá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23990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6"/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HOUBY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Radek\AppData\Local\Microsoft\Windows\Temporary Internet Files\Content.IE5\X4BXBAFX\MC90019331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1332000" cy="11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1484784"/>
            <a:ext cx="8280920" cy="193899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lese můžeme najít a sbírat houby, této zálibě se říká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houbaření.</a:t>
            </a:r>
          </a:p>
          <a:p>
            <a:r>
              <a:rPr lang="cs-CZ" sz="2000" b="1" dirty="0" smtClean="0"/>
              <a:t>Houby sbíráme jen ty, které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známe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Houby se dělí na : </a:t>
            </a:r>
            <a:r>
              <a:rPr lang="cs-CZ" sz="2000" b="1" dirty="0" smtClean="0">
                <a:solidFill>
                  <a:srgbClr val="FFFF00"/>
                </a:solidFill>
              </a:rPr>
              <a:t>jedlé</a:t>
            </a:r>
            <a:r>
              <a:rPr lang="cs-CZ" sz="2000" b="1" dirty="0" smtClean="0"/>
              <a:t>, </a:t>
            </a:r>
            <a:r>
              <a:rPr lang="cs-CZ" sz="2000" b="1" dirty="0" smtClean="0">
                <a:solidFill>
                  <a:srgbClr val="FFC000"/>
                </a:solidFill>
              </a:rPr>
              <a:t>nejedlé</a:t>
            </a:r>
            <a:r>
              <a:rPr lang="cs-CZ" sz="2000" b="1" dirty="0" smtClean="0"/>
              <a:t> a </a:t>
            </a:r>
            <a:r>
              <a:rPr lang="cs-CZ" sz="2000" b="1" dirty="0" smtClean="0">
                <a:solidFill>
                  <a:srgbClr val="FF0000"/>
                </a:solidFill>
              </a:rPr>
              <a:t>jedovaté</a:t>
            </a:r>
            <a:r>
              <a:rPr lang="cs-CZ" sz="2000" b="1" dirty="0" smtClean="0"/>
              <a:t>.</a:t>
            </a:r>
            <a:r>
              <a:rPr lang="cs-CZ" sz="2000" b="1" dirty="0"/>
              <a:t> 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Příklady </a:t>
            </a:r>
            <a:r>
              <a:rPr lang="cs-CZ" sz="2000" b="1" dirty="0" smtClean="0">
                <a:solidFill>
                  <a:srgbClr val="FFFF00"/>
                </a:solidFill>
              </a:rPr>
              <a:t>jedlých hub</a:t>
            </a:r>
            <a:r>
              <a:rPr lang="cs-CZ" sz="2000" b="1" dirty="0" smtClean="0"/>
              <a:t>: bedla vysoká, hlíva ústřičná, hřib hnědý, hřib kovář, kozák dubový, suchohřib, žampiony…..</a:t>
            </a:r>
            <a:endParaRPr lang="cs-CZ" sz="2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07353"/>
            <a:ext cx="2016009" cy="24819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167" y="3602162"/>
            <a:ext cx="2736000" cy="2140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6089284"/>
            <a:ext cx="716863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bedla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60304" y="5748004"/>
            <a:ext cx="639727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hlíva</a:t>
            </a:r>
            <a:endParaRPr lang="cs-CZ" b="1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625454"/>
            <a:ext cx="2823145" cy="2117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804248" y="5748004"/>
            <a:ext cx="1217000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řib hnědý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658413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HOUBY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0476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Radek\AppData\Local\Microsoft\Windows\Temporary Internet Files\Content.IE5\X4BXBAFX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1332000" cy="11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60"/>
          <a:stretch/>
        </p:blipFill>
        <p:spPr bwMode="auto">
          <a:xfrm>
            <a:off x="1181791" y="1631166"/>
            <a:ext cx="2099602" cy="205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23810" y="3690113"/>
            <a:ext cx="1150251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řib kovář</a:t>
            </a:r>
            <a:endParaRPr lang="cs-CZ" b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018"/>
          <a:stretch/>
        </p:blipFill>
        <p:spPr bwMode="auto">
          <a:xfrm>
            <a:off x="4932040" y="1694292"/>
            <a:ext cx="3244663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10257" y="3518148"/>
            <a:ext cx="1488228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ozák dubový</a:t>
            </a:r>
            <a:endParaRPr lang="cs-CZ" b="1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76900"/>
            <a:ext cx="2688000" cy="2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12424" y="6190836"/>
            <a:ext cx="1127232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suchohřib</a:t>
            </a:r>
            <a:endParaRPr lang="cs-CZ" b="1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598" y="4200935"/>
            <a:ext cx="2520000" cy="2009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35696" y="6210040"/>
            <a:ext cx="1000851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žampion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43952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HOUBY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7288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718001"/>
            <a:ext cx="6832397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Příklady </a:t>
            </a:r>
            <a:r>
              <a:rPr lang="cs-CZ" sz="2400" b="1" dirty="0" smtClean="0">
                <a:solidFill>
                  <a:srgbClr val="FFC000"/>
                </a:solidFill>
              </a:rPr>
              <a:t>nejedlých hub</a:t>
            </a:r>
            <a:r>
              <a:rPr lang="cs-CZ" sz="2400" b="1" dirty="0" smtClean="0"/>
              <a:t>: hadovka smrdutá, choroš 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312" y="2179666"/>
            <a:ext cx="2340000" cy="175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491"/>
          <a:stretch/>
        </p:blipFill>
        <p:spPr bwMode="auto">
          <a:xfrm>
            <a:off x="539554" y="2179666"/>
            <a:ext cx="2412336" cy="17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57079" y="3538334"/>
            <a:ext cx="998671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hadovka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3533368"/>
            <a:ext cx="814134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choroš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172016"/>
            <a:ext cx="8147615" cy="40011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            </a:t>
            </a:r>
            <a:r>
              <a:rPr lang="cs-CZ" sz="2000" dirty="0" smtClean="0"/>
              <a:t>Příklady </a:t>
            </a:r>
            <a:r>
              <a:rPr lang="cs-CZ" sz="2000" b="1" dirty="0" smtClean="0">
                <a:solidFill>
                  <a:srgbClr val="FFFF00"/>
                </a:solidFill>
              </a:rPr>
              <a:t>jedovatých hub</a:t>
            </a:r>
            <a:r>
              <a:rPr lang="cs-CZ" sz="2000" dirty="0" smtClean="0"/>
              <a:t>: muchomůrka zelená, muchomůrka červená   </a:t>
            </a:r>
            <a:endParaRPr lang="cs-CZ" sz="20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77"/>
          <a:stretch/>
        </p:blipFill>
        <p:spPr bwMode="auto">
          <a:xfrm>
            <a:off x="4619571" y="4861887"/>
            <a:ext cx="2592000" cy="1765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211571" y="5875530"/>
            <a:ext cx="1453026" cy="64633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uchomůrka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červená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41168"/>
            <a:ext cx="2304256" cy="1659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843808" y="5875529"/>
            <a:ext cx="1505925" cy="646331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uchomůrka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zelená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26" name="Picture 6" descr="C:\Users\Radek\AppData\Local\Microsoft\Windows\Temporary Internet Files\Content.IE5\9GBNML7B\MM90033698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4" y="4077072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435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200" u="sng" dirty="0" smtClean="0">
              <a:hlinkClick r:id="rId2"/>
            </a:endParaRPr>
          </a:p>
          <a:p>
            <a:r>
              <a:rPr lang="cs-CZ" sz="1200" u="sng" dirty="0" smtClean="0">
                <a:hlinkClick r:id="rId2"/>
              </a:rPr>
              <a:t>http</a:t>
            </a:r>
            <a:r>
              <a:rPr lang="cs-CZ" sz="1200" u="sng" dirty="0">
                <a:hlinkClick r:id="rId2"/>
              </a:rPr>
              <a:t>://unshakeablebelief.com/wp-content/uploads/2012/01/MP900401359-890x890.jpg</a:t>
            </a:r>
            <a:endParaRPr lang="cs-CZ" sz="1200" dirty="0"/>
          </a:p>
          <a:p>
            <a:r>
              <a:rPr lang="cs-CZ" sz="1200" u="sng" dirty="0">
                <a:hlinkClick r:id="rId3"/>
              </a:rPr>
              <a:t>http://2.bp.blogspot.com/-hM9roVsM6g4/SjFrdz4-lrI/AAAAAAAAAAM/7sb07_-pXPs/s1600/green002.jpg</a:t>
            </a:r>
            <a:endParaRPr lang="cs-CZ" sz="1200" dirty="0"/>
          </a:p>
          <a:p>
            <a:r>
              <a:rPr lang="cs-CZ" sz="1200" u="sng" dirty="0">
                <a:hlinkClick r:id="rId4"/>
              </a:rPr>
              <a:t>http://firstclass.msvl.k12.wa.us/~william_perry/FOV1-0001640F/FOV1-00016ACF/FOV1-00016ADE/Evergreens.jpg?FCItemID=S0081D71A</a:t>
            </a:r>
            <a:endParaRPr lang="cs-CZ" sz="1200" dirty="0"/>
          </a:p>
          <a:p>
            <a:r>
              <a:rPr lang="cs-CZ" sz="1200" u="sng" dirty="0">
                <a:hlinkClick r:id="rId5"/>
              </a:rPr>
              <a:t>http://media1.mypage.cz/images/media1:4b32ffbf4583c.jpg/1_jelen_evropsky.jpg</a:t>
            </a:r>
            <a:endParaRPr lang="cs-CZ" sz="1200" dirty="0"/>
          </a:p>
          <a:p>
            <a:r>
              <a:rPr lang="cs-CZ" sz="1200" u="sng" dirty="0">
                <a:hlinkClick r:id="rId6"/>
              </a:rPr>
              <a:t>http://img9.rajce.idnes.cz/d0903/4/4143/4143559_033a19353720dd331bd2eb504472d6cb/images/prase_divoke.jpg</a:t>
            </a:r>
            <a:endParaRPr lang="cs-CZ" sz="1200" dirty="0"/>
          </a:p>
          <a:p>
            <a:r>
              <a:rPr lang="cs-CZ" sz="1200" u="sng" dirty="0">
                <a:hlinkClick r:id="rId7"/>
              </a:rPr>
              <a:t>http://www.benateckyctyrlistek.eu/wp-content/uploads/2012/08/srnec02.jpg</a:t>
            </a:r>
            <a:endParaRPr lang="cs-CZ" sz="1200" dirty="0"/>
          </a:p>
          <a:p>
            <a:r>
              <a:rPr lang="cs-CZ" sz="1200" u="sng" dirty="0">
                <a:hlinkClick r:id="rId8"/>
              </a:rPr>
              <a:t>http://www.katastrofik.cz/elearning/savcicr/18-liskaobecna/liska01.jpg</a:t>
            </a:r>
            <a:endParaRPr lang="cs-CZ" sz="1200" dirty="0"/>
          </a:p>
          <a:p>
            <a:r>
              <a:rPr lang="cs-CZ" sz="1200" u="sng" dirty="0">
                <a:hlinkClick r:id="rId9"/>
              </a:rPr>
              <a:t>http://us.123rf.com/400wm/400/400/isselee/isselee0804/isselee080400305/2935333-eurasian-eagle-owl--bubo-bubo-22-months-in-front-of-a-white-background.jpg</a:t>
            </a:r>
            <a:endParaRPr lang="cs-CZ" sz="1200" dirty="0"/>
          </a:p>
          <a:p>
            <a:r>
              <a:rPr lang="cs-CZ" sz="1200" u="sng" dirty="0">
                <a:hlinkClick r:id="rId10"/>
              </a:rPr>
              <a:t>http://www.biolib.cz/IMG/GAL/79026.jpg</a:t>
            </a:r>
            <a:endParaRPr lang="cs-CZ" sz="1200" dirty="0"/>
          </a:p>
          <a:p>
            <a:r>
              <a:rPr lang="cs-CZ" sz="1200" u="sng" dirty="0">
                <a:hlinkClick r:id="rId11"/>
              </a:rPr>
              <a:t>http://img.ahaonline.cz/img/18/full/837257-img-lesni-plody.jpg</a:t>
            </a:r>
            <a:endParaRPr lang="cs-CZ" sz="1200" dirty="0"/>
          </a:p>
          <a:p>
            <a:r>
              <a:rPr lang="cs-CZ" sz="1200" u="sng" dirty="0">
                <a:hlinkClick r:id="rId12"/>
              </a:rPr>
              <a:t>http://www.nasevyziva.cz/img_data_arch/1/1296064009cla_malinik5.jpg</a:t>
            </a:r>
            <a:endParaRPr lang="cs-CZ" sz="1200" dirty="0"/>
          </a:p>
          <a:p>
            <a:r>
              <a:rPr lang="cs-CZ" sz="1200" u="sng" dirty="0">
                <a:hlinkClick r:id="rId13"/>
              </a:rPr>
              <a:t>http://www.chytrazena.cz/obrazky/admin/clanek/ostruziny-ker-plod-13.jpg</a:t>
            </a:r>
            <a:endParaRPr lang="cs-CZ" sz="1200" dirty="0"/>
          </a:p>
          <a:p>
            <a:r>
              <a:rPr lang="cs-CZ" sz="1200" u="sng" dirty="0">
                <a:hlinkClick r:id="rId14"/>
              </a:rPr>
              <a:t>http://mw2.google.com/mw-panoramio/photos/medium/60418675.jpg</a:t>
            </a:r>
            <a:endParaRPr lang="cs-CZ" sz="1200" dirty="0"/>
          </a:p>
          <a:p>
            <a:r>
              <a:rPr lang="cs-CZ" sz="1200" u="sng" dirty="0">
                <a:hlinkClick r:id="rId15"/>
              </a:rPr>
              <a:t>http://www.verejnenoviny.cz/files/boruvkova-sezona.jpg</a:t>
            </a:r>
            <a:endParaRPr lang="cs-CZ" sz="1200" dirty="0"/>
          </a:p>
          <a:p>
            <a:r>
              <a:rPr lang="cs-CZ" sz="1200" u="sng" dirty="0">
                <a:hlinkClick r:id="rId16"/>
              </a:rPr>
              <a:t>http://medias.lepost.fr/ill/2010/12/20/h-20-2347111-1292863169.jpg</a:t>
            </a:r>
            <a:endParaRPr lang="cs-CZ" sz="1200" dirty="0"/>
          </a:p>
          <a:p>
            <a:r>
              <a:rPr lang="cs-CZ" sz="1200" u="sng" dirty="0">
                <a:hlinkClick r:id="rId17"/>
              </a:rPr>
              <a:t>http://nd05.jxs.cz/913/827/62e7a5c689_86573496_o2.jpg</a:t>
            </a:r>
            <a:endParaRPr lang="cs-CZ" sz="1200" dirty="0"/>
          </a:p>
          <a:p>
            <a:r>
              <a:rPr lang="cs-CZ" sz="1200" u="sng" dirty="0">
                <a:hlinkClick r:id="rId18"/>
              </a:rPr>
              <a:t>http://1.bp.blogspot.com/--</a:t>
            </a:r>
            <a:r>
              <a:rPr lang="cs-CZ" sz="1200" u="sng" dirty="0" smtClean="0">
                <a:hlinkClick r:id="rId18"/>
              </a:rPr>
              <a:t>dtqvNYXJ3I/UOnuRq7I5lI/AAAAAAAAAo0/oPFOB5AvkF4/s1600/belladona%5B1%5D.jpg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cs-CZ" sz="1200" u="sng" dirty="0" smtClean="0">
              <a:hlinkClick r:id="rId2"/>
            </a:endParaRPr>
          </a:p>
          <a:p>
            <a:r>
              <a:rPr lang="cs-CZ" sz="1200" u="sng" dirty="0" smtClean="0">
                <a:hlinkClick r:id="rId2"/>
              </a:rPr>
              <a:t>http</a:t>
            </a:r>
            <a:r>
              <a:rPr lang="cs-CZ" sz="1200" u="sng" dirty="0">
                <a:hlinkClick r:id="rId2"/>
              </a:rPr>
              <a:t>://www.naturfoto.cz/fotografie/andera/podbel-lekarsky-MA0004b.jpg</a:t>
            </a:r>
            <a:endParaRPr lang="cs-CZ" sz="1200" dirty="0"/>
          </a:p>
          <a:p>
            <a:r>
              <a:rPr lang="cs-CZ" sz="1200" u="sng" dirty="0">
                <a:hlinkClick r:id="rId3"/>
              </a:rPr>
              <a:t>http://www.mezistromy.cz/userdata/fotografie/ekologicke_skupiny_rostlin/esr07_1184.jpg</a:t>
            </a:r>
            <a:endParaRPr lang="cs-CZ" sz="1200" dirty="0"/>
          </a:p>
          <a:p>
            <a:r>
              <a:rPr lang="cs-CZ" sz="1200" u="sng" dirty="0">
                <a:hlinkClick r:id="rId4"/>
              </a:rPr>
              <a:t>http://www.natura-opava.org/opavsko/images/stories/galerie/flora_byliny_001/flora_byliny_konvalinka_vonna_001.jpg</a:t>
            </a:r>
            <a:endParaRPr lang="cs-CZ" sz="1200" dirty="0"/>
          </a:p>
          <a:p>
            <a:r>
              <a:rPr lang="cs-CZ" sz="1200" u="sng" dirty="0">
                <a:hlinkClick r:id="rId5"/>
              </a:rPr>
              <a:t>http://nd04.jxs.cz/803/653/8343091e4f_75193962_o2.jpg</a:t>
            </a:r>
            <a:endParaRPr lang="cs-CZ" sz="1200" dirty="0"/>
          </a:p>
          <a:p>
            <a:r>
              <a:rPr lang="cs-CZ" sz="1200" u="sng" dirty="0">
                <a:hlinkClick r:id="rId6"/>
              </a:rPr>
              <a:t>http://www.profizahrada.cz/images_data/3096-galanthus-nivalis.jpg</a:t>
            </a:r>
            <a:endParaRPr lang="cs-CZ" sz="1200" dirty="0"/>
          </a:p>
          <a:p>
            <a:r>
              <a:rPr lang="cs-CZ" sz="1200" u="sng" dirty="0">
                <a:hlinkClick r:id="rId7"/>
              </a:rPr>
              <a:t>http://www.boubinsky-prales.cz/fotky/rostliny-marinka.jpg</a:t>
            </a:r>
            <a:endParaRPr lang="cs-CZ" sz="1200" dirty="0"/>
          </a:p>
          <a:p>
            <a:r>
              <a:rPr lang="cs-CZ" sz="1200" u="sng" dirty="0">
                <a:hlinkClick r:id="rId8"/>
              </a:rPr>
              <a:t>http://i.idnes.cz/08/051/gal/TYN22e70c_bedla_vysoka.jpg</a:t>
            </a:r>
            <a:endParaRPr lang="cs-CZ" sz="1200" dirty="0"/>
          </a:p>
          <a:p>
            <a:r>
              <a:rPr lang="cs-CZ" sz="1200" u="sng" dirty="0">
                <a:hlinkClick r:id="rId9"/>
              </a:rPr>
              <a:t>http://www.biolib.cz/IMG/GAL/13904.jpg</a:t>
            </a:r>
            <a:endParaRPr lang="cs-CZ" sz="1200" dirty="0"/>
          </a:p>
          <a:p>
            <a:r>
              <a:rPr lang="cs-CZ" sz="1200" u="sng" dirty="0">
                <a:hlinkClick r:id="rId10"/>
              </a:rPr>
              <a:t>http://www.biolib.cz/IMG/GAL/8050.jpg</a:t>
            </a:r>
            <a:endParaRPr lang="cs-CZ" sz="1200" dirty="0"/>
          </a:p>
          <a:p>
            <a:r>
              <a:rPr lang="cs-CZ" sz="1200" u="sng" dirty="0">
                <a:hlinkClick r:id="rId11"/>
              </a:rPr>
              <a:t>http://www.naturfoto.cz/fotografie/maly/hrib-zrnitohlubikovy-xxx587.jpg</a:t>
            </a:r>
            <a:endParaRPr lang="cs-CZ" sz="1200" dirty="0"/>
          </a:p>
          <a:p>
            <a:r>
              <a:rPr lang="cs-CZ" sz="1200" u="sng" dirty="0">
                <a:hlinkClick r:id="rId12"/>
              </a:rPr>
              <a:t>http://nd03.jxs.cz/003/179/4ceebb40e2_61622656_o2.jpg</a:t>
            </a:r>
            <a:endParaRPr lang="cs-CZ" sz="1200" dirty="0"/>
          </a:p>
          <a:p>
            <a:r>
              <a:rPr lang="cs-CZ" sz="1200" u="sng" dirty="0">
                <a:hlinkClick r:id="rId13"/>
              </a:rPr>
              <a:t>http://nd05.jxs.cz/231/095/aebce44545_79727502_o2.jpg</a:t>
            </a:r>
            <a:endParaRPr lang="cs-CZ" sz="1200" dirty="0"/>
          </a:p>
          <a:p>
            <a:r>
              <a:rPr lang="cs-CZ" sz="1200" u="sng" dirty="0">
                <a:hlinkClick r:id="rId14"/>
              </a:rPr>
              <a:t>http://www.mkrychnovatlashub.estranky.cz/img/picture/26/p1050038uu.jpg</a:t>
            </a:r>
            <a:endParaRPr lang="cs-CZ" sz="1200" dirty="0"/>
          </a:p>
          <a:p>
            <a:r>
              <a:rPr lang="cs-CZ" sz="1200" u="sng" dirty="0">
                <a:hlinkClick r:id="rId15"/>
              </a:rPr>
              <a:t>http://www.nasehouby.cz/users/0040/2011/0040-2011-0000-0423.jpg</a:t>
            </a:r>
            <a:endParaRPr lang="cs-CZ" sz="1200" dirty="0"/>
          </a:p>
          <a:p>
            <a:r>
              <a:rPr lang="cs-CZ" sz="1200" u="sng" dirty="0">
                <a:hlinkClick r:id="rId16"/>
              </a:rPr>
              <a:t>http://de.academic.ru/pictures/dewiki/90/Zunderschwamm03.JPG</a:t>
            </a:r>
            <a:endParaRPr lang="cs-CZ" sz="1200" dirty="0"/>
          </a:p>
          <a:p>
            <a:r>
              <a:rPr lang="cs-CZ" sz="1200" u="sng" dirty="0">
                <a:hlinkClick r:id="rId17"/>
              </a:rPr>
              <a:t>http://files.hribynaskycove.webnode.sk/200000027-d1c95d2c3e/tn_c_6540_7.jpg</a:t>
            </a:r>
            <a:endParaRPr lang="cs-CZ" sz="1200" dirty="0"/>
          </a:p>
          <a:p>
            <a:r>
              <a:rPr lang="cs-CZ" sz="1200" u="sng" dirty="0">
                <a:hlinkClick r:id="rId18"/>
              </a:rPr>
              <a:t>http://</a:t>
            </a:r>
            <a:r>
              <a:rPr lang="cs-CZ" sz="1200" u="sng" dirty="0" smtClean="0">
                <a:hlinkClick r:id="rId18"/>
              </a:rPr>
              <a:t>www.priroda.cz/clanky/foto/maly-muchomurka-cervena.jpg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7886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439</TotalTime>
  <Words>568</Words>
  <Application>Microsoft Office PowerPoint</Application>
  <PresentationFormat>Předvádění na obrazovce (4:3)</PresentationFormat>
  <Paragraphs>118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LES</vt:lpstr>
      <vt:lpstr>ŽIVOČICHOVÉ V LESE</vt:lpstr>
      <vt:lpstr>PLODY  LESA</vt:lpstr>
      <vt:lpstr>JEDOVATÉ ROSTLINY</vt:lpstr>
      <vt:lpstr>BYLINY V LESE</vt:lpstr>
      <vt:lpstr>BYLINY V LESE</vt:lpstr>
      <vt:lpstr>HOUBY</vt:lpstr>
      <vt:lpstr>HOUBY</vt:lpstr>
      <vt:lpstr>HOUBY</vt:lpstr>
      <vt:lpstr>Zdroje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52</cp:revision>
  <dcterms:created xsi:type="dcterms:W3CDTF">2011-06-20T10:40:08Z</dcterms:created>
  <dcterms:modified xsi:type="dcterms:W3CDTF">2013-03-12T11:32:27Z</dcterms:modified>
</cp:coreProperties>
</file>