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8D25D-8C3A-4D2B-AA99-4F689821ADA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DBFE2-37BA-48DC-9B4E-50E3F0F359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8D25D-8C3A-4D2B-AA99-4F689821ADA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DBFE2-37BA-48DC-9B4E-50E3F0F3599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8D25D-8C3A-4D2B-AA99-4F689821ADA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DBFE2-37BA-48DC-9B4E-50E3F0F359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8D25D-8C3A-4D2B-AA99-4F689821ADA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DBFE2-37BA-48DC-9B4E-50E3F0F3599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8D25D-8C3A-4D2B-AA99-4F689821ADA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DBFE2-37BA-48DC-9B4E-50E3F0F359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8D25D-8C3A-4D2B-AA99-4F689821ADA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DBFE2-37BA-48DC-9B4E-50E3F0F359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8D25D-8C3A-4D2B-AA99-4F689821ADA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DBFE2-37BA-48DC-9B4E-50E3F0F359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8D25D-8C3A-4D2B-AA99-4F689821ADA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DBFE2-37BA-48DC-9B4E-50E3F0F35999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8D25D-8C3A-4D2B-AA99-4F689821ADA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DBFE2-37BA-48DC-9B4E-50E3F0F3599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8D25D-8C3A-4D2B-AA99-4F689821ADA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DBFE2-37BA-48DC-9B4E-50E3F0F359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8D25D-8C3A-4D2B-AA99-4F689821ADA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DBFE2-37BA-48DC-9B4E-50E3F0F35999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78D25D-8C3A-4D2B-AA99-4F689821ADA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9F2DBFE2-37BA-48DC-9B4E-50E3F0F3599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v%C4%9Btov%C3%A9_d%C4%9Bdictv%C3%AD" TargetMode="External"/><Relationship Id="rId2" Type="http://schemas.openxmlformats.org/officeDocument/2006/relationships/hyperlink" Target="http://www.unesco-czech.cz/unesco-pamatky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Kromeriz_-_zamek.JPG?uselang=cs" TargetMode="External"/><Relationship Id="rId13" Type="http://schemas.openxmlformats.org/officeDocument/2006/relationships/hyperlink" Target="http://cs.wikipedia.org/wiki/Soubor:Trebic_way.JPG" TargetMode="External"/><Relationship Id="rId3" Type="http://schemas.openxmlformats.org/officeDocument/2006/relationships/hyperlink" Target="http://cs.wikipedia.org/wiki/Soubor:Ceskykrumlov.JPG" TargetMode="External"/><Relationship Id="rId7" Type="http://schemas.openxmlformats.org/officeDocument/2006/relationships/hyperlink" Target="http://cs.wikipedia.org/wiki/Soubor:Valtice_castle_courtyard.JPG" TargetMode="External"/><Relationship Id="rId12" Type="http://schemas.openxmlformats.org/officeDocument/2006/relationships/hyperlink" Target="http://cs.wikipedia.org/wiki/Soubor:Vila_Tugendhat.jpg" TargetMode="External"/><Relationship Id="rId2" Type="http://schemas.openxmlformats.org/officeDocument/2006/relationships/hyperlink" Target="http://cs.wikipedia.org/wiki/Soubor:Tel%C4%8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utn%C3%A1_Hora_-_n%C3%A1dvo%C5%99%C3%AD_Vla%C5%A1sk%C3%A9ho_dvora.jpg" TargetMode="External"/><Relationship Id="rId11" Type="http://schemas.openxmlformats.org/officeDocument/2006/relationships/hyperlink" Target="http://cs.wikipedia.org/wiki/Soubor:Olomouc-Horn%C3%AD_n%C3%A1m%C4%9Bst%C3%AD.JPG" TargetMode="External"/><Relationship Id="rId5" Type="http://schemas.openxmlformats.org/officeDocument/2006/relationships/hyperlink" Target="http://cs.wikipedia.org/wiki/Soubor:Church_of_St_John_of_Nepomuk_at_Zelena_aora_CZ.jpg" TargetMode="External"/><Relationship Id="rId10" Type="http://schemas.openxmlformats.org/officeDocument/2006/relationships/hyperlink" Target="http://commons.wikimedia.org/wiki/File:Litomysl3.jpg?uselang=cs" TargetMode="External"/><Relationship Id="rId4" Type="http://schemas.openxmlformats.org/officeDocument/2006/relationships/hyperlink" Target="http://cs.wikipedia.org/wiki/Soubor:Franti%C5%A1ek_Xaver_Sandmann_(Franz_Xaver_Sandmann),_Karl%C5%AFv_Most,_pam%C3%A1tn%C3%A1_l%C3%ADpa.jpg" TargetMode="External"/><Relationship Id="rId9" Type="http://schemas.openxmlformats.org/officeDocument/2006/relationships/hyperlink" Target="http://cs.wikipedia.org/wiki/Soubor:Hola%C5%A1ovi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58888" y="1844675"/>
            <a:ext cx="6400800" cy="3933825"/>
          </a:xfrm>
        </p:spPr>
        <p:txBody>
          <a:bodyPr/>
          <a:lstStyle/>
          <a:p>
            <a:pPr algn="l">
              <a:lnSpc>
                <a:spcPct val="80000"/>
              </a:lnSpc>
            </a:pPr>
            <a:r>
              <a:rPr lang="cs-CZ" sz="1200" dirty="0"/>
              <a:t>ŠKOLA:		Gymnázium, Tanvald, Školní 305, příspěvková 		organizace</a:t>
            </a:r>
          </a:p>
          <a:p>
            <a:pPr algn="l">
              <a:lnSpc>
                <a:spcPct val="80000"/>
              </a:lnSpc>
            </a:pPr>
            <a:r>
              <a:rPr lang="cs-CZ" sz="1200" dirty="0"/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200" dirty="0"/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200" dirty="0"/>
              <a:t>ČÍSLO ŠABLONY:	III/2 Inovace a zkvalitnění výuky prostřednictvím 		ICT</a:t>
            </a:r>
          </a:p>
          <a:p>
            <a:pPr algn="l">
              <a:lnSpc>
                <a:spcPct val="80000"/>
              </a:lnSpc>
            </a:pPr>
            <a:r>
              <a:rPr lang="cs-CZ" sz="1200" dirty="0"/>
              <a:t>AUTOR</a:t>
            </a:r>
            <a:r>
              <a:rPr lang="cs-CZ" sz="1200" dirty="0" smtClean="0"/>
              <a:t>:		Ivan Nývlt</a:t>
            </a:r>
            <a:endParaRPr lang="cs-CZ" sz="1200" dirty="0"/>
          </a:p>
          <a:p>
            <a:pPr algn="l">
              <a:lnSpc>
                <a:spcPct val="80000"/>
              </a:lnSpc>
            </a:pPr>
            <a:r>
              <a:rPr lang="cs-CZ" sz="1200" dirty="0"/>
              <a:t>TEMATICKÁ OBLAST</a:t>
            </a:r>
            <a:r>
              <a:rPr lang="cs-CZ" sz="1200" dirty="0" smtClean="0"/>
              <a:t>:	Dějepis</a:t>
            </a:r>
            <a:endParaRPr lang="cs-CZ" sz="1200" dirty="0"/>
          </a:p>
          <a:p>
            <a:pPr algn="l">
              <a:lnSpc>
                <a:spcPct val="80000"/>
              </a:lnSpc>
            </a:pPr>
            <a:r>
              <a:rPr lang="cs-CZ" sz="1200" dirty="0"/>
              <a:t>NÁZEV </a:t>
            </a:r>
            <a:r>
              <a:rPr lang="cs-CZ" sz="1200" dirty="0" err="1"/>
              <a:t>DUMu</a:t>
            </a:r>
            <a:r>
              <a:rPr lang="cs-CZ" sz="1200" dirty="0" smtClean="0"/>
              <a:t>:	Památky UNESCO v České republice</a:t>
            </a:r>
            <a:endParaRPr lang="cs-CZ" sz="1200" dirty="0"/>
          </a:p>
          <a:p>
            <a:pPr algn="l">
              <a:lnSpc>
                <a:spcPct val="80000"/>
              </a:lnSpc>
            </a:pPr>
            <a:r>
              <a:rPr lang="cs-CZ" sz="1200" dirty="0"/>
              <a:t>POŘADOVÉ ČÍSLO </a:t>
            </a:r>
            <a:r>
              <a:rPr lang="cs-CZ" sz="1200" dirty="0" err="1"/>
              <a:t>DUMu</a:t>
            </a:r>
            <a:r>
              <a:rPr lang="cs-CZ" sz="1200" dirty="0" smtClean="0"/>
              <a:t>:	20</a:t>
            </a:r>
            <a:endParaRPr lang="cs-CZ" sz="1200" dirty="0"/>
          </a:p>
          <a:p>
            <a:pPr algn="l">
              <a:lnSpc>
                <a:spcPct val="80000"/>
              </a:lnSpc>
            </a:pPr>
            <a:r>
              <a:rPr lang="cs-CZ" sz="1200" dirty="0"/>
              <a:t>KÓD </a:t>
            </a:r>
            <a:r>
              <a:rPr lang="cs-CZ" sz="1200" dirty="0" err="1"/>
              <a:t>DUMu</a:t>
            </a:r>
            <a:r>
              <a:rPr lang="cs-CZ" sz="1200" dirty="0" smtClean="0"/>
              <a:t>:		IN_D_20</a:t>
            </a:r>
            <a:endParaRPr lang="cs-CZ" sz="1200" dirty="0"/>
          </a:p>
          <a:p>
            <a:pPr algn="l">
              <a:lnSpc>
                <a:spcPct val="80000"/>
              </a:lnSpc>
            </a:pPr>
            <a:r>
              <a:rPr lang="cs-CZ" sz="1200" dirty="0"/>
              <a:t>DATUM TVORBY</a:t>
            </a:r>
            <a:r>
              <a:rPr lang="cs-CZ" sz="1200" dirty="0" smtClean="0"/>
              <a:t>:	5.3.2013</a:t>
            </a:r>
            <a:endParaRPr lang="cs-CZ" sz="1200" dirty="0"/>
          </a:p>
          <a:p>
            <a:pPr algn="l">
              <a:lnSpc>
                <a:spcPct val="80000"/>
              </a:lnSpc>
            </a:pPr>
            <a:r>
              <a:rPr lang="cs-CZ" sz="1200" dirty="0"/>
              <a:t>ANOTACE </a:t>
            </a:r>
            <a:r>
              <a:rPr lang="cs-CZ" sz="1200" dirty="0" smtClean="0"/>
              <a:t>(3.ROČNÍK</a:t>
            </a:r>
            <a:r>
              <a:rPr lang="cs-CZ" sz="1200" dirty="0" smtClean="0"/>
              <a:t>): Tento DUM studentům jasnou, přehlednou a stručnou formou prezentuje památky UNESCO v České republice a zdůrazňuje  jejich význam </a:t>
            </a:r>
            <a:r>
              <a:rPr lang="cs-CZ" sz="1200" smtClean="0"/>
              <a:t>a nezastupitelnost .</a:t>
            </a:r>
            <a:endParaRPr lang="cs-CZ" sz="1200" dirty="0"/>
          </a:p>
          <a:p>
            <a:pPr algn="l">
              <a:lnSpc>
                <a:spcPct val="80000"/>
              </a:lnSpc>
            </a:pPr>
            <a:endParaRPr lang="cs-CZ" sz="1200" dirty="0"/>
          </a:p>
          <a:p>
            <a:pPr algn="l">
              <a:lnSpc>
                <a:spcPct val="80000"/>
              </a:lnSpc>
            </a:pPr>
            <a:endParaRPr lang="cs-CZ" sz="1200" dirty="0"/>
          </a:p>
          <a:p>
            <a:pPr algn="l">
              <a:lnSpc>
                <a:spcPct val="80000"/>
              </a:lnSpc>
            </a:pPr>
            <a:endParaRPr lang="cs-CZ" sz="1200" dirty="0"/>
          </a:p>
          <a:p>
            <a:pPr algn="l">
              <a:lnSpc>
                <a:spcPct val="80000"/>
              </a:lnSpc>
            </a:pPr>
            <a:r>
              <a:rPr lang="cs-CZ" sz="1200" dirty="0"/>
              <a:t>METODICKÝ POKYN:</a:t>
            </a:r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8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7472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Památky UNESCO v České republice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České dědictví UNESCO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692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UNESCO = United </a:t>
            </a:r>
            <a:r>
              <a:rPr lang="cs-CZ" dirty="0" err="1" smtClean="0"/>
              <a:t>Nationals</a:t>
            </a:r>
            <a:r>
              <a:rPr lang="cs-CZ" dirty="0" smtClean="0"/>
              <a:t> </a:t>
            </a:r>
            <a:r>
              <a:rPr lang="cs-CZ" dirty="0" err="1" smtClean="0"/>
              <a:t>Educational</a:t>
            </a:r>
            <a:r>
              <a:rPr lang="cs-CZ" dirty="0" smtClean="0"/>
              <a:t>, </a:t>
            </a:r>
            <a:r>
              <a:rPr lang="cs-CZ" dirty="0" err="1" smtClean="0"/>
              <a:t>Scientific</a:t>
            </a:r>
            <a:r>
              <a:rPr lang="cs-CZ" dirty="0" smtClean="0"/>
              <a:t> and </a:t>
            </a:r>
            <a:r>
              <a:rPr lang="cs-CZ" dirty="0" err="1" smtClean="0"/>
              <a:t>Cultural</a:t>
            </a:r>
            <a:r>
              <a:rPr lang="cs-CZ" dirty="0" smtClean="0"/>
              <a:t> </a:t>
            </a:r>
            <a:r>
              <a:rPr lang="cs-CZ" dirty="0" err="1" smtClean="0"/>
              <a:t>Organisation</a:t>
            </a:r>
            <a:r>
              <a:rPr lang="cs-CZ" dirty="0" smtClean="0"/>
              <a:t>.</a:t>
            </a:r>
          </a:p>
          <a:p>
            <a:r>
              <a:rPr lang="cs-CZ" dirty="0" smtClean="0"/>
              <a:t>Sídlí v Paříži, momentálně má 195 členských zemí.</a:t>
            </a:r>
          </a:p>
          <a:p>
            <a:r>
              <a:rPr lang="cs-CZ" dirty="0" smtClean="0"/>
              <a:t>Úmluva o ochraně světového kulturního a přírodního dědictví – rok 1972.</a:t>
            </a:r>
          </a:p>
          <a:p>
            <a:r>
              <a:rPr lang="cs-CZ" dirty="0" smtClean="0"/>
              <a:t>Na seznamu zapsány jedinečné památky charakteru hmotného (přírodní výtvory, výtvory lidské činnosti,…) i nehmotného (soubory duchovních a lidových tradic, hudební díla,…).</a:t>
            </a:r>
          </a:p>
          <a:p>
            <a:r>
              <a:rPr lang="cs-CZ" dirty="0" smtClean="0"/>
              <a:t>ČR má momentálně zapsáno 12 hmotných kulturních památek a 3 z oblasti nehmotného kulturního dědictví.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Stručně  o kulturním dědictví UNESCO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2148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700808"/>
            <a:ext cx="6899297" cy="4588033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Telč – Historické centrum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7554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5976664" cy="448249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Český Krumlov – Historické centrum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6829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484784"/>
            <a:ext cx="6624736" cy="484433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Praha – Historické centrum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8983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700808"/>
            <a:ext cx="6264696" cy="469852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Žďár nad Sázavou – poutní kostel </a:t>
            </a:r>
            <a:r>
              <a:rPr lang="cs-CZ" dirty="0" err="1" smtClean="0"/>
              <a:t>sv.Jana</a:t>
            </a:r>
            <a:r>
              <a:rPr lang="cs-CZ" dirty="0" smtClean="0"/>
              <a:t> Nepomuckého na Zelené 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6853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844824"/>
            <a:ext cx="6676131" cy="444797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Kutná Hora – Historické centrum, chrám sv. Barbory, katedrála v Sedlci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64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700808"/>
            <a:ext cx="6664257" cy="4365313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Lednicko</a:t>
            </a:r>
            <a:r>
              <a:rPr lang="cs-CZ" dirty="0" smtClean="0"/>
              <a:t> – valtický areál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4893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484784"/>
            <a:ext cx="5995954" cy="449696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Kroměříž – Zahrady a zámek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5748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628800"/>
            <a:ext cx="6237507" cy="4163535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Holašovice – Vesnická rezervace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5286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484784"/>
            <a:ext cx="6331992" cy="4748994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Litomyšl – Zámek a zámecký areál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7601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268760"/>
            <a:ext cx="6912768" cy="518457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Olomouc – Sloup Nejsvětější Trojice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3843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412776"/>
            <a:ext cx="6531914" cy="4952679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Brno – Vila </a:t>
            </a:r>
            <a:r>
              <a:rPr lang="cs-CZ" dirty="0" err="1" smtClean="0"/>
              <a:t>Tugendhat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7264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557908"/>
            <a:ext cx="3168352" cy="519957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Třebíč – Židovská čtvrť a bazilika sv. Prokopa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5658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Slovácký Verbuňk – mužský skočný tanec.</a:t>
            </a:r>
          </a:p>
          <a:p>
            <a:r>
              <a:rPr lang="cs-CZ" dirty="0" smtClean="0"/>
              <a:t>Masopust – oblast </a:t>
            </a:r>
            <a:r>
              <a:rPr lang="cs-CZ" dirty="0" err="1" smtClean="0"/>
              <a:t>Hlinecka</a:t>
            </a:r>
            <a:r>
              <a:rPr lang="cs-CZ" dirty="0" smtClean="0"/>
              <a:t>.</a:t>
            </a:r>
          </a:p>
          <a:p>
            <a:r>
              <a:rPr lang="cs-CZ" dirty="0" smtClean="0"/>
              <a:t>Sokolnictví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Nehmotné kulturní památky – doplňující informace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373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636912"/>
            <a:ext cx="7408333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http://www.unesco-czech.cz/unesco-pamatky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cs.wikipedia.org/wiki/Sv%C4%9Btov%C3%A9_d%C4%9Bdictv%C3%AD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8783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2708920"/>
            <a:ext cx="7408333" cy="345069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/>
              <a:t>MRHYDE.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cs.wikipedia.org/wiki/Soubor:Tel%C4%8D.jpg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ONDŘEJ </a:t>
            </a:r>
            <a:r>
              <a:rPr lang="cs-CZ" dirty="0"/>
              <a:t>KONÍČEK.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cs.wikipedia.org/wiki/Soubor:Ceskykrumlov.JPG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SCAN.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4"/>
              </a:rPr>
              <a:t>http://cs.wikipedia.org/wiki/Soubor:Franti%C5%A1ek_Xaver_Sandmann_(Franz_Xaver_Sandmann),_Karl%C5%AFv_Most,_pam%C3%A1tn%C3%A1_l%C3%ADpa.jpg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ANNA PROKOPOVÁ.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5"/>
              </a:rPr>
              <a:t>http://cs.wikipedia.org/wiki/Soubor:Church_of_St_John_of_Nepomuk_at_Zelena_aora_CZ.jpg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PRAZAK.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6"/>
              </a:rPr>
              <a:t>http://cs.wikipedia.org/wiki/Soubor:Kutn%C3%A1_Hora_-_</a:t>
            </a:r>
            <a:r>
              <a:rPr lang="cs-CZ" dirty="0" smtClean="0">
                <a:hlinkClick r:id="rId6"/>
              </a:rPr>
              <a:t>n%C3%A1dvo%C5%99%C3%AD_Vla%C5%A1sk%C3%A9ho_dvora.jpg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ZDENĚK PRAŽÁK.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cs.wikipedia.org/wiki/Soubor:Valtice_castle_courtyard.JPG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MARZPER.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8"/>
              </a:rPr>
              <a:t>http://commons.wikimedia.org/wiki/File:Kromeriz_-_</a:t>
            </a:r>
            <a:r>
              <a:rPr lang="cs-CZ" dirty="0" smtClean="0">
                <a:hlinkClick r:id="rId8"/>
              </a:rPr>
              <a:t>zamek.JPG?uselang=cs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ANDY HAWKINS.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cs.wikipedia.org/wiki/Soubor:Hola%C5%A1ovice.jpg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MARTIN VAVŘÍK.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commons.wikimedia.org/wiki/File:Litomysl3.jpg?uselang=cs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DOMINIK TEFERT.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cs.wikipedia.org/wiki/Soubor:Olomouc-Horn%C3%AD_n%C3%A1m%C4%9Bst%C3%AD.JPG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MRHYDE. </a:t>
            </a:r>
            <a:r>
              <a:rPr lang="cs-CZ" i="1" dirty="0" err="1"/>
              <a:t>wikipedia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cs.wikipedia.org/wiki/Soubor:Vila_Tugendhat.jpg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Z.E.O. </a:t>
            </a:r>
            <a:r>
              <a:rPr lang="cs-CZ" i="1" dirty="0"/>
              <a:t>wikipedie</a:t>
            </a:r>
            <a:r>
              <a:rPr lang="cs-CZ" dirty="0"/>
              <a:t> [online]. [cit. 5.3.2013]. Dostupný na WWW: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cs.wikipedia.org/wiki/Soubor:Trebic_way.JPG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304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122</TotalTime>
  <Words>427</Words>
  <Application>Microsoft Office PowerPoint</Application>
  <PresentationFormat>Předvádění na obrazovce (4:3)</PresentationFormat>
  <Paragraphs>63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Prezentace aplikace PowerPoint</vt:lpstr>
      <vt:lpstr>Památky UNESCO v České republice</vt:lpstr>
      <vt:lpstr>Stručně  o kulturním dědictví UNESCO</vt:lpstr>
      <vt:lpstr>Telč – Historické centrum</vt:lpstr>
      <vt:lpstr>Český Krumlov – Historické centrum</vt:lpstr>
      <vt:lpstr>Praha – Historické centrum</vt:lpstr>
      <vt:lpstr>Žďár nad Sázavou – poutní kostel sv.Jana Nepomuckého na Zelené h.</vt:lpstr>
      <vt:lpstr>Kutná Hora – Historické centrum, chrám sv. Barbory, katedrála v Sedlci</vt:lpstr>
      <vt:lpstr>Lednicko – valtický areál</vt:lpstr>
      <vt:lpstr>Kroměříž – Zahrady a zámek</vt:lpstr>
      <vt:lpstr>Holašovice – Vesnická rezervace</vt:lpstr>
      <vt:lpstr>Litomyšl – Zámek a zámecký areál</vt:lpstr>
      <vt:lpstr>Olomouc – Sloup Nejsvětější Trojice</vt:lpstr>
      <vt:lpstr>Brno – Vila Tugendhat</vt:lpstr>
      <vt:lpstr>Třebíč – Židovská čtvrť a bazilika sv. Prokopa</vt:lpstr>
      <vt:lpstr>Nehmotné kulturní památky – doplňující informace</vt:lpstr>
      <vt:lpstr>Zdroje</vt:lpstr>
      <vt:lpstr>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 UNESCO v České republice</dc:title>
  <dc:creator>Ivan Nývlt</dc:creator>
  <cp:lastModifiedBy>Ivan Nývlt</cp:lastModifiedBy>
  <cp:revision>13</cp:revision>
  <dcterms:created xsi:type="dcterms:W3CDTF">2013-03-05T17:15:53Z</dcterms:created>
  <dcterms:modified xsi:type="dcterms:W3CDTF">2013-03-13T11:41:28Z</dcterms:modified>
</cp:coreProperties>
</file>