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7" r:id="rId4"/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9" autoAdjust="0"/>
    <p:restoredTop sz="95017" autoAdjust="0"/>
  </p:normalViewPr>
  <p:slideViewPr>
    <p:cSldViewPr>
      <p:cViewPr>
        <p:scale>
          <a:sx n="66" d="100"/>
          <a:sy n="66" d="100"/>
        </p:scale>
        <p:origin x="-1284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DEC7-685A-48B8-8C47-849126C8F191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FDF71-DC85-424A-B61B-F61D8F8A8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06937850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DEC7-685A-48B8-8C47-849126C8F191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FDF71-DC85-424A-B61B-F61D8F8A8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85514611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DEC7-685A-48B8-8C47-849126C8F191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FDF71-DC85-424A-B61B-F61D8F8A8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4741824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DEC7-685A-48B8-8C47-849126C8F191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FDF71-DC85-424A-B61B-F61D8F8A8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65047339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DEC7-685A-48B8-8C47-849126C8F191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FDF71-DC85-424A-B61B-F61D8F8A8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0213522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DEC7-685A-48B8-8C47-849126C8F191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FDF71-DC85-424A-B61B-F61D8F8A8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07728328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DEC7-685A-48B8-8C47-849126C8F191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FDF71-DC85-424A-B61B-F61D8F8A8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33391846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DEC7-685A-48B8-8C47-849126C8F191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FDF71-DC85-424A-B61B-F61D8F8A8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08723544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DEC7-685A-48B8-8C47-849126C8F191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FDF71-DC85-424A-B61B-F61D8F8A8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91791281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DEC7-685A-48B8-8C47-849126C8F191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FDF71-DC85-424A-B61B-F61D8F8A8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5964767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5DEC7-685A-48B8-8C47-849126C8F191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FDF71-DC85-424A-B61B-F61D8F8A8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834435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5DEC7-685A-48B8-8C47-849126C8F191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FDF71-DC85-424A-B61B-F61D8F8A85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97191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NÁZEV ŠKOLY: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ZÁKLADNÍ ŠKOLA TIŠICE, okres MĚLNÍK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AUTOR: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Mgr. Simona </a:t>
            </a:r>
            <a:r>
              <a:rPr kumimoji="0" lang="cs-CZ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Rendeková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NÁZEV: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VY_32_INOVACE_12_ VYJMENOVANÁ SLOVA_PROCVIČENÍ VYJMENOVANÝCH SLOV po M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ČÍSLO PROJEKTU: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CZ.1.07/1.4.00/21.3130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4" y="33265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1752388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ANOTACE: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Materiál je určen pro žáky od 3. tříd, slouží k procvičení  vyjmenovaných slov po M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JAZYK: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Čeština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OČEKÁVANÝ VÝSTUP: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Žák odůvodňuje a píše správně –i/-y po obojetných souhláskách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KLÍČOVÁ SLOVA: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vyjmenovaná slova, obojetné souhlásky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DRUH INTERAKTIVITY: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Procvičování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CÍLOVÁ SKUPINA: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Žák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STUPEŇ A TYP VZDĚLÁNÍ: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Základní vzdělávání – první stupeň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TYPICKÁ VĚKOVÁ SKUPINA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Od 3.ročníku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33265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3560505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ndra\AppData\Local\Microsoft\Windows\Temporary Internet Files\Content.IE5\19FGFVY6\MC9001922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188" y="1556792"/>
            <a:ext cx="5979395" cy="41678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04664"/>
            <a:ext cx="8240379" cy="720080"/>
          </a:xfr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Ježek obecný je </a:t>
            </a:r>
            <a:r>
              <a:rPr lang="cs-CZ" b="1" dirty="0" err="1" smtClean="0">
                <a:solidFill>
                  <a:schemeClr val="tx1"/>
                </a:solidFill>
              </a:rPr>
              <a:t>hm_zožravec</a:t>
            </a:r>
            <a:endParaRPr lang="cs-CZ" b="1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1288269"/>
            <a:ext cx="823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i</a:t>
            </a:r>
            <a:endParaRPr lang="cs-CZ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27000">
                  <a:srgbClr val="FFFF00"/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1195769"/>
            <a:ext cx="9721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y</a:t>
            </a:r>
          </a:p>
        </p:txBody>
      </p:sp>
      <p:sp>
        <p:nvSpPr>
          <p:cNvPr id="7" name="TextovéPole 6"/>
          <p:cNvSpPr txBox="1"/>
          <p:nvPr/>
        </p:nvSpPr>
        <p:spPr>
          <a:xfrm rot="1699076">
            <a:off x="354619" y="3785099"/>
            <a:ext cx="39604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CHYBNĚ</a:t>
            </a:r>
            <a:endParaRPr lang="cs-CZ" sz="8000" b="1" dirty="0">
              <a:solidFill>
                <a:srgbClr val="FF000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20246472">
            <a:off x="4665700" y="4652965"/>
            <a:ext cx="43924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effectLst>
                  <a:glow rad="127000">
                    <a:schemeClr val="tx1"/>
                  </a:glow>
                </a:effectLst>
              </a:rPr>
              <a:t>SPRÁVNĚ</a:t>
            </a:r>
            <a:endParaRPr lang="cs-CZ" sz="8000" b="1" dirty="0">
              <a:solidFill>
                <a:srgbClr val="00B05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11825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build="allAtOnce"/>
      <p:bldP spid="5" grpId="1" build="allAtOnce"/>
      <p:bldP spid="6" grpId="0" build="allAtOnce"/>
      <p:bldP spid="6" grpId="1" build="allAtOnce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Ondra\AppData\Local\Microsoft\Windows\Temporary Internet Files\Content.IE5\19FGFVY6\MC9000201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071" y="1767527"/>
            <a:ext cx="6523402" cy="42658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04664"/>
            <a:ext cx="8240379" cy="720080"/>
          </a:xfr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Vojáci ušli deset </a:t>
            </a:r>
            <a:r>
              <a:rPr lang="cs-CZ" b="1" dirty="0" err="1" smtClean="0">
                <a:solidFill>
                  <a:schemeClr val="tx1"/>
                </a:solidFill>
              </a:rPr>
              <a:t>m_l</a:t>
            </a:r>
            <a:endParaRPr lang="cs-CZ" b="1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1288269"/>
            <a:ext cx="823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i</a:t>
            </a:r>
            <a:endParaRPr lang="cs-CZ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27000">
                  <a:srgbClr val="FFFF00"/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1195769"/>
            <a:ext cx="9721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y</a:t>
            </a:r>
          </a:p>
        </p:txBody>
      </p:sp>
      <p:sp>
        <p:nvSpPr>
          <p:cNvPr id="7" name="TextovéPole 6"/>
          <p:cNvSpPr txBox="1"/>
          <p:nvPr/>
        </p:nvSpPr>
        <p:spPr>
          <a:xfrm rot="1699076">
            <a:off x="354619" y="3785099"/>
            <a:ext cx="39604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CHYBNĚ</a:t>
            </a:r>
            <a:endParaRPr lang="cs-CZ" sz="8000" b="1" dirty="0">
              <a:solidFill>
                <a:srgbClr val="FF000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20246472">
            <a:off x="4665700" y="4652965"/>
            <a:ext cx="43924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effectLst>
                  <a:glow rad="127000">
                    <a:schemeClr val="tx1"/>
                  </a:glow>
                </a:effectLst>
              </a:rPr>
              <a:t>SPRÁVNĚ</a:t>
            </a:r>
            <a:endParaRPr lang="cs-CZ" sz="8000" b="1" dirty="0">
              <a:solidFill>
                <a:srgbClr val="00B05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67759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build="allAtOnce"/>
      <p:bldP spid="5" grpId="1" build="allAtOnce"/>
      <p:bldP spid="6" grpId="0" build="allAtOnce"/>
      <p:bldP spid="6" grpId="1" build="allAtOnce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Ondra\AppData\Local\Microsoft\Windows\Temporary Internet Files\Content.IE5\19FGFVY6\MC9003907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578" y="1777333"/>
            <a:ext cx="5544616" cy="36678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04664"/>
            <a:ext cx="8240379" cy="720080"/>
          </a:xfr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Můj dědeček je nejlepší </a:t>
            </a:r>
            <a:r>
              <a:rPr lang="cs-CZ" b="1" dirty="0" err="1" smtClean="0">
                <a:solidFill>
                  <a:schemeClr val="tx1"/>
                </a:solidFill>
              </a:rPr>
              <a:t>m_slivec</a:t>
            </a:r>
            <a:r>
              <a:rPr lang="cs-CZ" b="1" dirty="0" smtClean="0">
                <a:solidFill>
                  <a:schemeClr val="tx1"/>
                </a:solidFill>
              </a:rPr>
              <a:t> v polesí.</a:t>
            </a:r>
          </a:p>
          <a:p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1288269"/>
            <a:ext cx="823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i</a:t>
            </a:r>
            <a:endParaRPr lang="cs-CZ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27000">
                  <a:srgbClr val="FFFF00"/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1195769"/>
            <a:ext cx="9721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y</a:t>
            </a:r>
          </a:p>
        </p:txBody>
      </p:sp>
      <p:sp>
        <p:nvSpPr>
          <p:cNvPr id="7" name="TextovéPole 6"/>
          <p:cNvSpPr txBox="1"/>
          <p:nvPr/>
        </p:nvSpPr>
        <p:spPr>
          <a:xfrm rot="1699076">
            <a:off x="354619" y="3785099"/>
            <a:ext cx="39604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CHYBNĚ</a:t>
            </a:r>
            <a:endParaRPr lang="cs-CZ" sz="8000" b="1" dirty="0">
              <a:solidFill>
                <a:srgbClr val="FF000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20246472">
            <a:off x="4665700" y="4652965"/>
            <a:ext cx="43924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effectLst>
                  <a:glow rad="127000">
                    <a:schemeClr val="tx1"/>
                  </a:glow>
                </a:effectLst>
              </a:rPr>
              <a:t>SPRÁVNĚ</a:t>
            </a:r>
            <a:endParaRPr lang="cs-CZ" sz="8000" b="1" dirty="0">
              <a:solidFill>
                <a:srgbClr val="00B05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74742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build="allAtOnce"/>
      <p:bldP spid="5" grpId="1" build="allAtOnce"/>
      <p:bldP spid="6" grpId="0" build="allAtOnce"/>
      <p:bldP spid="6" grpId="1" build="allAtOnce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Ondra\AppData\Local\Microsoft\Windows\Temporary Internet Files\Content.IE5\007OKDUE\MC90044178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859" y="1495020"/>
            <a:ext cx="4732053" cy="47320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04664"/>
            <a:ext cx="8240379" cy="720080"/>
          </a:xfr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Bedřich Smetana se narodil v </a:t>
            </a:r>
            <a:r>
              <a:rPr lang="cs-CZ" b="1" dirty="0" err="1" smtClean="0">
                <a:solidFill>
                  <a:schemeClr val="tx1"/>
                </a:solidFill>
              </a:rPr>
              <a:t>Litom_šli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</a:p>
          <a:p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1288269"/>
            <a:ext cx="823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i</a:t>
            </a:r>
            <a:endParaRPr lang="cs-CZ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27000">
                  <a:srgbClr val="FFFF00"/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1195769"/>
            <a:ext cx="9721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y</a:t>
            </a:r>
          </a:p>
        </p:txBody>
      </p:sp>
      <p:sp>
        <p:nvSpPr>
          <p:cNvPr id="7" name="TextovéPole 6"/>
          <p:cNvSpPr txBox="1"/>
          <p:nvPr/>
        </p:nvSpPr>
        <p:spPr>
          <a:xfrm rot="1699076">
            <a:off x="354619" y="3785099"/>
            <a:ext cx="39604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CHYBNĚ</a:t>
            </a:r>
            <a:endParaRPr lang="cs-CZ" sz="8000" b="1" dirty="0">
              <a:solidFill>
                <a:srgbClr val="FF000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20246472">
            <a:off x="4665700" y="4652965"/>
            <a:ext cx="43924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effectLst>
                  <a:glow rad="127000">
                    <a:schemeClr val="tx1"/>
                  </a:glow>
                </a:effectLst>
              </a:rPr>
              <a:t>SPRÁVNĚ</a:t>
            </a:r>
            <a:endParaRPr lang="cs-CZ" sz="8000" b="1" dirty="0">
              <a:solidFill>
                <a:srgbClr val="00B05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27562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build="allAtOnce"/>
      <p:bldP spid="5" grpId="1" build="allAtOnce"/>
      <p:bldP spid="6" grpId="0" build="allAtOnce"/>
      <p:bldP spid="6" grpId="1" build="allAtOnce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Ondra\AppData\Local\Microsoft\Windows\Temporary Internet Files\Content.IE5\007OKDUE\MC9003433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157" y="1556792"/>
            <a:ext cx="4901458" cy="49014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04664"/>
            <a:ext cx="8240379" cy="720080"/>
          </a:xfr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tx1"/>
                </a:solidFill>
              </a:rPr>
              <a:t>M_lan</a:t>
            </a:r>
            <a:r>
              <a:rPr lang="cs-CZ" b="1" dirty="0" smtClean="0">
                <a:solidFill>
                  <a:schemeClr val="tx1"/>
                </a:solidFill>
              </a:rPr>
              <a:t> se pilně učí.</a:t>
            </a:r>
          </a:p>
          <a:p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1288269"/>
            <a:ext cx="823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i</a:t>
            </a:r>
            <a:endParaRPr lang="cs-CZ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27000">
                  <a:srgbClr val="FFFF00"/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1195769"/>
            <a:ext cx="9721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y</a:t>
            </a:r>
          </a:p>
        </p:txBody>
      </p:sp>
      <p:sp>
        <p:nvSpPr>
          <p:cNvPr id="7" name="TextovéPole 6"/>
          <p:cNvSpPr txBox="1"/>
          <p:nvPr/>
        </p:nvSpPr>
        <p:spPr>
          <a:xfrm rot="1699076">
            <a:off x="354619" y="3785099"/>
            <a:ext cx="39604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CHYBNĚ</a:t>
            </a:r>
            <a:endParaRPr lang="cs-CZ" sz="8000" b="1" dirty="0">
              <a:solidFill>
                <a:srgbClr val="FF000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20246472">
            <a:off x="4665700" y="4652965"/>
            <a:ext cx="43924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effectLst>
                  <a:glow rad="127000">
                    <a:schemeClr val="tx1"/>
                  </a:glow>
                </a:effectLst>
              </a:rPr>
              <a:t>SPRÁVNĚ</a:t>
            </a:r>
            <a:endParaRPr lang="cs-CZ" sz="8000" b="1" dirty="0">
              <a:solidFill>
                <a:srgbClr val="00B05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64360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build="allAtOnce"/>
      <p:bldP spid="5" grpId="1" build="allAtOnce"/>
      <p:bldP spid="6" grpId="0" build="allAtOnce"/>
      <p:bldP spid="6" grpId="1" build="allAtOnce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Ondra\AppData\Local\Microsoft\Windows\Temporary Internet Files\Content.IE5\19FGFVY6\MC9003523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725" y="1644181"/>
            <a:ext cx="4564929" cy="44337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04664"/>
            <a:ext cx="8240379" cy="720080"/>
          </a:xfr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tx1"/>
                </a:solidFill>
              </a:rPr>
              <a:t>Rozdm_chali</a:t>
            </a:r>
            <a:r>
              <a:rPr lang="cs-CZ" b="1" dirty="0" smtClean="0">
                <a:solidFill>
                  <a:schemeClr val="tx1"/>
                </a:solidFill>
              </a:rPr>
              <a:t> jsme oheň v krbu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1288269"/>
            <a:ext cx="823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i</a:t>
            </a:r>
            <a:endParaRPr lang="cs-CZ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27000">
                  <a:srgbClr val="FFFF00"/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1195769"/>
            <a:ext cx="9721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y</a:t>
            </a:r>
          </a:p>
        </p:txBody>
      </p:sp>
      <p:sp>
        <p:nvSpPr>
          <p:cNvPr id="7" name="TextovéPole 6"/>
          <p:cNvSpPr txBox="1"/>
          <p:nvPr/>
        </p:nvSpPr>
        <p:spPr>
          <a:xfrm rot="1699076">
            <a:off x="354619" y="3785099"/>
            <a:ext cx="39604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CHYBNĚ</a:t>
            </a:r>
            <a:endParaRPr lang="cs-CZ" sz="8000" b="1" dirty="0">
              <a:solidFill>
                <a:srgbClr val="FF000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20246472">
            <a:off x="4665700" y="4652965"/>
            <a:ext cx="43924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effectLst>
                  <a:glow rad="127000">
                    <a:schemeClr val="tx1"/>
                  </a:glow>
                </a:effectLst>
              </a:rPr>
              <a:t>SPRÁVNĚ</a:t>
            </a:r>
            <a:endParaRPr lang="cs-CZ" sz="8000" b="1" dirty="0">
              <a:solidFill>
                <a:srgbClr val="00B05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5224358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build="allAtOnce"/>
      <p:bldP spid="5" grpId="1" build="allAtOnce"/>
      <p:bldP spid="6" grpId="0" build="allAtOnce"/>
      <p:bldP spid="6" grpId="1" build="allAtOnce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Ondra\AppData\Local\Microsoft\Windows\Temporary Internet Files\Content.IE5\007OKDUE\MC9002961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111" y="1888425"/>
            <a:ext cx="5361549" cy="39452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04664"/>
            <a:ext cx="8240379" cy="720080"/>
          </a:xfr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Na housle se hraje </a:t>
            </a:r>
            <a:r>
              <a:rPr lang="cs-CZ" b="1" dirty="0" err="1" smtClean="0">
                <a:solidFill>
                  <a:schemeClr val="tx1"/>
                </a:solidFill>
              </a:rPr>
              <a:t>sm_čcem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1288269"/>
            <a:ext cx="823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004048" y="1195769"/>
            <a:ext cx="9721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ý</a:t>
            </a:r>
            <a:endParaRPr lang="cs-CZ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27000">
                  <a:srgbClr val="FFFF00"/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 rot="1699076">
            <a:off x="354619" y="3785099"/>
            <a:ext cx="39604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CHYBNĚ</a:t>
            </a:r>
            <a:endParaRPr lang="cs-CZ" sz="8000" b="1" dirty="0">
              <a:solidFill>
                <a:srgbClr val="FF000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20246472">
            <a:off x="4665700" y="4652965"/>
            <a:ext cx="43924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effectLst>
                  <a:glow rad="127000">
                    <a:schemeClr val="tx1"/>
                  </a:glow>
                </a:effectLst>
              </a:rPr>
              <a:t>SPRÁVNĚ</a:t>
            </a:r>
            <a:endParaRPr lang="cs-CZ" sz="8000" b="1" dirty="0">
              <a:solidFill>
                <a:srgbClr val="00B05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96022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build="allAtOnce"/>
      <p:bldP spid="5" grpId="1" build="allAtOnce"/>
      <p:bldP spid="6" grpId="0" build="allAtOnce"/>
      <p:bldP spid="6" grpId="1" build="allAtOnce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Ondra\AppData\Local\Microsoft\Windows\Temporary Internet Files\Content.IE5\19FGFVY6\MC9004260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582" y="2224179"/>
            <a:ext cx="4960608" cy="35590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04664"/>
            <a:ext cx="8240379" cy="720080"/>
          </a:xfr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Mláďata mají na sobě </a:t>
            </a:r>
            <a:r>
              <a:rPr lang="cs-CZ" b="1" dirty="0" err="1" smtClean="0">
                <a:solidFill>
                  <a:schemeClr val="tx1"/>
                </a:solidFill>
              </a:rPr>
              <a:t>chm_ří</a:t>
            </a:r>
            <a:endParaRPr lang="cs-CZ" b="1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1288269"/>
            <a:ext cx="823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i</a:t>
            </a:r>
            <a:endParaRPr lang="cs-CZ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27000">
                  <a:srgbClr val="FFFF00"/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1195769"/>
            <a:ext cx="9721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y</a:t>
            </a:r>
          </a:p>
        </p:txBody>
      </p:sp>
      <p:sp>
        <p:nvSpPr>
          <p:cNvPr id="7" name="TextovéPole 6"/>
          <p:cNvSpPr txBox="1"/>
          <p:nvPr/>
        </p:nvSpPr>
        <p:spPr>
          <a:xfrm rot="1699076">
            <a:off x="354619" y="3785099"/>
            <a:ext cx="39604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CHYBNĚ</a:t>
            </a:r>
            <a:endParaRPr lang="cs-CZ" sz="8000" b="1" dirty="0">
              <a:solidFill>
                <a:srgbClr val="FF000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20246472">
            <a:off x="4665700" y="4652965"/>
            <a:ext cx="43924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effectLst>
                  <a:glow rad="127000">
                    <a:schemeClr val="tx1"/>
                  </a:glow>
                </a:effectLst>
              </a:rPr>
              <a:t>SPRÁVNĚ</a:t>
            </a:r>
            <a:endParaRPr lang="cs-CZ" sz="8000" b="1" dirty="0">
              <a:solidFill>
                <a:srgbClr val="00B05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53227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build="allAtOnce"/>
      <p:bldP spid="5" grpId="1" build="allAtOnce"/>
      <p:bldP spid="6" grpId="0" build="allAtOnce"/>
      <p:bldP spid="6" grpId="1" build="allAtOnce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Ondra\AppData\Local\Microsoft\Windows\Temporary Internet Files\Content.IE5\3IWSXT6P\MC9001979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458" y="1984791"/>
            <a:ext cx="5528856" cy="41437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04664"/>
            <a:ext cx="8240379" cy="720080"/>
          </a:xfr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Pavel je velký </a:t>
            </a:r>
            <a:r>
              <a:rPr lang="cs-CZ" b="1" dirty="0" err="1" smtClean="0">
                <a:solidFill>
                  <a:schemeClr val="tx1"/>
                </a:solidFill>
              </a:rPr>
              <a:t>m_lovník</a:t>
            </a:r>
            <a:r>
              <a:rPr lang="cs-CZ" b="1" dirty="0" smtClean="0">
                <a:solidFill>
                  <a:schemeClr val="tx1"/>
                </a:solidFill>
              </a:rPr>
              <a:t> zvířat</a:t>
            </a:r>
          </a:p>
          <a:p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1288269"/>
            <a:ext cx="823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i</a:t>
            </a:r>
            <a:endParaRPr lang="cs-CZ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27000">
                  <a:srgbClr val="FFFF00"/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1195769"/>
            <a:ext cx="9721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y</a:t>
            </a:r>
          </a:p>
        </p:txBody>
      </p:sp>
      <p:sp>
        <p:nvSpPr>
          <p:cNvPr id="7" name="TextovéPole 6"/>
          <p:cNvSpPr txBox="1"/>
          <p:nvPr/>
        </p:nvSpPr>
        <p:spPr>
          <a:xfrm rot="1699076">
            <a:off x="354619" y="3785099"/>
            <a:ext cx="39604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CHYBNĚ</a:t>
            </a:r>
            <a:endParaRPr lang="cs-CZ" sz="8000" b="1" dirty="0">
              <a:solidFill>
                <a:srgbClr val="FF000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20246472">
            <a:off x="4665700" y="4652965"/>
            <a:ext cx="43924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effectLst>
                  <a:glow rad="127000">
                    <a:schemeClr val="tx1"/>
                  </a:glow>
                </a:effectLst>
              </a:rPr>
              <a:t>SPRÁVNĚ</a:t>
            </a:r>
            <a:endParaRPr lang="cs-CZ" sz="8000" b="1" dirty="0">
              <a:solidFill>
                <a:srgbClr val="00B05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47626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build="allAtOnce"/>
      <p:bldP spid="5" grpId="1" build="allAtOnce"/>
      <p:bldP spid="6" grpId="0" build="allAtOnce"/>
      <p:bldP spid="6" grpId="1" build="allAtOnce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Ondra\AppData\Local\Microsoft\Windows\Temporary Internet Files\Content.IE5\11J5G16Q\MC9003981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221" y="1616528"/>
            <a:ext cx="4151330" cy="44861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04664"/>
            <a:ext cx="8240379" cy="720080"/>
          </a:xfr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V testu se nesmíš </a:t>
            </a:r>
            <a:r>
              <a:rPr lang="cs-CZ" b="1" dirty="0" err="1" smtClean="0">
                <a:solidFill>
                  <a:schemeClr val="tx1"/>
                </a:solidFill>
              </a:rPr>
              <a:t>zm_lit</a:t>
            </a:r>
            <a:r>
              <a:rPr lang="cs-CZ" b="1" dirty="0">
                <a:solidFill>
                  <a:schemeClr val="tx1"/>
                </a:solidFill>
              </a:rPr>
              <a:t>!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1288269"/>
            <a:ext cx="823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i</a:t>
            </a:r>
            <a:endParaRPr lang="cs-CZ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27000">
                  <a:srgbClr val="FFFF00"/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1195769"/>
            <a:ext cx="9721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27000">
                    <a:srgbClr val="FFFF00"/>
                  </a:glow>
                  <a:outerShdw blurRad="50800" algn="tl" rotWithShape="0">
                    <a:srgbClr val="000000"/>
                  </a:outerShdw>
                </a:effectLst>
              </a:rPr>
              <a:t>y</a:t>
            </a:r>
          </a:p>
        </p:txBody>
      </p:sp>
      <p:sp>
        <p:nvSpPr>
          <p:cNvPr id="7" name="TextovéPole 6"/>
          <p:cNvSpPr txBox="1"/>
          <p:nvPr/>
        </p:nvSpPr>
        <p:spPr>
          <a:xfrm rot="1699076">
            <a:off x="354619" y="3785099"/>
            <a:ext cx="39604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effectLst>
                  <a:glow rad="127000">
                    <a:schemeClr val="tx1"/>
                  </a:glow>
                </a:effectLst>
              </a:rPr>
              <a:t>CHYBNĚ</a:t>
            </a:r>
            <a:endParaRPr lang="cs-CZ" sz="8000" b="1" dirty="0">
              <a:solidFill>
                <a:srgbClr val="FF000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20246472">
            <a:off x="4665700" y="4652965"/>
            <a:ext cx="43924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effectLst>
                  <a:glow rad="127000">
                    <a:schemeClr val="tx1"/>
                  </a:glow>
                </a:effectLst>
              </a:rPr>
              <a:t>SPRÁVNĚ</a:t>
            </a:r>
            <a:endParaRPr lang="cs-CZ" sz="8000" b="1" dirty="0">
              <a:solidFill>
                <a:srgbClr val="00B050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49520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build="allAtOnce"/>
      <p:bldP spid="5" grpId="1" build="allAtOnce"/>
      <p:bldP spid="6" grpId="0" build="allAtOnce"/>
      <p:bldP spid="6" grpId="1" build="allAtOnce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Byly použity obrázky z galerie MS </a:t>
            </a:r>
            <a:r>
              <a:rPr lang="cs-CZ" dirty="0" err="1" smtClean="0"/>
              <a:t>Power</a:t>
            </a:r>
            <a:r>
              <a:rPr lang="cs-CZ" smtClean="0"/>
              <a:t> Point</a:t>
            </a:r>
            <a:endParaRPr lang="cs-CZ"/>
          </a:p>
        </p:txBody>
      </p:sp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200</Words>
  <Application>Microsoft Office PowerPoint</Application>
  <PresentationFormat>Předvádění na obrazovce (4:3)</PresentationFormat>
  <Paragraphs>79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Zdroje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E23ch13L</dc:creator>
  <cp:lastModifiedBy>ZŠ Tišice</cp:lastModifiedBy>
  <cp:revision>36</cp:revision>
  <dcterms:created xsi:type="dcterms:W3CDTF">2011-12-26T15:29:35Z</dcterms:created>
  <dcterms:modified xsi:type="dcterms:W3CDTF">2013-03-13T13:05:08Z</dcterms:modified>
</cp:coreProperties>
</file>