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21"/>
  </p:notesMasterIdLst>
  <p:sldIdLst>
    <p:sldId id="279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76" r:id="rId10"/>
    <p:sldId id="267" r:id="rId11"/>
    <p:sldId id="266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58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615715-9487-4511-85FE-03996B79080F}" type="datetimeFigureOut">
              <a:rPr lang="cs-CZ" smtClean="0"/>
              <a:t>13.3.2013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E1A3BB-33AA-497F-9614-AA733A0E48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32193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1A3BB-33AA-497F-9614-AA733A0E48C1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99651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9A7C2787-933F-4DC9-8401-081E6CD803C9}" type="datetimeFigureOut">
              <a:rPr lang="cs-CZ" smtClean="0"/>
              <a:t>13.3.2013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191BB03-741D-48D4-912D-6564E4232B9A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C2787-933F-4DC9-8401-081E6CD803C9}" type="datetimeFigureOut">
              <a:rPr lang="cs-CZ" smtClean="0"/>
              <a:t>13.3.2013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191BB03-741D-48D4-912D-6564E4232B9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C2787-933F-4DC9-8401-081E6CD803C9}" type="datetimeFigureOut">
              <a:rPr lang="cs-CZ" smtClean="0"/>
              <a:t>13.3.2013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D191BB03-741D-48D4-912D-6564E4232B9A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9A7C2787-933F-4DC9-8401-081E6CD803C9}" type="datetimeFigureOut">
              <a:rPr lang="cs-CZ" smtClean="0"/>
              <a:t>13.3.2013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D191BB03-741D-48D4-912D-6564E4232B9A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9A7C2787-933F-4DC9-8401-081E6CD803C9}" type="datetimeFigureOut">
              <a:rPr lang="cs-CZ" smtClean="0"/>
              <a:t>13.3.2013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D191BB03-741D-48D4-912D-6564E4232B9A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C2787-933F-4DC9-8401-081E6CD803C9}" type="datetimeFigureOut">
              <a:rPr lang="cs-CZ" smtClean="0"/>
              <a:t>13.3.2013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191BB03-741D-48D4-912D-6564E4232B9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C2787-933F-4DC9-8401-081E6CD803C9}" type="datetimeFigureOut">
              <a:rPr lang="cs-CZ" smtClean="0"/>
              <a:t>13.3.2013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191BB03-741D-48D4-912D-6564E4232B9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C2787-933F-4DC9-8401-081E6CD803C9}" type="datetimeFigureOut">
              <a:rPr lang="cs-CZ" smtClean="0"/>
              <a:t>13.3.2013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191BB03-741D-48D4-912D-6564E4232B9A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9A7C2787-933F-4DC9-8401-081E6CD803C9}" type="datetimeFigureOut">
              <a:rPr lang="cs-CZ" smtClean="0"/>
              <a:t>13.3.2013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D191BB03-741D-48D4-912D-6564E4232B9A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C2787-933F-4DC9-8401-081E6CD803C9}" type="datetimeFigureOut">
              <a:rPr lang="cs-CZ" smtClean="0"/>
              <a:t>13.3.2013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1BB03-741D-48D4-912D-6564E4232B9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9A7C2787-933F-4DC9-8401-081E6CD803C9}" type="datetimeFigureOut">
              <a:rPr lang="cs-CZ" smtClean="0"/>
              <a:t>13.3.2013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D191BB03-741D-48D4-912D-6564E4232B9A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A7C2787-933F-4DC9-8401-081E6CD803C9}" type="datetimeFigureOut">
              <a:rPr lang="cs-CZ" smtClean="0"/>
              <a:t>13.3.2013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191BB03-741D-48D4-912D-6564E4232B9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Alfons_Mucha_at_work_on_Slav_Epic.jpg?uselang=cs" TargetMode="External"/><Relationship Id="rId13" Type="http://schemas.openxmlformats.org/officeDocument/2006/relationships/hyperlink" Target="http://cs.wikipedia.org/wiki/Soubor:Slavicek_prochazka.jpg" TargetMode="External"/><Relationship Id="rId3" Type="http://schemas.openxmlformats.org/officeDocument/2006/relationships/hyperlink" Target="http://cs.wikipedia.org/wiki/Soubor:RotundaRip.jpg" TargetMode="External"/><Relationship Id="rId7" Type="http://schemas.openxmlformats.org/officeDocument/2006/relationships/hyperlink" Target="http://cs.wikipedia.org/wiki/Soubor:Litomysl3.jpg" TargetMode="External"/><Relationship Id="rId12" Type="http://schemas.openxmlformats.org/officeDocument/2006/relationships/hyperlink" Target="http://cs.wikipedia.org/wiki/Soubor:Narodni_divadlo_Praha_1881.jpg" TargetMode="External"/><Relationship Id="rId2" Type="http://schemas.openxmlformats.org/officeDocument/2006/relationships/hyperlink" Target="http://cs.wikipedia.org/wiki/Soubor:Vestonicka_venuse_edit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Chram_sv_Mikulase_z_upati_Petrina.jpg" TargetMode="External"/><Relationship Id="rId11" Type="http://schemas.openxmlformats.org/officeDocument/2006/relationships/hyperlink" Target="http://cs.wikipedia.org/wiki/Soubor:Purkyne,_Karel_-_Sova_snezna.jpg" TargetMode="External"/><Relationship Id="rId5" Type="http://schemas.openxmlformats.org/officeDocument/2006/relationships/hyperlink" Target="http://cs.wikipedia.org/wiki/Soubor:Charles_IV-John_Ocko_votive_picture-fragment.jpg" TargetMode="External"/><Relationship Id="rId10" Type="http://schemas.openxmlformats.org/officeDocument/2006/relationships/hyperlink" Target="http://cs.wikipedia.org/wiki/Soubor:Bohumil_kubista_Hypnotiser.jpg" TargetMode="External"/><Relationship Id="rId4" Type="http://schemas.openxmlformats.org/officeDocument/2006/relationships/hyperlink" Target="http://cs.wikipedia.org/wiki/Soubor:KUTNA_HORA_(js)_7.jpg" TargetMode="External"/><Relationship Id="rId9" Type="http://schemas.openxmlformats.org/officeDocument/2006/relationships/hyperlink" Target="http://cs.wikipedia.org/wiki/Soubor:Navratil_1830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" name="Picture 10"/>
          <p:cNvPicPr>
            <a:picLocks noGrp="1" noChangeAspect="1" noChangeArrowheads="1"/>
          </p:cNvPicPr>
          <p:nvPr>
            <p:ph type="ctr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24750" y="549275"/>
            <a:ext cx="503238" cy="4889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45791" dir="3378596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58888" y="1844675"/>
            <a:ext cx="6400800" cy="3933825"/>
          </a:xfrm>
        </p:spPr>
        <p:txBody>
          <a:bodyPr>
            <a:normAutofit lnSpcReduction="10000"/>
          </a:bodyPr>
          <a:lstStyle/>
          <a:p>
            <a:pPr algn="l">
              <a:lnSpc>
                <a:spcPct val="80000"/>
              </a:lnSpc>
            </a:pPr>
            <a:r>
              <a:rPr lang="cs-CZ" sz="1200" dirty="0"/>
              <a:t>ŠKOLA:		Gymnázium, Tanvald, Školní 305, příspěvková 		organizace</a:t>
            </a:r>
          </a:p>
          <a:p>
            <a:pPr algn="l">
              <a:lnSpc>
                <a:spcPct val="80000"/>
              </a:lnSpc>
            </a:pPr>
            <a:r>
              <a:rPr lang="cs-CZ" sz="1200" dirty="0"/>
              <a:t>ČÍSLO PROJEKTU:	CZ.1.07/1.5.00/34.0434</a:t>
            </a:r>
          </a:p>
          <a:p>
            <a:pPr algn="l">
              <a:lnSpc>
                <a:spcPct val="80000"/>
              </a:lnSpc>
            </a:pPr>
            <a:r>
              <a:rPr lang="cs-CZ" sz="1200" dirty="0"/>
              <a:t>NÁZEV PROJEKTU:	Šablony – Gymnázium Tanvald</a:t>
            </a:r>
          </a:p>
          <a:p>
            <a:pPr algn="l">
              <a:lnSpc>
                <a:spcPct val="80000"/>
              </a:lnSpc>
            </a:pPr>
            <a:r>
              <a:rPr lang="cs-CZ" sz="1200" dirty="0"/>
              <a:t>ČÍSLO ŠABLONY:	III/2 Inovace a zkvalitnění výuky prostřednictvím 		ICT</a:t>
            </a:r>
          </a:p>
          <a:p>
            <a:pPr algn="l">
              <a:lnSpc>
                <a:spcPct val="80000"/>
              </a:lnSpc>
            </a:pPr>
            <a:r>
              <a:rPr lang="cs-CZ" sz="1200" dirty="0"/>
              <a:t>AUTOR</a:t>
            </a:r>
            <a:r>
              <a:rPr lang="cs-CZ" sz="1200" dirty="0" smtClean="0"/>
              <a:t>:		Ivan Nývlt</a:t>
            </a:r>
            <a:endParaRPr lang="cs-CZ" sz="1200" dirty="0"/>
          </a:p>
          <a:p>
            <a:pPr algn="l">
              <a:lnSpc>
                <a:spcPct val="80000"/>
              </a:lnSpc>
            </a:pPr>
            <a:r>
              <a:rPr lang="cs-CZ" sz="1200" dirty="0"/>
              <a:t>TEMATICKÁ OBLAST</a:t>
            </a:r>
            <a:r>
              <a:rPr lang="cs-CZ" sz="1200" dirty="0" smtClean="0"/>
              <a:t>:	Dějepis</a:t>
            </a:r>
            <a:endParaRPr lang="cs-CZ" sz="1200" dirty="0"/>
          </a:p>
          <a:p>
            <a:pPr algn="l">
              <a:lnSpc>
                <a:spcPct val="80000"/>
              </a:lnSpc>
            </a:pPr>
            <a:r>
              <a:rPr lang="cs-CZ" sz="1200" dirty="0"/>
              <a:t>NÁZEV </a:t>
            </a:r>
            <a:r>
              <a:rPr lang="cs-CZ" sz="1200" dirty="0" err="1"/>
              <a:t>DUMu</a:t>
            </a:r>
            <a:r>
              <a:rPr lang="cs-CZ" sz="1200" dirty="0" smtClean="0"/>
              <a:t>:		Umělecké slohy a směry – poznáváme – české prostředí</a:t>
            </a:r>
            <a:endParaRPr lang="cs-CZ" sz="1200" dirty="0"/>
          </a:p>
          <a:p>
            <a:pPr algn="l">
              <a:lnSpc>
                <a:spcPct val="80000"/>
              </a:lnSpc>
            </a:pPr>
            <a:r>
              <a:rPr lang="cs-CZ" sz="1200" dirty="0"/>
              <a:t>POŘADOVÉ ČÍSLO </a:t>
            </a:r>
            <a:r>
              <a:rPr lang="cs-CZ" sz="1200" dirty="0" err="1"/>
              <a:t>DUMu</a:t>
            </a:r>
            <a:r>
              <a:rPr lang="cs-CZ" sz="1200" dirty="0" smtClean="0"/>
              <a:t>:	17</a:t>
            </a:r>
            <a:endParaRPr lang="cs-CZ" sz="1200" dirty="0"/>
          </a:p>
          <a:p>
            <a:pPr algn="l">
              <a:lnSpc>
                <a:spcPct val="80000"/>
              </a:lnSpc>
            </a:pPr>
            <a:r>
              <a:rPr lang="cs-CZ" sz="1200" dirty="0"/>
              <a:t>KÓD </a:t>
            </a:r>
            <a:r>
              <a:rPr lang="cs-CZ" sz="1200" dirty="0" err="1"/>
              <a:t>DUMu</a:t>
            </a:r>
            <a:r>
              <a:rPr lang="cs-CZ" sz="1200" dirty="0" smtClean="0"/>
              <a:t>:		IN_D_17</a:t>
            </a:r>
            <a:endParaRPr lang="cs-CZ" sz="1200" dirty="0"/>
          </a:p>
          <a:p>
            <a:pPr algn="l">
              <a:lnSpc>
                <a:spcPct val="80000"/>
              </a:lnSpc>
            </a:pPr>
            <a:r>
              <a:rPr lang="cs-CZ" sz="1200" dirty="0"/>
              <a:t>DATUM </a:t>
            </a:r>
            <a:r>
              <a:rPr lang="cs-CZ" sz="1200" dirty="0" smtClean="0"/>
              <a:t>TVORBY:	17.2.2013</a:t>
            </a:r>
            <a:endParaRPr lang="cs-CZ" sz="1200" dirty="0"/>
          </a:p>
          <a:p>
            <a:pPr algn="l">
              <a:lnSpc>
                <a:spcPct val="80000"/>
              </a:lnSpc>
            </a:pPr>
            <a:r>
              <a:rPr lang="cs-CZ" sz="1200"/>
              <a:t>ANOTACE </a:t>
            </a:r>
            <a:r>
              <a:rPr lang="cs-CZ" sz="1200" smtClean="0"/>
              <a:t>(3.ROČNÍK</a:t>
            </a:r>
            <a:r>
              <a:rPr lang="cs-CZ" sz="1200" dirty="0" smtClean="0"/>
              <a:t>): Tento DUM slouží jako opakovací materiál z oblasti uměleckých slohů a směrů a klade důraz na vizuální prezentaci a souvztažné komentáře dle zadané osnovy.</a:t>
            </a:r>
            <a:endParaRPr lang="cs-CZ" sz="1200" dirty="0"/>
          </a:p>
          <a:p>
            <a:pPr algn="l">
              <a:lnSpc>
                <a:spcPct val="80000"/>
              </a:lnSpc>
            </a:pPr>
            <a:endParaRPr lang="cs-CZ" sz="1200" dirty="0"/>
          </a:p>
          <a:p>
            <a:pPr algn="l">
              <a:lnSpc>
                <a:spcPct val="80000"/>
              </a:lnSpc>
            </a:pPr>
            <a:endParaRPr lang="cs-CZ" sz="1200" dirty="0"/>
          </a:p>
          <a:p>
            <a:pPr algn="l">
              <a:lnSpc>
                <a:spcPct val="80000"/>
              </a:lnSpc>
            </a:pPr>
            <a:endParaRPr lang="cs-CZ" sz="1200" dirty="0"/>
          </a:p>
          <a:p>
            <a:pPr algn="l">
              <a:lnSpc>
                <a:spcPct val="80000"/>
              </a:lnSpc>
            </a:pPr>
            <a:r>
              <a:rPr lang="cs-CZ" sz="1200" dirty="0"/>
              <a:t>METODICKÝ POKYN</a:t>
            </a:r>
            <a:r>
              <a:rPr lang="cs-CZ" sz="1200" dirty="0" smtClean="0"/>
              <a:t>: Lze využít jako test.</a:t>
            </a:r>
            <a:endParaRPr lang="cs-CZ" sz="1200" dirty="0"/>
          </a:p>
        </p:txBody>
      </p:sp>
      <p:pic>
        <p:nvPicPr>
          <p:cNvPr id="2052" name="obrázek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60350"/>
            <a:ext cx="5256212" cy="1325563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5372100" y="319088"/>
            <a:ext cx="544513" cy="596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endParaRPr lang="cs-CZ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0" y="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3524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7472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2132856"/>
            <a:ext cx="4419600" cy="1600327"/>
          </a:xfrm>
        </p:spPr>
        <p:txBody>
          <a:bodyPr/>
          <a:lstStyle/>
          <a:p>
            <a:r>
              <a:rPr lang="cs-CZ" dirty="0" smtClean="0"/>
              <a:t>Umělecké slohy a směry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Poznáváme – české prostředí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5808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Poznejte památku, artefakt, obraz…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Pokuste se určit dobu vzniku – stačí století</a:t>
            </a:r>
          </a:p>
          <a:p>
            <a:r>
              <a:rPr lang="cs-CZ" dirty="0" smtClean="0"/>
              <a:t>Pokuste se určit název díla, památky, artefaktu</a:t>
            </a:r>
          </a:p>
          <a:p>
            <a:r>
              <a:rPr lang="cs-CZ" dirty="0" smtClean="0"/>
              <a:t>Pokuste se určit autora (je-li konkrétní)</a:t>
            </a:r>
          </a:p>
          <a:p>
            <a:r>
              <a:rPr lang="cs-CZ" smtClean="0"/>
              <a:t>Pokuste se </a:t>
            </a:r>
            <a:r>
              <a:rPr lang="cs-CZ" dirty="0" smtClean="0"/>
              <a:t>zařadit ke slohu či směru</a:t>
            </a:r>
          </a:p>
          <a:p>
            <a:r>
              <a:rPr lang="cs-CZ" dirty="0" smtClean="0"/>
              <a:t>Pokuste se určit lokalitu (je-li možné)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88164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427650"/>
            <a:ext cx="3024336" cy="5910756"/>
          </a:xfrm>
        </p:spPr>
      </p:pic>
    </p:spTree>
    <p:extLst>
      <p:ext uri="{BB962C8B-B14F-4D97-AF65-F5344CB8AC3E}">
        <p14:creationId xmlns:p14="http://schemas.microsoft.com/office/powerpoint/2010/main" val="3245189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8143" y="764704"/>
            <a:ext cx="4124057" cy="5498744"/>
          </a:xfrm>
        </p:spPr>
      </p:pic>
    </p:spTree>
    <p:extLst>
      <p:ext uri="{BB962C8B-B14F-4D97-AF65-F5344CB8AC3E}">
        <p14:creationId xmlns:p14="http://schemas.microsoft.com/office/powerpoint/2010/main" val="2065709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764704"/>
            <a:ext cx="7846781" cy="5404470"/>
          </a:xfrm>
        </p:spPr>
      </p:pic>
    </p:spTree>
    <p:extLst>
      <p:ext uri="{BB962C8B-B14F-4D97-AF65-F5344CB8AC3E}">
        <p14:creationId xmlns:p14="http://schemas.microsoft.com/office/powerpoint/2010/main" val="2016179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440458"/>
            <a:ext cx="4176464" cy="6101712"/>
          </a:xfrm>
        </p:spPr>
      </p:pic>
    </p:spTree>
    <p:extLst>
      <p:ext uri="{BB962C8B-B14F-4D97-AF65-F5344CB8AC3E}">
        <p14:creationId xmlns:p14="http://schemas.microsoft.com/office/powerpoint/2010/main" val="1394071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740" y="1052736"/>
            <a:ext cx="7203644" cy="5402733"/>
          </a:xfrm>
        </p:spPr>
      </p:pic>
    </p:spTree>
    <p:extLst>
      <p:ext uri="{BB962C8B-B14F-4D97-AF65-F5344CB8AC3E}">
        <p14:creationId xmlns:p14="http://schemas.microsoft.com/office/powerpoint/2010/main" val="3254572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620688"/>
            <a:ext cx="5405647" cy="5535093"/>
          </a:xfrm>
        </p:spPr>
      </p:pic>
    </p:spTree>
    <p:extLst>
      <p:ext uri="{BB962C8B-B14F-4D97-AF65-F5344CB8AC3E}">
        <p14:creationId xmlns:p14="http://schemas.microsoft.com/office/powerpoint/2010/main" val="544164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052736"/>
            <a:ext cx="5759315" cy="4525963"/>
          </a:xfrm>
        </p:spPr>
      </p:pic>
    </p:spTree>
    <p:extLst>
      <p:ext uri="{BB962C8B-B14F-4D97-AF65-F5344CB8AC3E}">
        <p14:creationId xmlns:p14="http://schemas.microsoft.com/office/powerpoint/2010/main" val="1281966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476672"/>
            <a:ext cx="7776864" cy="5832648"/>
          </a:xfrm>
        </p:spPr>
      </p:pic>
    </p:spTree>
    <p:extLst>
      <p:ext uri="{BB962C8B-B14F-4D97-AF65-F5344CB8AC3E}">
        <p14:creationId xmlns:p14="http://schemas.microsoft.com/office/powerpoint/2010/main" val="3216338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908720"/>
            <a:ext cx="6692073" cy="4750769"/>
          </a:xfrm>
        </p:spPr>
      </p:pic>
    </p:spTree>
    <p:extLst>
      <p:ext uri="{BB962C8B-B14F-4D97-AF65-F5344CB8AC3E}">
        <p14:creationId xmlns:p14="http://schemas.microsoft.com/office/powerpoint/2010/main" val="3839112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620688"/>
            <a:ext cx="5288574" cy="5433467"/>
          </a:xfrm>
        </p:spPr>
      </p:pic>
    </p:spTree>
    <p:extLst>
      <p:ext uri="{BB962C8B-B14F-4D97-AF65-F5344CB8AC3E}">
        <p14:creationId xmlns:p14="http://schemas.microsoft.com/office/powerpoint/2010/main" val="3296392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476672"/>
            <a:ext cx="4320479" cy="5851666"/>
          </a:xfrm>
        </p:spPr>
      </p:pic>
    </p:spTree>
    <p:extLst>
      <p:ext uri="{BB962C8B-B14F-4D97-AF65-F5344CB8AC3E}">
        <p14:creationId xmlns:p14="http://schemas.microsoft.com/office/powerpoint/2010/main" val="1501019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764704"/>
            <a:ext cx="6939892" cy="5145435"/>
          </a:xfrm>
        </p:spPr>
      </p:pic>
    </p:spTree>
    <p:extLst>
      <p:ext uri="{BB962C8B-B14F-4D97-AF65-F5344CB8AC3E}">
        <p14:creationId xmlns:p14="http://schemas.microsoft.com/office/powerpoint/2010/main" val="3510751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620688"/>
            <a:ext cx="4058760" cy="5703176"/>
          </a:xfrm>
        </p:spPr>
      </p:pic>
    </p:spTree>
    <p:extLst>
      <p:ext uri="{BB962C8B-B14F-4D97-AF65-F5344CB8AC3E}">
        <p14:creationId xmlns:p14="http://schemas.microsoft.com/office/powerpoint/2010/main" val="3442012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Věstonická </a:t>
            </a:r>
            <a:r>
              <a:rPr lang="cs-CZ" dirty="0" err="1" smtClean="0"/>
              <a:t>venuše</a:t>
            </a:r>
            <a:r>
              <a:rPr lang="cs-CZ" dirty="0" smtClean="0"/>
              <a:t>, 29000 – 25000 </a:t>
            </a:r>
            <a:r>
              <a:rPr lang="cs-CZ" dirty="0" err="1" smtClean="0"/>
              <a:t>př.n.l</a:t>
            </a:r>
            <a:r>
              <a:rPr lang="cs-CZ" dirty="0" smtClean="0"/>
              <a:t>, mezi Věstonicemi a Pavlovem</a:t>
            </a:r>
          </a:p>
          <a:p>
            <a:r>
              <a:rPr lang="cs-CZ" dirty="0" smtClean="0"/>
              <a:t>Rotunda sv. Jiří na Řípu, románský sloh</a:t>
            </a:r>
          </a:p>
          <a:p>
            <a:r>
              <a:rPr lang="cs-CZ" dirty="0" smtClean="0"/>
              <a:t>Chrám sv. Barbory v Kutné Hoře, pozdní gotika, 15.st., architekti Jan Parléř a Matěj Rejsek</a:t>
            </a:r>
          </a:p>
          <a:p>
            <a:r>
              <a:rPr lang="cs-CZ" dirty="0" smtClean="0"/>
              <a:t>Jan Očko z Vlašimi, portrét Karla IV. , 14.st., gotika</a:t>
            </a:r>
          </a:p>
          <a:p>
            <a:r>
              <a:rPr lang="cs-CZ" dirty="0" smtClean="0"/>
              <a:t>Chrám </a:t>
            </a:r>
            <a:r>
              <a:rPr lang="cs-CZ" dirty="0" err="1" smtClean="0"/>
              <a:t>sv.Mikuláše</a:t>
            </a:r>
            <a:r>
              <a:rPr lang="cs-CZ" dirty="0" smtClean="0"/>
              <a:t> na Malé Straně, baroko, 17.st., Kryštof Dietzenhofer a Kilián Ignác Dietzenhofer</a:t>
            </a:r>
          </a:p>
          <a:p>
            <a:r>
              <a:rPr lang="cs-CZ" dirty="0" smtClean="0"/>
              <a:t>Chrám </a:t>
            </a:r>
            <a:r>
              <a:rPr lang="cs-CZ" dirty="0" err="1" smtClean="0"/>
              <a:t>sv.Víta</a:t>
            </a:r>
            <a:r>
              <a:rPr lang="cs-CZ" dirty="0" smtClean="0"/>
              <a:t>, gotika, 14.st.,  Matyáš z </a:t>
            </a:r>
            <a:r>
              <a:rPr lang="cs-CZ" dirty="0" err="1" smtClean="0"/>
              <a:t>Arrasu</a:t>
            </a:r>
            <a:r>
              <a:rPr lang="cs-CZ" dirty="0" smtClean="0"/>
              <a:t>, Petr Parléř, zde stav z roku 1887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79131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řešení - pokračování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Alfons Mucha při práci na Slovanské epopeji, konec 19.st., symbolismus, secese</a:t>
            </a:r>
          </a:p>
          <a:p>
            <a:r>
              <a:rPr lang="cs-CZ" dirty="0" smtClean="0"/>
              <a:t>Zámek v Litomyšli, renesance, 16.st.</a:t>
            </a:r>
          </a:p>
          <a:p>
            <a:r>
              <a:rPr lang="cs-CZ" dirty="0" smtClean="0"/>
              <a:t>Josef Navrátil, Horská krajina, romantismus, 19.st.</a:t>
            </a:r>
          </a:p>
          <a:p>
            <a:r>
              <a:rPr lang="cs-CZ" dirty="0" smtClean="0"/>
              <a:t>Bohumil Kubišta, Hypnotizér, kubismus, 1.pol.20.st.</a:t>
            </a:r>
          </a:p>
          <a:p>
            <a:r>
              <a:rPr lang="cs-CZ" dirty="0" smtClean="0"/>
              <a:t>Karel Purkyně, Sova sněžná, realismus, 19.s.t</a:t>
            </a:r>
          </a:p>
          <a:p>
            <a:r>
              <a:rPr lang="cs-CZ" dirty="0" smtClean="0"/>
              <a:t>Národní divadlo v Praze, architekti Josef Zítek, Josef Schulz, novorenesance, 2.pol.19.st.</a:t>
            </a:r>
          </a:p>
          <a:p>
            <a:r>
              <a:rPr lang="cs-CZ" dirty="0" smtClean="0"/>
              <a:t>Antonín Slavíček, Ve Veltruském parku, náladový realismus, konec 19.st.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1497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Obrázky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484784"/>
            <a:ext cx="8229600" cy="4525963"/>
          </a:xfrm>
        </p:spPr>
        <p:txBody>
          <a:bodyPr>
            <a:normAutofit fontScale="40000" lnSpcReduction="20000"/>
          </a:bodyPr>
          <a:lstStyle/>
          <a:p>
            <a:r>
              <a:rPr lang="cs-CZ" dirty="0" smtClean="0"/>
              <a:t>NOVÁK PETR.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17.2.2013]. Dostupný na WWW: </a:t>
            </a:r>
            <a:r>
              <a:rPr lang="cs-CZ" dirty="0" smtClean="0">
                <a:hlinkClick r:id="rId2"/>
              </a:rPr>
              <a:t>http://cs.wikipedia.org/wiki/Soubor:Vestonicka_venuse_edit.jpg</a:t>
            </a:r>
            <a:endParaRPr lang="cs-CZ" dirty="0" smtClean="0"/>
          </a:p>
          <a:p>
            <a:r>
              <a:rPr lang="cs-CZ" dirty="0" smtClean="0"/>
              <a:t>BLANULAK.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17.2.2013]. Dostupný na WWW: </a:t>
            </a:r>
            <a:r>
              <a:rPr lang="cs-CZ" dirty="0" smtClean="0">
                <a:hlinkClick r:id="rId3"/>
              </a:rPr>
              <a:t>http://cs.wikipedia.org/wiki/Soubor:RotundaRip.jpg</a:t>
            </a:r>
            <a:endParaRPr lang="cs-CZ" dirty="0" smtClean="0"/>
          </a:p>
          <a:p>
            <a:r>
              <a:rPr lang="pl-PL" dirty="0" smtClean="0"/>
              <a:t>JERZY STRELECZKI. </a:t>
            </a:r>
            <a:r>
              <a:rPr lang="pl-PL" i="1" dirty="0" smtClean="0"/>
              <a:t>wikipedia</a:t>
            </a:r>
            <a:r>
              <a:rPr lang="pl-PL" dirty="0" smtClean="0"/>
              <a:t> [online]. [cit. 17.2.2013]. Dostupný na WWW: </a:t>
            </a:r>
            <a:r>
              <a:rPr lang="pl-PL" dirty="0" smtClean="0">
                <a:hlinkClick r:id="rId4"/>
              </a:rPr>
              <a:t>http://cs.wikipedia.org/wiki/Soubor:KUTNA_HORA_(js)_7.jpg</a:t>
            </a:r>
            <a:endParaRPr lang="pl-PL" dirty="0" smtClean="0"/>
          </a:p>
          <a:p>
            <a:r>
              <a:rPr lang="cs-CZ" dirty="0" smtClean="0"/>
              <a:t>NÁRODNÍ </a:t>
            </a:r>
            <a:r>
              <a:rPr lang="cs-CZ" dirty="0"/>
              <a:t>GALERIE V PRAZE. </a:t>
            </a:r>
            <a:r>
              <a:rPr lang="cs-CZ" i="1" dirty="0" err="1"/>
              <a:t>wikipedia</a:t>
            </a:r>
            <a:r>
              <a:rPr lang="cs-CZ" dirty="0"/>
              <a:t> [online]. [cit. 17.2.2013]. Dostupný na WWW: </a:t>
            </a: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cs.wikipedia.org/wiki/Soubor:Charles_IV-John_Ocko_votive_picture-fragment.jpg</a:t>
            </a:r>
            <a:endParaRPr lang="cs-CZ" dirty="0" smtClean="0"/>
          </a:p>
          <a:p>
            <a:r>
              <a:rPr lang="cs-CZ" dirty="0" smtClean="0"/>
              <a:t>LUDEK</a:t>
            </a:r>
            <a:r>
              <a:rPr lang="cs-CZ" dirty="0"/>
              <a:t>. </a:t>
            </a:r>
            <a:r>
              <a:rPr lang="cs-CZ" i="1" dirty="0" err="1"/>
              <a:t>wikipedia</a:t>
            </a:r>
            <a:r>
              <a:rPr lang="cs-CZ" dirty="0"/>
              <a:t> [online]. [cit. 17.2.2013]. Dostupný na WWW: </a:t>
            </a:r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cs.wikipedia.org/wiki/Soubor:Chram_sv_Mikulase_z_upati_Petrina.jpg</a:t>
            </a:r>
            <a:endParaRPr lang="cs-CZ" dirty="0" smtClean="0"/>
          </a:p>
          <a:p>
            <a:r>
              <a:rPr lang="cs-CZ" dirty="0" smtClean="0"/>
              <a:t>MARTIN </a:t>
            </a:r>
            <a:r>
              <a:rPr lang="cs-CZ" dirty="0"/>
              <a:t>VAVŘÍK. </a:t>
            </a:r>
            <a:r>
              <a:rPr lang="cs-CZ" i="1" dirty="0"/>
              <a:t>wikipedie</a:t>
            </a:r>
            <a:r>
              <a:rPr lang="cs-CZ" dirty="0"/>
              <a:t> [online]. [cit. 17.2.2013]. Dostupný na WWW: </a:t>
            </a:r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cs.wikipedia.org/wiki/Soubor:Litomysl3.jpg</a:t>
            </a:r>
            <a:endParaRPr lang="cs-CZ" dirty="0" smtClean="0"/>
          </a:p>
          <a:p>
            <a:r>
              <a:rPr lang="cs-CZ" dirty="0" smtClean="0"/>
              <a:t>NEZNÁMÝ</a:t>
            </a:r>
            <a:r>
              <a:rPr lang="cs-CZ" dirty="0"/>
              <a:t>. </a:t>
            </a:r>
            <a:r>
              <a:rPr lang="cs-CZ" i="1" dirty="0" err="1"/>
              <a:t>wikipedia</a:t>
            </a:r>
            <a:r>
              <a:rPr lang="cs-CZ" dirty="0"/>
              <a:t> [online]. [cit. 17.2.2013]. Dostupný na WWW: </a:t>
            </a:r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commons.wikimedia.org/wiki/File:Alfons_Mucha_at_work_on_Slav_Epic.jpg?uselang=cs</a:t>
            </a:r>
            <a:endParaRPr lang="cs-CZ" dirty="0" smtClean="0"/>
          </a:p>
          <a:p>
            <a:r>
              <a:rPr lang="cs-CZ" dirty="0" smtClean="0"/>
              <a:t>WWW.MUSEUM.COM</a:t>
            </a:r>
            <a:r>
              <a:rPr lang="cs-CZ" dirty="0"/>
              <a:t>./JA/SHOWDIA. </a:t>
            </a:r>
            <a:r>
              <a:rPr lang="cs-CZ" i="1" dirty="0" err="1"/>
              <a:t>wikipedia</a:t>
            </a:r>
            <a:r>
              <a:rPr lang="cs-CZ" dirty="0"/>
              <a:t> [online]. [cit. 17.2.2013]. Dostupný na WWW: </a:t>
            </a:r>
            <a:r>
              <a:rPr lang="cs-CZ" dirty="0">
                <a:hlinkClick r:id="rId9"/>
              </a:rPr>
              <a:t>http://</a:t>
            </a:r>
            <a:r>
              <a:rPr lang="cs-CZ" dirty="0" smtClean="0">
                <a:hlinkClick r:id="rId9"/>
              </a:rPr>
              <a:t>cs.wikipedia.org/wiki/Soubor:Navratil_1830.jpg</a:t>
            </a:r>
            <a:endParaRPr lang="cs-CZ" dirty="0" smtClean="0"/>
          </a:p>
          <a:p>
            <a:r>
              <a:rPr lang="cs-CZ" dirty="0" smtClean="0"/>
              <a:t>NEZNÁMÝ</a:t>
            </a:r>
            <a:r>
              <a:rPr lang="cs-CZ" dirty="0"/>
              <a:t>. </a:t>
            </a:r>
            <a:r>
              <a:rPr lang="cs-CZ" i="1" dirty="0" err="1"/>
              <a:t>wikipedia</a:t>
            </a:r>
            <a:r>
              <a:rPr lang="cs-CZ" dirty="0"/>
              <a:t> [online]. [cit. 17.2.2013]. Dostupný na WWW: </a:t>
            </a:r>
            <a:r>
              <a:rPr lang="cs-CZ" dirty="0">
                <a:hlinkClick r:id="rId10"/>
              </a:rPr>
              <a:t>http://</a:t>
            </a:r>
            <a:r>
              <a:rPr lang="cs-CZ" dirty="0" smtClean="0">
                <a:hlinkClick r:id="rId10"/>
              </a:rPr>
              <a:t>cs.wikipedia.org/wiki/Soubor:Bohumil_kubista_Hypnotiser.jpg</a:t>
            </a:r>
            <a:endParaRPr lang="cs-CZ" dirty="0" smtClean="0"/>
          </a:p>
          <a:p>
            <a:r>
              <a:rPr lang="cs-CZ" dirty="0" smtClean="0"/>
              <a:t>NEZNÁMÝ</a:t>
            </a:r>
            <a:r>
              <a:rPr lang="cs-CZ" dirty="0"/>
              <a:t>. </a:t>
            </a:r>
            <a:r>
              <a:rPr lang="cs-CZ" i="1" dirty="0" err="1"/>
              <a:t>wikipedia</a:t>
            </a:r>
            <a:r>
              <a:rPr lang="cs-CZ" dirty="0"/>
              <a:t> [online]. [cit. 17.2.2013]. Dostupný na WWW: </a:t>
            </a:r>
            <a:r>
              <a:rPr lang="cs-CZ" dirty="0">
                <a:hlinkClick r:id="rId11"/>
              </a:rPr>
              <a:t>http://cs.wikipedia.org/wiki/Soubor:Purkyne,_Karel_-_</a:t>
            </a:r>
            <a:r>
              <a:rPr lang="cs-CZ" dirty="0" smtClean="0">
                <a:hlinkClick r:id="rId11"/>
              </a:rPr>
              <a:t>Sova_snezna.jpg</a:t>
            </a:r>
            <a:endParaRPr lang="cs-CZ" dirty="0" smtClean="0"/>
          </a:p>
          <a:p>
            <a:r>
              <a:rPr lang="cs-CZ" dirty="0" smtClean="0"/>
              <a:t>NEZNÁMÝ</a:t>
            </a:r>
            <a:r>
              <a:rPr lang="cs-CZ" dirty="0"/>
              <a:t>. </a:t>
            </a:r>
            <a:r>
              <a:rPr lang="cs-CZ" i="1" dirty="0" err="1"/>
              <a:t>wikipedia</a:t>
            </a:r>
            <a:r>
              <a:rPr lang="cs-CZ" dirty="0"/>
              <a:t> [online]. [cit. 17.2.2013]. Dostupný na WWW: </a:t>
            </a:r>
            <a:r>
              <a:rPr lang="cs-CZ" dirty="0">
                <a:hlinkClick r:id="rId12"/>
              </a:rPr>
              <a:t>http://</a:t>
            </a:r>
            <a:r>
              <a:rPr lang="cs-CZ" dirty="0" smtClean="0">
                <a:hlinkClick r:id="rId12"/>
              </a:rPr>
              <a:t>cs.wikipedia.org/wiki/Soubor:Narodni_divadlo_Praha_1881.jpg</a:t>
            </a:r>
            <a:endParaRPr lang="cs-CZ" dirty="0" smtClean="0"/>
          </a:p>
          <a:p>
            <a:r>
              <a:rPr lang="cs-CZ" dirty="0" smtClean="0"/>
              <a:t>JUANIDES</a:t>
            </a:r>
            <a:r>
              <a:rPr lang="cs-CZ" dirty="0"/>
              <a:t>. </a:t>
            </a:r>
            <a:r>
              <a:rPr lang="cs-CZ" i="1" dirty="0" err="1"/>
              <a:t>wikipedia</a:t>
            </a:r>
            <a:r>
              <a:rPr lang="cs-CZ" dirty="0"/>
              <a:t> [online]. [cit. 17.2.2013]. Dostupný na WWW: </a:t>
            </a:r>
            <a:r>
              <a:rPr lang="cs-CZ" dirty="0">
                <a:hlinkClick r:id="rId13"/>
              </a:rPr>
              <a:t>http://</a:t>
            </a:r>
            <a:r>
              <a:rPr lang="cs-CZ" dirty="0" smtClean="0">
                <a:hlinkClick r:id="rId13"/>
              </a:rPr>
              <a:t>cs.wikipedia.org/wiki/Soubor:Slavicek_prochazka.jpg</a:t>
            </a:r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4270095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151</TotalTime>
  <Words>464</Words>
  <Application>Microsoft Office PowerPoint</Application>
  <PresentationFormat>Předvádění na obrazovce (4:3)</PresentationFormat>
  <Paragraphs>55</Paragraphs>
  <Slides>19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Medián</vt:lpstr>
      <vt:lpstr>Prezentace aplikace PowerPoint</vt:lpstr>
      <vt:lpstr>Umělecké slohy a směry</vt:lpstr>
      <vt:lpstr>Poznejte památku, artefakt, obraz…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Správné řešení</vt:lpstr>
      <vt:lpstr>Správné řešení - pokračování</vt:lpstr>
      <vt:lpstr>Obrázky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Umělecké slohy a směry</dc:title>
  <dc:creator>Ivan Nývlt</dc:creator>
  <cp:lastModifiedBy>Ivan Nývlt</cp:lastModifiedBy>
  <cp:revision>21</cp:revision>
  <dcterms:created xsi:type="dcterms:W3CDTF">2013-02-17T12:19:11Z</dcterms:created>
  <dcterms:modified xsi:type="dcterms:W3CDTF">2013-03-13T11:14:12Z</dcterms:modified>
</cp:coreProperties>
</file>