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5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5A8AE-25DC-4944-AF0A-5CDBD318B891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890E1-DAA7-4566-B9E4-A8D91F4A3B9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5A8AE-25DC-4944-AF0A-5CDBD318B891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890E1-DAA7-4566-B9E4-A8D91F4A3B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5A8AE-25DC-4944-AF0A-5CDBD318B891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1AA890E1-DAA7-4566-B9E4-A8D91F4A3B9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5A8AE-25DC-4944-AF0A-5CDBD318B891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890E1-DAA7-4566-B9E4-A8D91F4A3B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5A8AE-25DC-4944-AF0A-5CDBD318B891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890E1-DAA7-4566-B9E4-A8D91F4A3B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5A8AE-25DC-4944-AF0A-5CDBD318B891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890E1-DAA7-4566-B9E4-A8D91F4A3B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5A8AE-25DC-4944-AF0A-5CDBD318B891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890E1-DAA7-4566-B9E4-A8D91F4A3B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5A8AE-25DC-4944-AF0A-5CDBD318B891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890E1-DAA7-4566-B9E4-A8D91F4A3B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5A8AE-25DC-4944-AF0A-5CDBD318B891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890E1-DAA7-4566-B9E4-A8D91F4A3B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5A8AE-25DC-4944-AF0A-5CDBD318B891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890E1-DAA7-4566-B9E4-A8D91F4A3B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5A8AE-25DC-4944-AF0A-5CDBD318B891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890E1-DAA7-4566-B9E4-A8D91F4A3B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DA5A8AE-25DC-4944-AF0A-5CDBD318B891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AA890E1-DAA7-4566-B9E4-A8D91F4A3B9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Vila_Tugendhat.jpg" TargetMode="External"/><Relationship Id="rId13" Type="http://schemas.openxmlformats.org/officeDocument/2006/relationships/hyperlink" Target="http://cs.wikipedia.org/wiki/Soubor:1866_Gustave_Courbet_-_Woman_with_a_Parrot.jpg" TargetMode="External"/><Relationship Id="rId3" Type="http://schemas.openxmlformats.org/officeDocument/2006/relationships/hyperlink" Target="http://commons.wikimedia.org/wiki/File:St_Pauls_Cathedral_at_night.jpg?uselang=cs" TargetMode="External"/><Relationship Id="rId7" Type="http://schemas.openxmlformats.org/officeDocument/2006/relationships/hyperlink" Target="http://cs.wikipedia.org/wiki/Soubor:Gustav_Klimt_046.jpg" TargetMode="External"/><Relationship Id="rId12" Type="http://schemas.openxmlformats.org/officeDocument/2006/relationships/hyperlink" Target="http://commons.wikimedia.org/wiki/File:Goya_Maja_naga2.jpg" TargetMode="External"/><Relationship Id="rId2" Type="http://schemas.openxmlformats.org/officeDocument/2006/relationships/hyperlink" Target="http://cs.wikipedia.org/wiki/Soubor:Starry_Night_Over_the_Rhon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Pieter_Paul_Rubens_-_Venus_and_Mars_-_Google_Art_Project.jpg?uselang=cs" TargetMode="External"/><Relationship Id="rId11" Type="http://schemas.openxmlformats.org/officeDocument/2006/relationships/hyperlink" Target="http://cs.wikipedia.org/wiki/Soubor:Classical_orders_from_the_Encyclopedie.png" TargetMode="External"/><Relationship Id="rId5" Type="http://schemas.openxmlformats.org/officeDocument/2006/relationships/hyperlink" Target="http://cs.wikipedia.org/wiki/Soubor:Georges_Seurat_-_Un_dimanche_apr%C3%A8s-midi_%C3%A0_l'%C3%8Ele_de_la_Grande_Jatte.jpg" TargetMode="External"/><Relationship Id="rId15" Type="http://schemas.openxmlformats.org/officeDocument/2006/relationships/hyperlink" Target="http://commons.wikimedia.org/wiki/File:Horizontal_Volumes_by_Umberto_Boccioni,_1915.jpeg?uselang=cs" TargetMode="External"/><Relationship Id="rId10" Type="http://schemas.openxmlformats.org/officeDocument/2006/relationships/hyperlink" Target="http://cs.wikipedia.org/wiki/Soubor:Amiens_cathedral_001.JPG" TargetMode="External"/><Relationship Id="rId4" Type="http://schemas.openxmlformats.org/officeDocument/2006/relationships/hyperlink" Target="http://cs.wikipedia.org/wiki/Soubor:Rome_Sistine_Chapel_01.jpg" TargetMode="External"/><Relationship Id="rId9" Type="http://schemas.openxmlformats.org/officeDocument/2006/relationships/hyperlink" Target="http://cs.wikipedia.org/wiki/Soubor:Hagia_Sophia_09.JPG" TargetMode="External"/><Relationship Id="rId14" Type="http://schemas.openxmlformats.org/officeDocument/2006/relationships/hyperlink" Target="http://cs.wikipedia.org/wiki/Soubor:Rousseau0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91690463"/>
              </p:ext>
            </p:extLst>
          </p:nvPr>
        </p:nvGraphicFramePr>
        <p:xfrm>
          <a:off x="611560" y="476672"/>
          <a:ext cx="7864475" cy="5897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Prezentace" r:id="rId3" imgW="3366416" imgH="2523713" progId="PowerPoint.Show.8">
                  <p:embed/>
                </p:oleObj>
              </mc:Choice>
              <mc:Fallback>
                <p:oleObj name="Prezentace" r:id="rId3" imgW="3366416" imgH="2523713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11560" y="476672"/>
                        <a:ext cx="7864475" cy="58975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61558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Umělecké slohy a směry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Poznáváme – evropské a světové prostředí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2703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Poznejte památku, artefakt, obraz…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Pokuste se určit dobu vzniku – stačí století</a:t>
            </a:r>
          </a:p>
          <a:p>
            <a:r>
              <a:rPr lang="cs-CZ" dirty="0" smtClean="0"/>
              <a:t>Pokuste se určit název díla, stavby, artefaktu</a:t>
            </a:r>
          </a:p>
          <a:p>
            <a:r>
              <a:rPr lang="cs-CZ" dirty="0" smtClean="0"/>
              <a:t>Pokuste se určit autora (je-li konkrétní)</a:t>
            </a:r>
          </a:p>
          <a:p>
            <a:r>
              <a:rPr lang="cs-CZ" dirty="0" smtClean="0"/>
              <a:t>Pokuste se zařadit ke slohu či směru</a:t>
            </a:r>
          </a:p>
          <a:p>
            <a:r>
              <a:rPr lang="cs-CZ" dirty="0" smtClean="0"/>
              <a:t>Pokuste se určit lokalitu (je-li možné)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533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980728"/>
            <a:ext cx="7349409" cy="4896544"/>
          </a:xfrm>
        </p:spPr>
      </p:pic>
    </p:spTree>
    <p:extLst>
      <p:ext uri="{BB962C8B-B14F-4D97-AF65-F5344CB8AC3E}">
        <p14:creationId xmlns:p14="http://schemas.microsoft.com/office/powerpoint/2010/main" val="1640305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88640"/>
            <a:ext cx="4824535" cy="6432714"/>
          </a:xfrm>
        </p:spPr>
      </p:pic>
    </p:spTree>
    <p:extLst>
      <p:ext uri="{BB962C8B-B14F-4D97-AF65-F5344CB8AC3E}">
        <p14:creationId xmlns:p14="http://schemas.microsoft.com/office/powerpoint/2010/main" val="2270701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332656"/>
            <a:ext cx="4824536" cy="6337493"/>
          </a:xfrm>
        </p:spPr>
      </p:pic>
    </p:spTree>
    <p:extLst>
      <p:ext uri="{BB962C8B-B14F-4D97-AF65-F5344CB8AC3E}">
        <p14:creationId xmlns:p14="http://schemas.microsoft.com/office/powerpoint/2010/main" val="1954912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124744"/>
            <a:ext cx="7048690" cy="4708525"/>
          </a:xfrm>
        </p:spPr>
      </p:pic>
    </p:spTree>
    <p:extLst>
      <p:ext uri="{BB962C8B-B14F-4D97-AF65-F5344CB8AC3E}">
        <p14:creationId xmlns:p14="http://schemas.microsoft.com/office/powerpoint/2010/main" val="1162842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692696"/>
            <a:ext cx="6153846" cy="5518195"/>
          </a:xfrm>
        </p:spPr>
      </p:pic>
    </p:spTree>
    <p:extLst>
      <p:ext uri="{BB962C8B-B14F-4D97-AF65-F5344CB8AC3E}">
        <p14:creationId xmlns:p14="http://schemas.microsoft.com/office/powerpoint/2010/main" val="3133405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836712"/>
            <a:ext cx="5544616" cy="5544616"/>
          </a:xfrm>
        </p:spPr>
      </p:pic>
    </p:spTree>
    <p:extLst>
      <p:ext uri="{BB962C8B-B14F-4D97-AF65-F5344CB8AC3E}">
        <p14:creationId xmlns:p14="http://schemas.microsoft.com/office/powerpoint/2010/main" val="1392255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764704"/>
            <a:ext cx="7116391" cy="5395846"/>
          </a:xfrm>
        </p:spPr>
      </p:pic>
    </p:spTree>
    <p:extLst>
      <p:ext uri="{BB962C8B-B14F-4D97-AF65-F5344CB8AC3E}">
        <p14:creationId xmlns:p14="http://schemas.microsoft.com/office/powerpoint/2010/main" val="157529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836712"/>
            <a:ext cx="7013317" cy="5259988"/>
          </a:xfrm>
        </p:spPr>
      </p:pic>
    </p:spTree>
    <p:extLst>
      <p:ext uri="{BB962C8B-B14F-4D97-AF65-F5344CB8AC3E}">
        <p14:creationId xmlns:p14="http://schemas.microsoft.com/office/powerpoint/2010/main" val="2289707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548680"/>
            <a:ext cx="4608511" cy="6144683"/>
          </a:xfrm>
        </p:spPr>
      </p:pic>
    </p:spTree>
    <p:extLst>
      <p:ext uri="{BB962C8B-B14F-4D97-AF65-F5344CB8AC3E}">
        <p14:creationId xmlns:p14="http://schemas.microsoft.com/office/powerpoint/2010/main" val="134133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88640"/>
            <a:ext cx="4176464" cy="6566149"/>
          </a:xfrm>
        </p:spPr>
      </p:pic>
    </p:spTree>
    <p:extLst>
      <p:ext uri="{BB962C8B-B14F-4D97-AF65-F5344CB8AC3E}">
        <p14:creationId xmlns:p14="http://schemas.microsoft.com/office/powerpoint/2010/main" val="3132852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268760"/>
            <a:ext cx="7661935" cy="3888432"/>
          </a:xfrm>
        </p:spPr>
      </p:pic>
    </p:spTree>
    <p:extLst>
      <p:ext uri="{BB962C8B-B14F-4D97-AF65-F5344CB8AC3E}">
        <p14:creationId xmlns:p14="http://schemas.microsoft.com/office/powerpoint/2010/main" val="1151384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052736"/>
            <a:ext cx="7284717" cy="4835231"/>
          </a:xfrm>
        </p:spPr>
      </p:pic>
    </p:spTree>
    <p:extLst>
      <p:ext uri="{BB962C8B-B14F-4D97-AF65-F5344CB8AC3E}">
        <p14:creationId xmlns:p14="http://schemas.microsoft.com/office/powerpoint/2010/main" val="2938803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548680"/>
            <a:ext cx="4320480" cy="5687840"/>
          </a:xfrm>
        </p:spPr>
      </p:pic>
    </p:spTree>
    <p:extLst>
      <p:ext uri="{BB962C8B-B14F-4D97-AF65-F5344CB8AC3E}">
        <p14:creationId xmlns:p14="http://schemas.microsoft.com/office/powerpoint/2010/main" val="3319012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548680"/>
            <a:ext cx="5688632" cy="5660285"/>
          </a:xfrm>
        </p:spPr>
      </p:pic>
    </p:spTree>
    <p:extLst>
      <p:ext uri="{BB962C8B-B14F-4D97-AF65-F5344CB8AC3E}">
        <p14:creationId xmlns:p14="http://schemas.microsoft.com/office/powerpoint/2010/main" val="176053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2.pol.19.st., Hvězdná noc nad </a:t>
            </a:r>
            <a:r>
              <a:rPr lang="cs-CZ" dirty="0" err="1" smtClean="0"/>
              <a:t>Rhonou</a:t>
            </a:r>
            <a:r>
              <a:rPr lang="cs-CZ" dirty="0" smtClean="0"/>
              <a:t>, Vincent van </a:t>
            </a:r>
            <a:r>
              <a:rPr lang="cs-CZ" dirty="0" err="1" smtClean="0"/>
              <a:t>Gogh</a:t>
            </a:r>
            <a:r>
              <a:rPr lang="cs-CZ" dirty="0" smtClean="0"/>
              <a:t>, expresionismus</a:t>
            </a:r>
          </a:p>
          <a:p>
            <a:r>
              <a:rPr lang="cs-CZ" dirty="0" smtClean="0"/>
              <a:t>Konec 17.st., katedrála </a:t>
            </a:r>
            <a:r>
              <a:rPr lang="cs-CZ" dirty="0" err="1" smtClean="0"/>
              <a:t>sv.Pavla</a:t>
            </a:r>
            <a:r>
              <a:rPr lang="cs-CZ" dirty="0" smtClean="0"/>
              <a:t> v Londýně, architekt Christopher </a:t>
            </a:r>
            <a:r>
              <a:rPr lang="cs-CZ" dirty="0" err="1" smtClean="0"/>
              <a:t>Wren</a:t>
            </a:r>
            <a:r>
              <a:rPr lang="cs-CZ" dirty="0" smtClean="0"/>
              <a:t>, klasicizující baroko</a:t>
            </a:r>
          </a:p>
          <a:p>
            <a:r>
              <a:rPr lang="cs-CZ" dirty="0" smtClean="0"/>
              <a:t>1.pol.16.st., freska Posledního soudu v Sixtinské kapli, Vatikán, </a:t>
            </a:r>
            <a:r>
              <a:rPr lang="cs-CZ" dirty="0" err="1" smtClean="0"/>
              <a:t>Michelangelo</a:t>
            </a:r>
            <a:r>
              <a:rPr lang="cs-CZ" dirty="0" smtClean="0"/>
              <a:t> </a:t>
            </a:r>
            <a:r>
              <a:rPr lang="cs-CZ" dirty="0" err="1" smtClean="0"/>
              <a:t>Buonarotti</a:t>
            </a:r>
            <a:r>
              <a:rPr lang="cs-CZ" dirty="0" smtClean="0"/>
              <a:t>, renesance</a:t>
            </a:r>
          </a:p>
          <a:p>
            <a:r>
              <a:rPr lang="cs-CZ" dirty="0" smtClean="0"/>
              <a:t>2.pol.19.st., Odpolední procházka na ostrově La Grande </a:t>
            </a:r>
            <a:r>
              <a:rPr lang="cs-CZ" dirty="0" err="1" smtClean="0"/>
              <a:t>Jatte,Georges</a:t>
            </a:r>
            <a:r>
              <a:rPr lang="cs-CZ" dirty="0" smtClean="0"/>
              <a:t> </a:t>
            </a:r>
            <a:r>
              <a:rPr lang="cs-CZ" dirty="0" err="1" smtClean="0"/>
              <a:t>Seurat</a:t>
            </a:r>
            <a:r>
              <a:rPr lang="cs-CZ" dirty="0" smtClean="0"/>
              <a:t>, pointilismus</a:t>
            </a:r>
          </a:p>
          <a:p>
            <a:r>
              <a:rPr lang="cs-CZ" dirty="0" smtClean="0"/>
              <a:t>Poč.17.st., Venuše a Mars, Peter Paul </a:t>
            </a:r>
            <a:r>
              <a:rPr lang="cs-CZ" dirty="0" err="1" smtClean="0"/>
              <a:t>Rubens</a:t>
            </a:r>
            <a:r>
              <a:rPr lang="cs-CZ" dirty="0" smtClean="0"/>
              <a:t>, baroko</a:t>
            </a:r>
          </a:p>
          <a:p>
            <a:r>
              <a:rPr lang="cs-CZ" dirty="0" smtClean="0"/>
              <a:t>Počátek 20.st., Zlatá Adéla, Gustav Klimt, secese</a:t>
            </a:r>
          </a:p>
          <a:p>
            <a:r>
              <a:rPr lang="cs-CZ" dirty="0" smtClean="0"/>
              <a:t>20.léta 20.st., vila </a:t>
            </a:r>
            <a:r>
              <a:rPr lang="cs-CZ" dirty="0" err="1" smtClean="0"/>
              <a:t>Tugendhat</a:t>
            </a:r>
            <a:r>
              <a:rPr lang="cs-CZ" dirty="0" smtClean="0"/>
              <a:t>, Brno, architekt Ludwig </a:t>
            </a:r>
            <a:r>
              <a:rPr lang="cs-CZ" dirty="0" err="1" smtClean="0"/>
              <a:t>Miese</a:t>
            </a:r>
            <a:r>
              <a:rPr lang="cs-CZ" dirty="0" smtClean="0"/>
              <a:t> van der </a:t>
            </a:r>
            <a:r>
              <a:rPr lang="cs-CZ" dirty="0" err="1" smtClean="0"/>
              <a:t>Rohe</a:t>
            </a:r>
            <a:r>
              <a:rPr lang="cs-CZ" dirty="0" smtClean="0"/>
              <a:t>, funkcionalismus</a:t>
            </a:r>
          </a:p>
          <a:p>
            <a:r>
              <a:rPr lang="cs-CZ" dirty="0" smtClean="0"/>
              <a:t>6.st. (s následnými dostavbami v dalších obdobích), chrám </a:t>
            </a:r>
            <a:r>
              <a:rPr lang="cs-CZ" dirty="0" err="1" smtClean="0"/>
              <a:t>Hagia</a:t>
            </a:r>
            <a:r>
              <a:rPr lang="cs-CZ" dirty="0" smtClean="0"/>
              <a:t> Sofia, Istanbul, byzantská architektura doplněná o islamizující prvky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9953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 - pokračování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70916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12.-14.st., katedrála Notre-Dame, Francie, gotika</a:t>
            </a:r>
          </a:p>
          <a:p>
            <a:r>
              <a:rPr lang="cs-CZ" dirty="0" smtClean="0"/>
              <a:t>Antická architektura – dórský, iónský a korintský sloup</a:t>
            </a:r>
          </a:p>
          <a:p>
            <a:r>
              <a:rPr lang="cs-CZ" dirty="0" smtClean="0"/>
              <a:t>Konec 18.st., Nahá Maja, Francisco </a:t>
            </a:r>
            <a:r>
              <a:rPr lang="cs-CZ" dirty="0" err="1" smtClean="0"/>
              <a:t>Goya</a:t>
            </a:r>
            <a:r>
              <a:rPr lang="cs-CZ" dirty="0" smtClean="0"/>
              <a:t>, realistická kompozice pod vlivem romantismu</a:t>
            </a:r>
          </a:p>
          <a:p>
            <a:r>
              <a:rPr lang="cs-CZ" dirty="0" smtClean="0"/>
              <a:t>2.pol.19.st., Gustave </a:t>
            </a:r>
            <a:r>
              <a:rPr lang="cs-CZ" dirty="0" err="1" smtClean="0"/>
              <a:t>Courbet</a:t>
            </a:r>
            <a:r>
              <a:rPr lang="cs-CZ" dirty="0" smtClean="0"/>
              <a:t>, Žena s papouškem, realismus</a:t>
            </a:r>
          </a:p>
          <a:p>
            <a:r>
              <a:rPr lang="cs-CZ" dirty="0" smtClean="0"/>
              <a:t>Přelom19./20.st., Autoportrét, </a:t>
            </a:r>
            <a:r>
              <a:rPr lang="cs-CZ" dirty="0" err="1" smtClean="0"/>
              <a:t>Henri</a:t>
            </a:r>
            <a:r>
              <a:rPr lang="cs-CZ" dirty="0" smtClean="0"/>
              <a:t> Rousseau (zvaný Celník), naivismus</a:t>
            </a:r>
          </a:p>
          <a:p>
            <a:r>
              <a:rPr lang="cs-CZ" dirty="0" smtClean="0"/>
              <a:t>Poč.20.st., Horizontální zvuky, Umberto </a:t>
            </a:r>
            <a:r>
              <a:rPr lang="cs-CZ" dirty="0" err="1" smtClean="0"/>
              <a:t>Boccioni</a:t>
            </a:r>
            <a:r>
              <a:rPr lang="cs-CZ" dirty="0" smtClean="0"/>
              <a:t>, kubisticko-futuristická kompozice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4921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/>
              <a:t>NEZNÁMÝ. </a:t>
            </a:r>
            <a:r>
              <a:rPr lang="cs-CZ" i="1" dirty="0" err="1"/>
              <a:t>wikipedia</a:t>
            </a:r>
            <a:r>
              <a:rPr lang="cs-CZ" dirty="0"/>
              <a:t> [online]. [cit. 5.3.2013].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cs.wikipedia.org/wiki/Soubor:Starry_Night_Over_the_Rhone.jpg</a:t>
            </a:r>
            <a:endParaRPr lang="cs-CZ" dirty="0" smtClean="0"/>
          </a:p>
          <a:p>
            <a:r>
              <a:rPr lang="cs-CZ" dirty="0"/>
              <a:t>LOOPZILLA. </a:t>
            </a:r>
            <a:r>
              <a:rPr lang="cs-CZ" i="1" dirty="0" err="1"/>
              <a:t>wikipedia</a:t>
            </a:r>
            <a:r>
              <a:rPr lang="cs-CZ" dirty="0"/>
              <a:t> [online]. [cit. 5.3.2013].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commons.wikimedia.org/wiki/File:St_Pauls_Cathedral_at_night.jpg?uselang=cs</a:t>
            </a:r>
            <a:r>
              <a:rPr lang="cs-CZ" dirty="0" smtClean="0"/>
              <a:t> </a:t>
            </a:r>
          </a:p>
          <a:p>
            <a:r>
              <a:rPr lang="cs-CZ" dirty="0"/>
              <a:t>GIANNIG46. </a:t>
            </a:r>
            <a:r>
              <a:rPr lang="cs-CZ" i="1" dirty="0" err="1"/>
              <a:t>wikipedia</a:t>
            </a:r>
            <a:r>
              <a:rPr lang="cs-CZ" dirty="0"/>
              <a:t> [online]. [cit. 5.3.2013].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cs.wikipedia.org/wiki/Soubor:Rome_Sistine_Chapel_01.jpg</a:t>
            </a:r>
            <a:r>
              <a:rPr lang="cs-CZ" dirty="0" smtClean="0"/>
              <a:t> </a:t>
            </a:r>
          </a:p>
          <a:p>
            <a:r>
              <a:rPr lang="en-US" dirty="0"/>
              <a:t>THE ART INSTITUTE OF CHICAGO. </a:t>
            </a:r>
            <a:r>
              <a:rPr lang="en-US" i="1" dirty="0" err="1"/>
              <a:t>wikipedia</a:t>
            </a:r>
            <a:r>
              <a:rPr lang="en-US" dirty="0"/>
              <a:t> [online]. [cit. 5.3.2013].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5"/>
              </a:rPr>
              <a:t>http://cs.wikipedia.org/wiki/Soubor:Georges_Seurat_-_Un_dimanche_apr%C3%A8s-midi_%</a:t>
            </a:r>
            <a:r>
              <a:rPr lang="en-US" dirty="0" smtClean="0">
                <a:hlinkClick r:id="rId5"/>
              </a:rPr>
              <a:t>C3%A0_l%27%C3%8Ele_de_la_Grande_Jatte.jpg</a:t>
            </a:r>
            <a:r>
              <a:rPr lang="en-US" dirty="0" smtClean="0"/>
              <a:t> </a:t>
            </a:r>
            <a:endParaRPr lang="cs-CZ" dirty="0" smtClean="0"/>
          </a:p>
          <a:p>
            <a:r>
              <a:rPr lang="cs-CZ" dirty="0" smtClean="0"/>
              <a:t>GOOGLE </a:t>
            </a:r>
            <a:r>
              <a:rPr lang="cs-CZ" dirty="0"/>
              <a:t>ART PROJECT. </a:t>
            </a:r>
            <a:r>
              <a:rPr lang="cs-CZ" i="1" dirty="0" err="1"/>
              <a:t>wikipedia</a:t>
            </a:r>
            <a:r>
              <a:rPr lang="cs-CZ" dirty="0"/>
              <a:t> [online]. [cit. 5.3.2013]. Dostupný na WWW: </a:t>
            </a:r>
            <a:r>
              <a:rPr lang="cs-CZ" dirty="0">
                <a:hlinkClick r:id="rId6"/>
              </a:rPr>
              <a:t>http://commons.wikimedia.org/wiki/File:Pieter_Paul_Rubens_-_Venus_and_Mars_-_</a:t>
            </a:r>
            <a:r>
              <a:rPr lang="cs-CZ" dirty="0" smtClean="0">
                <a:hlinkClick r:id="rId6"/>
              </a:rPr>
              <a:t>Google_Art_Project.jpg?uselang=cs</a:t>
            </a:r>
            <a:endParaRPr lang="cs-CZ" dirty="0" smtClean="0"/>
          </a:p>
          <a:p>
            <a:r>
              <a:rPr lang="cs-CZ" dirty="0"/>
              <a:t>WWW.NEUGALERIE.ORG. </a:t>
            </a:r>
            <a:r>
              <a:rPr lang="cs-CZ" i="1" dirty="0" err="1"/>
              <a:t>wikipedia</a:t>
            </a:r>
            <a:r>
              <a:rPr lang="cs-CZ" dirty="0"/>
              <a:t> [online]. [cit. 5.3.2013].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cs.wikipedia.org/wiki/Soubor:Gustav_Klimt_046.jpg</a:t>
            </a:r>
            <a:endParaRPr lang="cs-CZ" dirty="0" smtClean="0"/>
          </a:p>
          <a:p>
            <a:r>
              <a:rPr lang="cs-CZ" dirty="0"/>
              <a:t>MRHYDE. </a:t>
            </a:r>
            <a:r>
              <a:rPr lang="cs-CZ" i="1" dirty="0" err="1"/>
              <a:t>wikipedia</a:t>
            </a:r>
            <a:r>
              <a:rPr lang="cs-CZ" dirty="0"/>
              <a:t> [online]. [cit. 5.3.2013]. Dostupný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cs.wikipedia.org/wiki/Soubor:Vila_Tugendhat.jpg</a:t>
            </a:r>
            <a:r>
              <a:rPr lang="cs-CZ" dirty="0" smtClean="0"/>
              <a:t> </a:t>
            </a:r>
          </a:p>
          <a:p>
            <a:r>
              <a:rPr lang="cs-CZ" dirty="0" smtClean="0"/>
              <a:t>OSVALDO </a:t>
            </a:r>
            <a:r>
              <a:rPr lang="cs-CZ" dirty="0"/>
              <a:t>GAGO. </a:t>
            </a:r>
            <a:r>
              <a:rPr lang="cs-CZ" i="1" dirty="0" err="1"/>
              <a:t>wikipedia</a:t>
            </a:r>
            <a:r>
              <a:rPr lang="cs-CZ" dirty="0"/>
              <a:t> [online]. [cit. 5.3.2013]. Dostupný na WWW: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cs.wikipedia.org/wiki/Soubor:Hagia_Sophia_09.JPG</a:t>
            </a:r>
            <a:endParaRPr lang="cs-CZ" dirty="0" smtClean="0"/>
          </a:p>
          <a:p>
            <a:r>
              <a:rPr lang="cs-CZ" dirty="0"/>
              <a:t>MATTANA. </a:t>
            </a:r>
            <a:r>
              <a:rPr lang="cs-CZ" i="1" dirty="0" err="1"/>
              <a:t>wikipedia</a:t>
            </a:r>
            <a:r>
              <a:rPr lang="cs-CZ" dirty="0"/>
              <a:t> [online]. [cit. 5.3.2013]. Dostupný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cs.wikipedia.org/wiki/Soubor:Amiens_cathedral_001.JPG</a:t>
            </a:r>
            <a:endParaRPr lang="cs-CZ" dirty="0" smtClean="0"/>
          </a:p>
          <a:p>
            <a:r>
              <a:rPr lang="pl-PL" dirty="0"/>
              <a:t>STW. </a:t>
            </a:r>
            <a:r>
              <a:rPr lang="pl-PL" i="1" dirty="0"/>
              <a:t>wikipedia</a:t>
            </a:r>
            <a:r>
              <a:rPr lang="pl-PL" dirty="0"/>
              <a:t> [online]. [cit. 5.3.2013]. Dostupný na WWW: </a:t>
            </a:r>
            <a:r>
              <a:rPr lang="pl-PL" dirty="0">
                <a:hlinkClick r:id="rId11"/>
              </a:rPr>
              <a:t>http://</a:t>
            </a:r>
            <a:r>
              <a:rPr lang="pl-PL" dirty="0" smtClean="0">
                <a:hlinkClick r:id="rId11"/>
              </a:rPr>
              <a:t>cs.wikipedia.org/wiki/Soubor:Classical_orders_from_the_Encyclopedie.png</a:t>
            </a:r>
            <a:r>
              <a:rPr lang="pl-PL" dirty="0" smtClean="0"/>
              <a:t> </a:t>
            </a:r>
          </a:p>
          <a:p>
            <a:r>
              <a:rPr lang="cs-CZ" dirty="0"/>
              <a:t>MUSEUM PRADO. </a:t>
            </a:r>
            <a:r>
              <a:rPr lang="cs-CZ" i="1" dirty="0" err="1"/>
              <a:t>wikipedia</a:t>
            </a:r>
            <a:r>
              <a:rPr lang="cs-CZ" dirty="0"/>
              <a:t> [online]. [cit. 5.3.2013]. Dostupný na WWW: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commons.wikimedia.org/wiki/File:Goya_Maja_naga2.jpg</a:t>
            </a:r>
            <a:r>
              <a:rPr lang="cs-CZ" dirty="0" smtClean="0"/>
              <a:t> </a:t>
            </a:r>
          </a:p>
          <a:p>
            <a:r>
              <a:rPr lang="cs-CZ" dirty="0">
                <a:hlinkClick r:id="rId13"/>
              </a:rPr>
              <a:t>http://cs.wikipedia.org/wiki/Soubor:1866_Gustave_Courbet_-_</a:t>
            </a:r>
            <a:r>
              <a:rPr lang="cs-CZ" dirty="0" smtClean="0">
                <a:hlinkClick r:id="rId13"/>
              </a:rPr>
              <a:t>Woman_with_a_Parrot.jpg</a:t>
            </a:r>
            <a:endParaRPr lang="cs-CZ" dirty="0" smtClean="0"/>
          </a:p>
          <a:p>
            <a:r>
              <a:rPr lang="cs-CZ" dirty="0"/>
              <a:t>NEZNÁMÝ. </a:t>
            </a:r>
            <a:r>
              <a:rPr lang="cs-CZ" i="1" dirty="0" err="1"/>
              <a:t>wikipedia</a:t>
            </a:r>
            <a:r>
              <a:rPr lang="cs-CZ" dirty="0"/>
              <a:t> [online]. [cit. 5.3.2013]. Dostupný na WWW: </a:t>
            </a:r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cs.wikipedia.org/wiki/Soubor:Rousseau09.jpg</a:t>
            </a:r>
            <a:endParaRPr lang="cs-CZ" dirty="0" smtClean="0"/>
          </a:p>
          <a:p>
            <a:r>
              <a:rPr lang="cs-CZ" dirty="0"/>
              <a:t>WWW.THE-ATHENAEUM.ORG. </a:t>
            </a:r>
            <a:r>
              <a:rPr lang="cs-CZ" i="1" dirty="0" err="1"/>
              <a:t>wikipedia</a:t>
            </a:r>
            <a:r>
              <a:rPr lang="cs-CZ" dirty="0"/>
              <a:t> [online]. [cit. 5.3.2013]. Dostupný na WWW: </a:t>
            </a:r>
            <a:r>
              <a:rPr lang="cs-CZ" dirty="0">
                <a:hlinkClick r:id="rId15"/>
              </a:rPr>
              <a:t>http://commons.wikimedia.org/wiki/File:Horizontal_Volumes_by_Umberto_Boccioni,_</a:t>
            </a:r>
            <a:r>
              <a:rPr lang="cs-CZ" dirty="0" smtClean="0">
                <a:hlinkClick r:id="rId15"/>
              </a:rPr>
              <a:t>1915.jpeg?uselang=cs</a:t>
            </a:r>
            <a:endParaRPr lang="cs-CZ" dirty="0" smtClean="0"/>
          </a:p>
          <a:p>
            <a:endParaRPr lang="cs-CZ" dirty="0" smtClean="0"/>
          </a:p>
          <a:p>
            <a:pPr marL="137160" indent="0"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4946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146</TotalTime>
  <Words>500</Words>
  <Application>Microsoft Office PowerPoint</Application>
  <PresentationFormat>Předvádění na obrazovce (4:3)</PresentationFormat>
  <Paragraphs>46</Paragraphs>
  <Slides>20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Vrchol</vt:lpstr>
      <vt:lpstr>Microsoft PowerPoint 97-2003 Presentation</vt:lpstr>
      <vt:lpstr>Prezentace aplikace PowerPoint</vt:lpstr>
      <vt:lpstr>Umělecké slohy a směry </vt:lpstr>
      <vt:lpstr>Poznejte památku, artefakt, obraz…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Správné řešení</vt:lpstr>
      <vt:lpstr>Správné řešení - pokračování</vt:lpstr>
      <vt:lpstr>Obrázky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Umělecké slohy a směry</dc:title>
  <dc:creator>Ivan Nývlt</dc:creator>
  <cp:lastModifiedBy>Ivan Nývlt</cp:lastModifiedBy>
  <cp:revision>16</cp:revision>
  <dcterms:created xsi:type="dcterms:W3CDTF">2013-03-05T14:44:28Z</dcterms:created>
  <dcterms:modified xsi:type="dcterms:W3CDTF">2013-03-13T11:14:37Z</dcterms:modified>
</cp:coreProperties>
</file>