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8" r:id="rId4"/>
    <p:sldId id="263" r:id="rId5"/>
    <p:sldId id="264" r:id="rId6"/>
  </p:sldIdLst>
  <p:sldSz cx="9144000" cy="6858000" type="screen4x3"/>
  <p:notesSz cx="6669088" cy="9926638"/>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509" autoAdjust="0"/>
    <p:restoredTop sz="94660"/>
  </p:normalViewPr>
  <p:slideViewPr>
    <p:cSldViewPr>
      <p:cViewPr varScale="1">
        <p:scale>
          <a:sx n="68" d="100"/>
          <a:sy n="68" d="100"/>
        </p:scale>
        <p:origin x="-153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C7A2D8B4-F8CE-4D23-8A06-C50B7176F7AB}" type="datetimeFigureOut">
              <a:rPr lang="cs-CZ"/>
              <a:pPr>
                <a:defRPr/>
              </a:pPr>
              <a:t>12.3.2013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800DAE22-A0B9-415C-A3C7-7E0F62BFEDA7}"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1EB7EE36-61E9-4E46-95EC-820BA405FA58}" type="datetimeFigureOut">
              <a:rPr lang="cs-CZ"/>
              <a:pPr>
                <a:defRPr/>
              </a:pPr>
              <a:t>12.3.2013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31C6E6B-B713-4CA6-AD26-A6636B1ACC3B}"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11F9CBB7-2319-402B-943D-171E9F990FC9}" type="datetimeFigureOut">
              <a:rPr lang="cs-CZ"/>
              <a:pPr>
                <a:defRPr/>
              </a:pPr>
              <a:t>12.3.2013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E8DB34B6-5BEC-4E4F-87FC-C8D2B4E137D2}"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D70E26B0-E6C6-4368-8273-2AF5A52D8EFA}" type="datetimeFigureOut">
              <a:rPr lang="cs-CZ"/>
              <a:pPr>
                <a:defRPr/>
              </a:pPr>
              <a:t>12.3.2013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A1F9C8BD-5A82-4102-87A6-81642C349C43}"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BBB76B6A-6AE5-43FF-BDF0-3719DD1D5DA4}" type="datetimeFigureOut">
              <a:rPr lang="cs-CZ"/>
              <a:pPr>
                <a:defRPr/>
              </a:pPr>
              <a:t>12.3.2013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B47225DD-25FA-440E-A6B7-3280F02BA473}"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40983E38-BBF4-4C41-BA87-238A38C6C54D}" type="datetimeFigureOut">
              <a:rPr lang="cs-CZ"/>
              <a:pPr>
                <a:defRPr/>
              </a:pPr>
              <a:t>12.3.2013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BC6C0D64-69E4-4124-B23F-62BB11FF9741}"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E249BBAE-AE41-4CF9-ACB0-3B20A3F0122C}" type="datetimeFigureOut">
              <a:rPr lang="cs-CZ"/>
              <a:pPr>
                <a:defRPr/>
              </a:pPr>
              <a:t>12.3.2013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8F1AFA95-986E-404E-8EB1-AA05009909F2}"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085F666E-9617-4CB1-95FC-84DA35BB1732}" type="datetimeFigureOut">
              <a:rPr lang="cs-CZ"/>
              <a:pPr>
                <a:defRPr/>
              </a:pPr>
              <a:t>12.3.2013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EFEEAF36-B809-43F0-9988-28216F0FF639}"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DE76DA4D-B028-4447-BAA2-79279DF8713D}" type="datetimeFigureOut">
              <a:rPr lang="cs-CZ"/>
              <a:pPr>
                <a:defRPr/>
              </a:pPr>
              <a:t>12.3.2013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153A9B1F-D7AB-47CC-800B-79AEACFC5B06}"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12126D30-1676-465A-889B-B9DF7C1D28C0}" type="datetimeFigureOut">
              <a:rPr lang="cs-CZ"/>
              <a:pPr>
                <a:defRPr/>
              </a:pPr>
              <a:t>12.3.2013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494E78EE-C0A7-4379-9A00-1B197FA17D43}"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977C2E0-2C44-4A0D-B5FE-710E36AA2B97}" type="datetimeFigureOut">
              <a:rPr lang="cs-CZ"/>
              <a:pPr>
                <a:defRPr/>
              </a:pPr>
              <a:t>12.3.2013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A5780BF-5998-4CA1-B0D1-02432D25174A}"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030F6ADF-100D-41D2-BD8D-39F37AB2198D}" type="datetimeFigureOut">
              <a:rPr lang="cs-CZ"/>
              <a:pPr>
                <a:defRPr/>
              </a:pPr>
              <a:t>12.3.2013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23D47F30-7709-484A-BCBE-1CBF7294D584}"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0" y="404664"/>
            <a:ext cx="3294915" cy="720000"/>
          </a:xfrm>
          <a:prstGeom prst="rect">
            <a:avLst/>
          </a:prstGeom>
          <a:noFill/>
          <a:ln w="9525">
            <a:noFill/>
            <a:miter lim="800000"/>
            <a:headEnd/>
            <a:tailEnd/>
          </a:ln>
        </p:spPr>
      </p:pic>
      <p:sp>
        <p:nvSpPr>
          <p:cNvPr id="3" name="TextovéPole 2"/>
          <p:cNvSpPr txBox="1"/>
          <p:nvPr/>
        </p:nvSpPr>
        <p:spPr>
          <a:xfrm>
            <a:off x="1979712" y="1124744"/>
            <a:ext cx="5118517" cy="584775"/>
          </a:xfrm>
          <a:prstGeom prst="rect">
            <a:avLst/>
          </a:prstGeom>
          <a:noFill/>
        </p:spPr>
        <p:txBody>
          <a:bodyPr wrap="none" rtlCol="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cs-CZ" sz="32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Digitální učební materiál</a:t>
            </a:r>
            <a:endParaRPr lang="cs-CZ" sz="32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graphicFrame>
        <p:nvGraphicFramePr>
          <p:cNvPr id="5" name="Tabulka 4"/>
          <p:cNvGraphicFramePr>
            <a:graphicFrameLocks noGrp="1"/>
          </p:cNvGraphicFramePr>
          <p:nvPr/>
        </p:nvGraphicFramePr>
        <p:xfrm>
          <a:off x="539552" y="1628800"/>
          <a:ext cx="8064896" cy="2682240"/>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708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b="1" dirty="0" smtClean="0"/>
                        <a:t>CZ.1.07/1.5.00/34.0891</a:t>
                      </a:r>
                      <a:endParaRPr lang="cs-CZ"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VYS_32_INOVACE_15_Střídavý proud</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Ing. Václav Opatrný</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Elektrotechnika</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19.2. 2013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8" y="332656"/>
            <a:ext cx="3800475" cy="781050"/>
          </a:xfrm>
          <a:prstGeom prst="rect">
            <a:avLst/>
          </a:prstGeom>
        </p:spPr>
      </p:pic>
      <p:graphicFrame>
        <p:nvGraphicFramePr>
          <p:cNvPr id="7" name="Tabulka 6"/>
          <p:cNvGraphicFramePr>
            <a:graphicFrameLocks noGrp="1"/>
          </p:cNvGraphicFramePr>
          <p:nvPr/>
        </p:nvGraphicFramePr>
        <p:xfrm>
          <a:off x="539552" y="4509120"/>
          <a:ext cx="8064896" cy="1944216"/>
        </p:xfrm>
        <a:graphic>
          <a:graphicData uri="http://schemas.openxmlformats.org/drawingml/2006/table">
            <a:tbl>
              <a:tblPr firstRow="1" bandRow="1">
                <a:tableStyleId>{5940675A-B579-460E-94D1-54222C63F5DA}</a:tableStyleId>
              </a:tblPr>
              <a:tblGrid>
                <a:gridCol w="4032448"/>
                <a:gridCol w="4032448"/>
              </a:tblGrid>
              <a:tr h="284584">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639416">
                <a:tc>
                  <a:txBody>
                    <a:bodyPr/>
                    <a:lstStyle/>
                    <a:p>
                      <a:pPr algn="l"/>
                      <a:r>
                        <a:rPr lang="cs-CZ" sz="1200" b="0" i="0" kern="1200" dirty="0" smtClean="0">
                          <a:solidFill>
                            <a:schemeClr val="tx1"/>
                          </a:solidFill>
                          <a:latin typeface="+mn-lt"/>
                          <a:ea typeface="+mn-ea"/>
                          <a:cs typeface="+mn-cs"/>
                        </a:rPr>
                        <a:t>Prezentace, obsahující test znalostí o střídavém proudu.</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Na pěti snímcích rozebírá základní problematiku časového průběhu střídavého proudu. Snímky jsou doplněny animací, vybrané otázky pak navozují problematiku tohoto děje. Materiál je určen žákům k opakování učiva. </a:t>
                      </a:r>
                      <a:r>
                        <a:rPr lang="cs-CZ" sz="12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a:t>
                      </a:r>
                      <a:r>
                        <a:rPr lang="cs-CZ" sz="1200" b="0" i="0" kern="1200" dirty="0" smtClean="0">
                          <a:solidFill>
                            <a:schemeClr val="tx1"/>
                          </a:solidFill>
                          <a:latin typeface="+mn-lt"/>
                          <a:ea typeface="+mn-ea"/>
                          <a:cs typeface="+mn-cs"/>
                        </a:rPr>
                        <a:t> </a:t>
                      </a:r>
                      <a:endParaRPr lang="cs-CZ" sz="900" dirty="0"/>
                    </a:p>
                  </a:txBody>
                  <a:tcPr anchor="ctr"/>
                </a:tc>
                <a:tc>
                  <a:txBody>
                    <a:bodyPr/>
                    <a:lstStyle/>
                    <a:p>
                      <a:pPr algn="l"/>
                      <a:r>
                        <a:rPr lang="cs-CZ" sz="1100" dirty="0" smtClean="0"/>
                        <a:t>Jednotlivé snímky </a:t>
                      </a:r>
                      <a:r>
                        <a:rPr lang="cs-CZ" sz="1100" baseline="0" dirty="0" smtClean="0"/>
                        <a:t> lze promítat na plátno, lépe však na interaktivní tabuli.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3131840" y="6492875"/>
            <a:ext cx="2895600" cy="365125"/>
          </a:xfrm>
        </p:spPr>
        <p:txBody>
          <a:bodyPr/>
          <a:lstStyle/>
          <a:p>
            <a:r>
              <a:rPr lang="cs-CZ" dirty="0" smtClean="0"/>
              <a:t>všechny animace a obrázky - archiv autora </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adpis 1"/>
          <p:cNvSpPr>
            <a:spLocks noGrp="1"/>
          </p:cNvSpPr>
          <p:nvPr>
            <p:ph type="title"/>
          </p:nvPr>
        </p:nvSpPr>
        <p:spPr>
          <a:xfrm>
            <a:off x="179512" y="188640"/>
            <a:ext cx="4834880" cy="562074"/>
          </a:xfrm>
        </p:spPr>
        <p:txBody>
          <a:bodyPr/>
          <a:lstStyle/>
          <a:p>
            <a:pPr eaLnBrk="1" hangingPunct="1"/>
            <a:r>
              <a:rPr lang="cs-CZ" sz="3600" dirty="0" smtClean="0"/>
              <a:t>Vznik střídavého proudu</a:t>
            </a:r>
          </a:p>
        </p:txBody>
      </p:sp>
      <p:sp>
        <p:nvSpPr>
          <p:cNvPr id="3075" name="Rectangle 1"/>
          <p:cNvSpPr>
            <a:spLocks noChangeArrowheads="1"/>
          </p:cNvSpPr>
          <p:nvPr/>
        </p:nvSpPr>
        <p:spPr bwMode="auto">
          <a:xfrm>
            <a:off x="285750" y="1311255"/>
            <a:ext cx="8572500" cy="1908215"/>
          </a:xfrm>
          <a:prstGeom prst="rect">
            <a:avLst/>
          </a:prstGeom>
          <a:noFill/>
          <a:ln w="9525">
            <a:noFill/>
            <a:miter lim="800000"/>
            <a:headEnd/>
            <a:tailEnd/>
          </a:ln>
        </p:spPr>
        <p:txBody>
          <a:bodyPr anchor="ctr">
            <a:spAutoFit/>
          </a:bodyPr>
          <a:lstStyle/>
          <a:p>
            <a:r>
              <a:rPr lang="cs-CZ" sz="1400" dirty="0"/>
              <a:t>Harmonický střídavý proud obvykle vzniká na lineární </a:t>
            </a:r>
            <a:r>
              <a:rPr lang="cs-CZ" sz="1400" dirty="0" smtClean="0"/>
              <a:t>zátěži:   </a:t>
            </a:r>
            <a:r>
              <a:rPr lang="cs-CZ" sz="2000" dirty="0" smtClean="0"/>
              <a:t>i(t) = </a:t>
            </a:r>
            <a:r>
              <a:rPr lang="cs-CZ" sz="2000" dirty="0" err="1" smtClean="0"/>
              <a:t>I</a:t>
            </a:r>
            <a:r>
              <a:rPr lang="cs-CZ" sz="2000" baseline="-25000" dirty="0" err="1" smtClean="0"/>
              <a:t>max</a:t>
            </a:r>
            <a:r>
              <a:rPr lang="cs-CZ" sz="2000" dirty="0" smtClean="0"/>
              <a:t> sin (</a:t>
            </a:r>
            <a:r>
              <a:rPr lang="el-GR" sz="2000" dirty="0" smtClean="0"/>
              <a:t>ω</a:t>
            </a:r>
            <a:r>
              <a:rPr lang="cs-CZ" sz="2000" dirty="0" smtClean="0"/>
              <a:t>t + </a:t>
            </a:r>
            <a:r>
              <a:rPr lang="el-GR" sz="2000" dirty="0" smtClean="0"/>
              <a:t>φ</a:t>
            </a:r>
            <a:r>
              <a:rPr lang="cs-CZ" sz="2000" dirty="0" smtClean="0"/>
              <a:t>)</a:t>
            </a:r>
            <a:endParaRPr lang="cs-CZ" sz="1400" dirty="0" smtClean="0"/>
          </a:p>
          <a:p>
            <a:r>
              <a:rPr lang="cs-CZ" sz="1400" dirty="0" smtClean="0"/>
              <a:t>Střídavé napětí, které tento proud budí, má následující funkční závislost:</a:t>
            </a:r>
          </a:p>
          <a:p>
            <a:endParaRPr lang="cs-CZ" sz="1400" dirty="0" smtClean="0"/>
          </a:p>
          <a:p>
            <a:endParaRPr lang="cs-CZ" sz="1400" dirty="0"/>
          </a:p>
          <a:p>
            <a:pPr lvl="1" eaLnBrk="0" hangingPunct="0"/>
            <a:r>
              <a:rPr lang="cs-CZ" sz="1400" dirty="0"/>
              <a:t>  </a:t>
            </a:r>
          </a:p>
          <a:p>
            <a:pPr eaLnBrk="0" hangingPunct="0"/>
            <a:r>
              <a:rPr lang="cs-CZ" sz="1400" dirty="0"/>
              <a:t>kde, </a:t>
            </a:r>
            <a:r>
              <a:rPr lang="cs-CZ" sz="1400" i="1" dirty="0" err="1" smtClean="0"/>
              <a:t>U</a:t>
            </a:r>
            <a:r>
              <a:rPr lang="cs-CZ" sz="1400" i="1" baseline="-30000" dirty="0" err="1" smtClean="0"/>
              <a:t>max</a:t>
            </a:r>
            <a:r>
              <a:rPr lang="cs-CZ" sz="1400" dirty="0" smtClean="0"/>
              <a:t>  </a:t>
            </a:r>
            <a:r>
              <a:rPr lang="cs-CZ" sz="1400" dirty="0"/>
              <a:t>je amplituda střídavého napětí, </a:t>
            </a:r>
            <a:r>
              <a:rPr lang="cs-CZ" sz="1400" i="1" dirty="0"/>
              <a:t>ω</a:t>
            </a:r>
            <a:r>
              <a:rPr lang="cs-CZ" sz="1400" dirty="0"/>
              <a:t> je </a:t>
            </a:r>
            <a:r>
              <a:rPr lang="cs-CZ" sz="1400" b="1" dirty="0">
                <a:solidFill>
                  <a:schemeClr val="accent4">
                    <a:lumMod val="75000"/>
                  </a:schemeClr>
                </a:solidFill>
              </a:rPr>
              <a:t>úhlová frekvence</a:t>
            </a:r>
            <a:r>
              <a:rPr lang="cs-CZ" sz="1400" dirty="0"/>
              <a:t>, </a:t>
            </a:r>
            <a:r>
              <a:rPr lang="cs-CZ" sz="1400" i="1" dirty="0" smtClean="0"/>
              <a:t>φ</a:t>
            </a:r>
            <a:r>
              <a:rPr lang="cs-CZ" sz="1400" dirty="0" smtClean="0"/>
              <a:t> </a:t>
            </a:r>
            <a:r>
              <a:rPr lang="cs-CZ" sz="1400" dirty="0"/>
              <a:t>je fázový posuv mezi napětím a proudem (často se zkráceně mluví o fázi</a:t>
            </a:r>
            <a:r>
              <a:rPr lang="cs-CZ" sz="1400" dirty="0" smtClean="0"/>
              <a:t>). Neuvažujeme počáteční fázový posun průběhu střídavého napětí.</a:t>
            </a:r>
            <a:endParaRPr lang="cs-CZ" sz="1400" dirty="0"/>
          </a:p>
        </p:txBody>
      </p:sp>
      <p:grpSp>
        <p:nvGrpSpPr>
          <p:cNvPr id="3077" name="Group 28"/>
          <p:cNvGrpSpPr>
            <a:grpSpLocks/>
          </p:cNvGrpSpPr>
          <p:nvPr/>
        </p:nvGrpSpPr>
        <p:grpSpPr bwMode="auto">
          <a:xfrm>
            <a:off x="642938" y="2928938"/>
            <a:ext cx="4608512" cy="3527425"/>
            <a:chOff x="1383" y="1344"/>
            <a:chExt cx="2903" cy="2222"/>
          </a:xfrm>
        </p:grpSpPr>
        <p:sp>
          <p:nvSpPr>
            <p:cNvPr id="3085" name="Oval 6"/>
            <p:cNvSpPr>
              <a:spLocks noChangeArrowheads="1"/>
            </p:cNvSpPr>
            <p:nvPr/>
          </p:nvSpPr>
          <p:spPr bwMode="auto">
            <a:xfrm>
              <a:off x="1791" y="1706"/>
              <a:ext cx="1452" cy="1407"/>
            </a:xfrm>
            <a:prstGeom prst="ellipse">
              <a:avLst/>
            </a:prstGeom>
            <a:noFill/>
            <a:ln w="9525">
              <a:solidFill>
                <a:schemeClr val="tx1"/>
              </a:solidFill>
              <a:round/>
              <a:headEnd/>
              <a:tailEnd/>
            </a:ln>
          </p:spPr>
          <p:txBody>
            <a:bodyPr wrap="none" anchor="ctr"/>
            <a:lstStyle/>
            <a:p>
              <a:pPr algn="ctr"/>
              <a:endParaRPr lang="cs-CZ">
                <a:latin typeface="Calibri" pitchFamily="34" charset="0"/>
              </a:endParaRPr>
            </a:p>
          </p:txBody>
        </p:sp>
        <p:sp>
          <p:nvSpPr>
            <p:cNvPr id="3086" name="Line 7"/>
            <p:cNvSpPr>
              <a:spLocks noChangeShapeType="1"/>
            </p:cNvSpPr>
            <p:nvPr/>
          </p:nvSpPr>
          <p:spPr bwMode="auto">
            <a:xfrm>
              <a:off x="2517" y="1344"/>
              <a:ext cx="0" cy="2222"/>
            </a:xfrm>
            <a:prstGeom prst="line">
              <a:avLst/>
            </a:prstGeom>
            <a:noFill/>
            <a:ln w="9525">
              <a:solidFill>
                <a:schemeClr val="tx1"/>
              </a:solidFill>
              <a:prstDash val="lgDashDot"/>
              <a:round/>
              <a:headEnd/>
              <a:tailEnd/>
            </a:ln>
          </p:spPr>
          <p:txBody>
            <a:bodyPr/>
            <a:lstStyle/>
            <a:p>
              <a:endParaRPr lang="cs-CZ"/>
            </a:p>
          </p:txBody>
        </p:sp>
        <p:sp>
          <p:nvSpPr>
            <p:cNvPr id="3087" name="Line 8"/>
            <p:cNvSpPr>
              <a:spLocks noChangeShapeType="1"/>
            </p:cNvSpPr>
            <p:nvPr/>
          </p:nvSpPr>
          <p:spPr bwMode="auto">
            <a:xfrm>
              <a:off x="1383" y="2432"/>
              <a:ext cx="2903" cy="0"/>
            </a:xfrm>
            <a:prstGeom prst="line">
              <a:avLst/>
            </a:prstGeom>
            <a:noFill/>
            <a:ln w="9525">
              <a:solidFill>
                <a:schemeClr val="tx1"/>
              </a:solidFill>
              <a:prstDash val="lgDashDot"/>
              <a:round/>
              <a:headEnd/>
              <a:tailEnd/>
            </a:ln>
          </p:spPr>
          <p:txBody>
            <a:bodyPr/>
            <a:lstStyle/>
            <a:p>
              <a:endParaRPr lang="cs-CZ"/>
            </a:p>
          </p:txBody>
        </p:sp>
        <p:sp>
          <p:nvSpPr>
            <p:cNvPr id="3088" name="Oval 9"/>
            <p:cNvSpPr>
              <a:spLocks noChangeArrowheads="1"/>
            </p:cNvSpPr>
            <p:nvPr/>
          </p:nvSpPr>
          <p:spPr bwMode="auto">
            <a:xfrm>
              <a:off x="2472" y="1661"/>
              <a:ext cx="90" cy="90"/>
            </a:xfrm>
            <a:prstGeom prst="ellipse">
              <a:avLst/>
            </a:prstGeom>
            <a:solidFill>
              <a:schemeClr val="accent1"/>
            </a:solidFill>
            <a:ln w="9525">
              <a:solidFill>
                <a:schemeClr val="tx1"/>
              </a:solidFill>
              <a:round/>
              <a:headEnd/>
              <a:tailEnd/>
            </a:ln>
          </p:spPr>
          <p:txBody>
            <a:bodyPr wrap="none" anchor="ctr"/>
            <a:lstStyle/>
            <a:p>
              <a:endParaRPr lang="cs-CZ">
                <a:latin typeface="Calibri" pitchFamily="34" charset="0"/>
              </a:endParaRPr>
            </a:p>
          </p:txBody>
        </p:sp>
        <p:sp>
          <p:nvSpPr>
            <p:cNvPr id="3089" name="Oval 10"/>
            <p:cNvSpPr>
              <a:spLocks noChangeArrowheads="1"/>
            </p:cNvSpPr>
            <p:nvPr/>
          </p:nvSpPr>
          <p:spPr bwMode="auto">
            <a:xfrm>
              <a:off x="2472" y="3067"/>
              <a:ext cx="90" cy="90"/>
            </a:xfrm>
            <a:prstGeom prst="ellipse">
              <a:avLst/>
            </a:prstGeom>
            <a:solidFill>
              <a:schemeClr val="accent1"/>
            </a:solidFill>
            <a:ln w="9525">
              <a:solidFill>
                <a:schemeClr val="tx1"/>
              </a:solidFill>
              <a:round/>
              <a:headEnd/>
              <a:tailEnd/>
            </a:ln>
          </p:spPr>
          <p:txBody>
            <a:bodyPr wrap="none" anchor="ctr"/>
            <a:lstStyle/>
            <a:p>
              <a:endParaRPr lang="cs-CZ">
                <a:latin typeface="Calibri" pitchFamily="34" charset="0"/>
              </a:endParaRPr>
            </a:p>
          </p:txBody>
        </p:sp>
        <p:sp>
          <p:nvSpPr>
            <p:cNvPr id="3090" name="Oval 11"/>
            <p:cNvSpPr>
              <a:spLocks noChangeArrowheads="1"/>
            </p:cNvSpPr>
            <p:nvPr/>
          </p:nvSpPr>
          <p:spPr bwMode="auto">
            <a:xfrm>
              <a:off x="3198" y="2387"/>
              <a:ext cx="90" cy="90"/>
            </a:xfrm>
            <a:prstGeom prst="ellipse">
              <a:avLst/>
            </a:prstGeom>
            <a:solidFill>
              <a:schemeClr val="accent1"/>
            </a:solidFill>
            <a:ln w="9525">
              <a:solidFill>
                <a:schemeClr val="tx1"/>
              </a:solidFill>
              <a:round/>
              <a:headEnd/>
              <a:tailEnd/>
            </a:ln>
          </p:spPr>
          <p:txBody>
            <a:bodyPr wrap="none" anchor="ctr"/>
            <a:lstStyle/>
            <a:p>
              <a:endParaRPr lang="cs-CZ">
                <a:latin typeface="Calibri" pitchFamily="34" charset="0"/>
              </a:endParaRPr>
            </a:p>
          </p:txBody>
        </p:sp>
        <p:sp>
          <p:nvSpPr>
            <p:cNvPr id="3091" name="Oval 12"/>
            <p:cNvSpPr>
              <a:spLocks noChangeArrowheads="1"/>
            </p:cNvSpPr>
            <p:nvPr/>
          </p:nvSpPr>
          <p:spPr bwMode="auto">
            <a:xfrm>
              <a:off x="3107" y="2024"/>
              <a:ext cx="90" cy="90"/>
            </a:xfrm>
            <a:prstGeom prst="ellipse">
              <a:avLst/>
            </a:prstGeom>
            <a:solidFill>
              <a:schemeClr val="accent1"/>
            </a:solidFill>
            <a:ln w="9525">
              <a:solidFill>
                <a:schemeClr val="tx1"/>
              </a:solidFill>
              <a:round/>
              <a:headEnd/>
              <a:tailEnd/>
            </a:ln>
          </p:spPr>
          <p:txBody>
            <a:bodyPr wrap="none" anchor="ctr"/>
            <a:lstStyle/>
            <a:p>
              <a:endParaRPr lang="cs-CZ">
                <a:latin typeface="Calibri" pitchFamily="34" charset="0"/>
              </a:endParaRPr>
            </a:p>
          </p:txBody>
        </p:sp>
        <p:sp>
          <p:nvSpPr>
            <p:cNvPr id="3092" name="Line 13"/>
            <p:cNvSpPr>
              <a:spLocks noChangeShapeType="1"/>
            </p:cNvSpPr>
            <p:nvPr/>
          </p:nvSpPr>
          <p:spPr bwMode="auto">
            <a:xfrm flipV="1">
              <a:off x="2517" y="2069"/>
              <a:ext cx="635" cy="363"/>
            </a:xfrm>
            <a:prstGeom prst="line">
              <a:avLst/>
            </a:prstGeom>
            <a:noFill/>
            <a:ln w="9525">
              <a:solidFill>
                <a:schemeClr val="tx1"/>
              </a:solidFill>
              <a:round/>
              <a:headEnd/>
              <a:tailEnd/>
            </a:ln>
          </p:spPr>
          <p:txBody>
            <a:bodyPr/>
            <a:lstStyle/>
            <a:p>
              <a:endParaRPr lang="cs-CZ"/>
            </a:p>
          </p:txBody>
        </p:sp>
        <p:sp>
          <p:nvSpPr>
            <p:cNvPr id="3093" name="Line 14"/>
            <p:cNvSpPr>
              <a:spLocks noChangeShapeType="1"/>
            </p:cNvSpPr>
            <p:nvPr/>
          </p:nvSpPr>
          <p:spPr bwMode="auto">
            <a:xfrm>
              <a:off x="3152" y="2069"/>
              <a:ext cx="0" cy="363"/>
            </a:xfrm>
            <a:prstGeom prst="line">
              <a:avLst/>
            </a:prstGeom>
            <a:noFill/>
            <a:ln w="9525">
              <a:solidFill>
                <a:schemeClr val="tx1"/>
              </a:solidFill>
              <a:round/>
              <a:headEnd/>
              <a:tailEnd/>
            </a:ln>
          </p:spPr>
          <p:txBody>
            <a:bodyPr/>
            <a:lstStyle/>
            <a:p>
              <a:endParaRPr lang="cs-CZ"/>
            </a:p>
          </p:txBody>
        </p:sp>
        <p:sp>
          <p:nvSpPr>
            <p:cNvPr id="3094" name="Text Box 15"/>
            <p:cNvSpPr txBox="1">
              <a:spLocks noChangeArrowheads="1"/>
            </p:cNvSpPr>
            <p:nvPr/>
          </p:nvSpPr>
          <p:spPr bwMode="auto">
            <a:xfrm>
              <a:off x="2686" y="1991"/>
              <a:ext cx="164" cy="231"/>
            </a:xfrm>
            <a:prstGeom prst="rect">
              <a:avLst/>
            </a:prstGeom>
            <a:noFill/>
            <a:ln w="9525">
              <a:noFill/>
              <a:miter lim="800000"/>
              <a:headEnd/>
              <a:tailEnd/>
            </a:ln>
          </p:spPr>
          <p:txBody>
            <a:bodyPr wrap="none">
              <a:spAutoFit/>
            </a:bodyPr>
            <a:lstStyle/>
            <a:p>
              <a:r>
                <a:rPr lang="cs-CZ">
                  <a:latin typeface="Calibri" pitchFamily="34" charset="0"/>
                </a:rPr>
                <a:t>r</a:t>
              </a:r>
            </a:p>
          </p:txBody>
        </p:sp>
        <p:sp>
          <p:nvSpPr>
            <p:cNvPr id="3095" name="Text Box 22"/>
            <p:cNvSpPr txBox="1">
              <a:spLocks noChangeArrowheads="1"/>
            </p:cNvSpPr>
            <p:nvPr/>
          </p:nvSpPr>
          <p:spPr bwMode="auto">
            <a:xfrm>
              <a:off x="3198" y="2069"/>
              <a:ext cx="188" cy="231"/>
            </a:xfrm>
            <a:prstGeom prst="rect">
              <a:avLst/>
            </a:prstGeom>
            <a:noFill/>
            <a:ln w="9525">
              <a:noFill/>
              <a:miter lim="800000"/>
              <a:headEnd/>
              <a:tailEnd/>
            </a:ln>
          </p:spPr>
          <p:txBody>
            <a:bodyPr wrap="none">
              <a:spAutoFit/>
            </a:bodyPr>
            <a:lstStyle/>
            <a:p>
              <a:r>
                <a:rPr lang="cs-CZ">
                  <a:latin typeface="Calibri" pitchFamily="34" charset="0"/>
                </a:rPr>
                <a:t>y</a:t>
              </a:r>
            </a:p>
          </p:txBody>
        </p:sp>
        <p:sp>
          <p:nvSpPr>
            <p:cNvPr id="3096" name="Line 23"/>
            <p:cNvSpPr>
              <a:spLocks noChangeShapeType="1"/>
            </p:cNvSpPr>
            <p:nvPr/>
          </p:nvSpPr>
          <p:spPr bwMode="auto">
            <a:xfrm>
              <a:off x="3878" y="1344"/>
              <a:ext cx="0" cy="2222"/>
            </a:xfrm>
            <a:prstGeom prst="line">
              <a:avLst/>
            </a:prstGeom>
            <a:noFill/>
            <a:ln w="9525">
              <a:solidFill>
                <a:schemeClr val="tx1"/>
              </a:solidFill>
              <a:prstDash val="lgDashDot"/>
              <a:round/>
              <a:headEnd/>
              <a:tailEnd/>
            </a:ln>
          </p:spPr>
          <p:txBody>
            <a:bodyPr/>
            <a:lstStyle/>
            <a:p>
              <a:endParaRPr lang="cs-CZ"/>
            </a:p>
          </p:txBody>
        </p:sp>
        <p:sp>
          <p:nvSpPr>
            <p:cNvPr id="3097" name="Line 24"/>
            <p:cNvSpPr>
              <a:spLocks noChangeShapeType="1"/>
            </p:cNvSpPr>
            <p:nvPr/>
          </p:nvSpPr>
          <p:spPr bwMode="auto">
            <a:xfrm>
              <a:off x="3152" y="2069"/>
              <a:ext cx="726" cy="0"/>
            </a:xfrm>
            <a:prstGeom prst="line">
              <a:avLst/>
            </a:prstGeom>
            <a:noFill/>
            <a:ln w="9525">
              <a:solidFill>
                <a:schemeClr val="tx1"/>
              </a:solidFill>
              <a:prstDash val="dash"/>
              <a:round/>
              <a:headEnd/>
              <a:tailEnd/>
            </a:ln>
          </p:spPr>
          <p:txBody>
            <a:bodyPr/>
            <a:lstStyle/>
            <a:p>
              <a:endParaRPr lang="cs-CZ"/>
            </a:p>
          </p:txBody>
        </p:sp>
        <p:sp>
          <p:nvSpPr>
            <p:cNvPr id="3098" name="Oval 25"/>
            <p:cNvSpPr>
              <a:spLocks noChangeArrowheads="1"/>
            </p:cNvSpPr>
            <p:nvPr/>
          </p:nvSpPr>
          <p:spPr bwMode="auto">
            <a:xfrm>
              <a:off x="3833" y="2024"/>
              <a:ext cx="90" cy="90"/>
            </a:xfrm>
            <a:prstGeom prst="ellipse">
              <a:avLst/>
            </a:prstGeom>
            <a:solidFill>
              <a:schemeClr val="tx1"/>
            </a:solidFill>
            <a:ln w="9525">
              <a:solidFill>
                <a:schemeClr val="tx1"/>
              </a:solidFill>
              <a:round/>
              <a:headEnd/>
              <a:tailEnd/>
            </a:ln>
          </p:spPr>
          <p:txBody>
            <a:bodyPr wrap="none" anchor="ctr"/>
            <a:lstStyle/>
            <a:p>
              <a:endParaRPr lang="cs-CZ">
                <a:latin typeface="Calibri" pitchFamily="34" charset="0"/>
              </a:endParaRPr>
            </a:p>
          </p:txBody>
        </p:sp>
        <p:sp>
          <p:nvSpPr>
            <p:cNvPr id="3099" name="Line 26"/>
            <p:cNvSpPr>
              <a:spLocks noChangeShapeType="1"/>
            </p:cNvSpPr>
            <p:nvPr/>
          </p:nvSpPr>
          <p:spPr bwMode="auto">
            <a:xfrm>
              <a:off x="2517" y="1706"/>
              <a:ext cx="1361" cy="0"/>
            </a:xfrm>
            <a:prstGeom prst="line">
              <a:avLst/>
            </a:prstGeom>
            <a:noFill/>
            <a:ln w="9525">
              <a:solidFill>
                <a:schemeClr val="tx1"/>
              </a:solidFill>
              <a:prstDash val="dash"/>
              <a:round/>
              <a:headEnd/>
              <a:tailEnd/>
            </a:ln>
          </p:spPr>
          <p:txBody>
            <a:bodyPr/>
            <a:lstStyle/>
            <a:p>
              <a:endParaRPr lang="cs-CZ"/>
            </a:p>
          </p:txBody>
        </p:sp>
        <p:sp>
          <p:nvSpPr>
            <p:cNvPr id="3100" name="Line 27"/>
            <p:cNvSpPr>
              <a:spLocks noChangeShapeType="1"/>
            </p:cNvSpPr>
            <p:nvPr/>
          </p:nvSpPr>
          <p:spPr bwMode="auto">
            <a:xfrm>
              <a:off x="2517" y="3113"/>
              <a:ext cx="1361" cy="0"/>
            </a:xfrm>
            <a:prstGeom prst="line">
              <a:avLst/>
            </a:prstGeom>
            <a:noFill/>
            <a:ln w="9525">
              <a:solidFill>
                <a:schemeClr val="tx1"/>
              </a:solidFill>
              <a:prstDash val="dash"/>
              <a:round/>
              <a:headEnd/>
              <a:tailEnd/>
            </a:ln>
          </p:spPr>
          <p:txBody>
            <a:bodyPr/>
            <a:lstStyle/>
            <a:p>
              <a:endParaRPr lang="cs-CZ"/>
            </a:p>
          </p:txBody>
        </p:sp>
      </p:grpSp>
      <p:sp>
        <p:nvSpPr>
          <p:cNvPr id="3078" name="Text Box 29"/>
          <p:cNvSpPr txBox="1">
            <a:spLocks noChangeArrowheads="1"/>
          </p:cNvSpPr>
          <p:nvPr/>
        </p:nvSpPr>
        <p:spPr bwMode="auto">
          <a:xfrm>
            <a:off x="5500688" y="3429000"/>
            <a:ext cx="2179637" cy="557213"/>
          </a:xfrm>
          <a:prstGeom prst="rect">
            <a:avLst/>
          </a:prstGeom>
          <a:solidFill>
            <a:srgbClr val="FFFF99"/>
          </a:solidFill>
          <a:ln w="38100">
            <a:solidFill>
              <a:srgbClr val="008000"/>
            </a:solidFill>
            <a:miter lim="800000"/>
            <a:headEnd/>
            <a:tailEnd/>
          </a:ln>
        </p:spPr>
        <p:txBody>
          <a:bodyPr wrap="none">
            <a:spAutoFit/>
          </a:bodyPr>
          <a:lstStyle/>
          <a:p>
            <a:r>
              <a:rPr lang="cs-CZ" sz="2800">
                <a:latin typeface="Calibri" pitchFamily="34" charset="0"/>
              </a:rPr>
              <a:t>y = y</a:t>
            </a:r>
            <a:r>
              <a:rPr lang="cs-CZ" sz="2800" baseline="-25000">
                <a:latin typeface="Calibri" pitchFamily="34" charset="0"/>
              </a:rPr>
              <a:t>m</a:t>
            </a:r>
            <a:r>
              <a:rPr lang="cs-CZ" sz="2800">
                <a:latin typeface="Calibri" pitchFamily="34" charset="0"/>
              </a:rPr>
              <a:t> sin </a:t>
            </a:r>
            <a:r>
              <a:rPr lang="cs-CZ" sz="2800">
                <a:latin typeface="Symbol" pitchFamily="18" charset="2"/>
              </a:rPr>
              <a:t>w</a:t>
            </a:r>
            <a:r>
              <a:rPr lang="cs-CZ" sz="2800">
                <a:latin typeface="Calibri" pitchFamily="34" charset="0"/>
              </a:rPr>
              <a:t>t</a:t>
            </a:r>
          </a:p>
        </p:txBody>
      </p:sp>
      <p:sp>
        <p:nvSpPr>
          <p:cNvPr id="3079" name="Text Box 5"/>
          <p:cNvSpPr txBox="1">
            <a:spLocks noChangeArrowheads="1"/>
          </p:cNvSpPr>
          <p:nvPr/>
        </p:nvSpPr>
        <p:spPr bwMode="auto">
          <a:xfrm>
            <a:off x="5500688" y="4071938"/>
            <a:ext cx="3330575" cy="461962"/>
          </a:xfrm>
          <a:prstGeom prst="rect">
            <a:avLst/>
          </a:prstGeom>
          <a:solidFill>
            <a:srgbClr val="FFFF99"/>
          </a:solidFill>
          <a:ln w="38100">
            <a:solidFill>
              <a:srgbClr val="008000"/>
            </a:solidFill>
            <a:miter lim="800000"/>
            <a:headEnd/>
            <a:tailEnd/>
          </a:ln>
        </p:spPr>
        <p:txBody>
          <a:bodyPr>
            <a:spAutoFit/>
          </a:bodyPr>
          <a:lstStyle/>
          <a:p>
            <a:r>
              <a:rPr lang="cs-CZ" sz="2400" b="1">
                <a:latin typeface="Calibri" pitchFamily="34" charset="0"/>
              </a:rPr>
              <a:t>y</a:t>
            </a:r>
            <a:r>
              <a:rPr lang="cs-CZ" sz="2400" b="1" baseline="-25000">
                <a:latin typeface="Calibri" pitchFamily="34" charset="0"/>
              </a:rPr>
              <a:t>m</a:t>
            </a:r>
            <a:r>
              <a:rPr lang="cs-CZ" b="1">
                <a:latin typeface="Calibri" pitchFamily="34" charset="0"/>
              </a:rPr>
              <a:t> </a:t>
            </a:r>
            <a:r>
              <a:rPr lang="cs-CZ">
                <a:latin typeface="Calibri" pitchFamily="34" charset="0"/>
              </a:rPr>
              <a:t>se nazývá amplituda výchylky</a:t>
            </a:r>
          </a:p>
        </p:txBody>
      </p:sp>
      <p:sp>
        <p:nvSpPr>
          <p:cNvPr id="3080" name="Text Box 37"/>
          <p:cNvSpPr txBox="1">
            <a:spLocks noChangeArrowheads="1"/>
          </p:cNvSpPr>
          <p:nvPr/>
        </p:nvSpPr>
        <p:spPr bwMode="auto">
          <a:xfrm>
            <a:off x="5500688" y="4643438"/>
            <a:ext cx="1216025" cy="495300"/>
          </a:xfrm>
          <a:prstGeom prst="rect">
            <a:avLst/>
          </a:prstGeom>
          <a:solidFill>
            <a:srgbClr val="FFFF99"/>
          </a:solidFill>
          <a:ln w="38100">
            <a:solidFill>
              <a:srgbClr val="008000"/>
            </a:solidFill>
            <a:miter lim="800000"/>
            <a:headEnd/>
            <a:tailEnd/>
          </a:ln>
        </p:spPr>
        <p:txBody>
          <a:bodyPr wrap="none">
            <a:spAutoFit/>
          </a:bodyPr>
          <a:lstStyle/>
          <a:p>
            <a:r>
              <a:rPr lang="cs-CZ" sz="2400" b="1">
                <a:latin typeface="Symbol" pitchFamily="18" charset="2"/>
              </a:rPr>
              <a:t>w</a:t>
            </a:r>
            <a:r>
              <a:rPr lang="cs-CZ" sz="2400" b="1">
                <a:latin typeface="Calibri" pitchFamily="34" charset="0"/>
              </a:rPr>
              <a:t> = 2</a:t>
            </a:r>
            <a:r>
              <a:rPr lang="cs-CZ" sz="2400" b="1">
                <a:latin typeface="Symbol" pitchFamily="18" charset="2"/>
              </a:rPr>
              <a:t>p</a:t>
            </a:r>
            <a:r>
              <a:rPr lang="cs-CZ" sz="2400" b="1">
                <a:latin typeface="Calibri" pitchFamily="34" charset="0"/>
              </a:rPr>
              <a:t>f</a:t>
            </a:r>
          </a:p>
        </p:txBody>
      </p:sp>
      <p:sp>
        <p:nvSpPr>
          <p:cNvPr id="3081" name="Obdélník 24"/>
          <p:cNvSpPr>
            <a:spLocks noChangeArrowheads="1"/>
          </p:cNvSpPr>
          <p:nvPr/>
        </p:nvSpPr>
        <p:spPr bwMode="auto">
          <a:xfrm>
            <a:off x="4932040" y="5229200"/>
            <a:ext cx="4000500" cy="1384995"/>
          </a:xfrm>
          <a:prstGeom prst="rect">
            <a:avLst/>
          </a:prstGeom>
          <a:noFill/>
          <a:ln w="9525">
            <a:noFill/>
            <a:miter lim="800000"/>
            <a:headEnd/>
            <a:tailEnd/>
          </a:ln>
        </p:spPr>
        <p:txBody>
          <a:bodyPr>
            <a:spAutoFit/>
          </a:bodyPr>
          <a:lstStyle/>
          <a:p>
            <a:r>
              <a:rPr lang="cs-CZ" sz="1400" dirty="0">
                <a:latin typeface="Calibri" pitchFamily="34" charset="0"/>
              </a:rPr>
              <a:t>Otáčíme-li </a:t>
            </a:r>
            <a:r>
              <a:rPr lang="cs-CZ" sz="1400" dirty="0" smtClean="0">
                <a:latin typeface="Calibri" pitchFamily="34" charset="0"/>
              </a:rPr>
              <a:t>kuličkou (představuje hmotný bod) stálou </a:t>
            </a:r>
            <a:r>
              <a:rPr lang="cs-CZ" sz="1400" dirty="0">
                <a:latin typeface="Calibri" pitchFamily="34" charset="0"/>
              </a:rPr>
              <a:t>úhlovou rychlostí </a:t>
            </a:r>
            <a:r>
              <a:rPr lang="cs-CZ" sz="1400" b="1" dirty="0">
                <a:latin typeface="Symbol" pitchFamily="18" charset="2"/>
              </a:rPr>
              <a:t>w</a:t>
            </a:r>
            <a:r>
              <a:rPr lang="cs-CZ" sz="1400" dirty="0">
                <a:latin typeface="Calibri" pitchFamily="34" charset="0"/>
              </a:rPr>
              <a:t>, koná kulička rovnoměrný pohyb po kružnici o poloměru </a:t>
            </a:r>
            <a:r>
              <a:rPr lang="cs-CZ" sz="1400" b="1" dirty="0">
                <a:latin typeface="Calibri" pitchFamily="34" charset="0"/>
              </a:rPr>
              <a:t>r.</a:t>
            </a:r>
          </a:p>
          <a:p>
            <a:r>
              <a:rPr lang="cs-CZ" sz="1400" dirty="0">
                <a:latin typeface="Calibri" pitchFamily="34" charset="0"/>
              </a:rPr>
              <a:t>Kolmým průmětem jednotlivých poloh hmotného bodu na úsečku AB dostaneme okamžité polohy kmitajícího bodu.</a:t>
            </a:r>
          </a:p>
        </p:txBody>
      </p:sp>
      <p:sp>
        <p:nvSpPr>
          <p:cNvPr id="28" name="TextovéPole 27"/>
          <p:cNvSpPr txBox="1"/>
          <p:nvPr/>
        </p:nvSpPr>
        <p:spPr>
          <a:xfrm>
            <a:off x="3563888" y="1988840"/>
            <a:ext cx="2093843" cy="400110"/>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cs-CZ" sz="2000" dirty="0" smtClean="0"/>
              <a:t>u(t) = </a:t>
            </a:r>
            <a:r>
              <a:rPr lang="cs-CZ" sz="2000" dirty="0" err="1" smtClean="0"/>
              <a:t>U</a:t>
            </a:r>
            <a:r>
              <a:rPr lang="cs-CZ" sz="2000" baseline="-25000" dirty="0" err="1" smtClean="0"/>
              <a:t>max</a:t>
            </a:r>
            <a:r>
              <a:rPr lang="cs-CZ" sz="2000" dirty="0" smtClean="0"/>
              <a:t> sin (</a:t>
            </a:r>
            <a:r>
              <a:rPr lang="el-GR" sz="2000" dirty="0" smtClean="0"/>
              <a:t>ω</a:t>
            </a:r>
            <a:r>
              <a:rPr lang="cs-CZ" sz="2000" dirty="0" smtClean="0"/>
              <a:t>t)</a:t>
            </a:r>
            <a:endParaRPr lang="cs-CZ" sz="2000" dirty="0"/>
          </a:p>
        </p:txBody>
      </p:sp>
      <p:sp>
        <p:nvSpPr>
          <p:cNvPr id="29" name="Tlačítko akce: Video 28">
            <a:hlinkClick r:id="rId2" action="ppaction://hlinksldjump" highlightClick="1"/>
          </p:cNvPr>
          <p:cNvSpPr/>
          <p:nvPr/>
        </p:nvSpPr>
        <p:spPr>
          <a:xfrm>
            <a:off x="7956376" y="332656"/>
            <a:ext cx="864096" cy="864096"/>
          </a:xfrm>
          <a:prstGeom prst="actionButtonMovi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cs-CZ"/>
          </a:p>
        </p:txBody>
      </p:sp>
      <p:sp>
        <p:nvSpPr>
          <p:cNvPr id="30" name="Obdélník 29"/>
          <p:cNvSpPr/>
          <p:nvPr/>
        </p:nvSpPr>
        <p:spPr>
          <a:xfrm>
            <a:off x="179512" y="1412776"/>
            <a:ext cx="8784976" cy="1800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sz="1600" dirty="0" smtClean="0"/>
              <a:t>V jakých jednotkách se určuje úhlová rychlost?</a:t>
            </a:r>
          </a:p>
          <a:p>
            <a:pPr marL="342900" indent="-342900">
              <a:buFont typeface="+mj-lt"/>
              <a:buAutoNum type="arabicPeriod"/>
            </a:pPr>
            <a:r>
              <a:rPr lang="cs-CZ" sz="1600" dirty="0" smtClean="0"/>
              <a:t>Jakou velikost má amplituda </a:t>
            </a:r>
            <a:r>
              <a:rPr lang="cs-CZ" sz="1600" dirty="0" err="1" smtClean="0"/>
              <a:t>y</a:t>
            </a:r>
            <a:r>
              <a:rPr lang="cs-CZ" sz="1600" baseline="-25000" dirty="0" err="1" smtClean="0"/>
              <a:t>m</a:t>
            </a:r>
            <a:r>
              <a:rPr lang="cs-CZ" sz="1600" dirty="0" smtClean="0"/>
              <a:t> podle spodního obrázku?</a:t>
            </a:r>
          </a:p>
          <a:p>
            <a:pPr marL="342900" indent="-342900">
              <a:buFont typeface="+mj-lt"/>
              <a:buAutoNum type="arabicPeriod"/>
            </a:pPr>
            <a:r>
              <a:rPr lang="cs-CZ" sz="1600" dirty="0" smtClean="0"/>
              <a:t>Vypočtěte, v které poloze bude průmět hmotného bodu pro úhel </a:t>
            </a:r>
            <a:r>
              <a:rPr lang="el-GR" sz="1600" dirty="0" smtClean="0"/>
              <a:t>ϕ</a:t>
            </a:r>
            <a:r>
              <a:rPr lang="cs-CZ" sz="1600" dirty="0" smtClean="0"/>
              <a:t> = 45°</a:t>
            </a:r>
          </a:p>
          <a:p>
            <a:pPr marL="342900" indent="-342900">
              <a:buFont typeface="+mj-lt"/>
              <a:buAutoNum type="arabicPeriod"/>
            </a:pPr>
            <a:r>
              <a:rPr lang="cs-CZ" sz="1600" dirty="0" smtClean="0"/>
              <a:t>V jakých jednotkách se udává argument funkce sinus podle vzorce vpravo od obrázku?</a:t>
            </a:r>
          </a:p>
          <a:p>
            <a:pPr marL="342900" indent="-342900">
              <a:buFont typeface="+mj-lt"/>
              <a:buAutoNum type="arabicPeriod"/>
            </a:pPr>
            <a:r>
              <a:rPr lang="cs-CZ" sz="1600" dirty="0" smtClean="0"/>
              <a:t>Napište vzorec, podle kterého se určí úhlová frekvence a pak vypočtěte, jak bude vzdálen průmět hmotného bodu od vodorovné osy pro čas t = 0,015 s; frekvenci f = 16,6 Hz; r = 20 mm. </a:t>
            </a:r>
            <a:endParaRPr lang="cs-CZ" sz="1600" dirty="0"/>
          </a:p>
        </p:txBody>
      </p:sp>
      <p:sp>
        <p:nvSpPr>
          <p:cNvPr id="31" name="TextovéPole 30"/>
          <p:cNvSpPr txBox="1"/>
          <p:nvPr/>
        </p:nvSpPr>
        <p:spPr>
          <a:xfrm>
            <a:off x="4644008" y="3356992"/>
            <a:ext cx="338554" cy="2585323"/>
          </a:xfrm>
          <a:prstGeom prst="rect">
            <a:avLst/>
          </a:prstGeom>
          <a:noFill/>
        </p:spPr>
        <p:txBody>
          <a:bodyPr wrap="none" rtlCol="0">
            <a:spAutoFit/>
          </a:bodyPr>
          <a:lstStyle/>
          <a:p>
            <a:r>
              <a:rPr lang="cs-CZ" dirty="0" smtClean="0"/>
              <a:t>A</a:t>
            </a:r>
          </a:p>
          <a:p>
            <a:endParaRPr lang="cs-CZ" dirty="0" smtClean="0"/>
          </a:p>
          <a:p>
            <a:endParaRPr lang="cs-CZ" dirty="0" smtClean="0"/>
          </a:p>
          <a:p>
            <a:endParaRPr lang="cs-CZ" dirty="0" smtClean="0"/>
          </a:p>
          <a:p>
            <a:endParaRPr lang="cs-CZ" dirty="0" smtClean="0"/>
          </a:p>
          <a:p>
            <a:r>
              <a:rPr lang="cs-CZ" dirty="0" smtClean="0"/>
              <a:t>0</a:t>
            </a:r>
          </a:p>
          <a:p>
            <a:endParaRPr lang="cs-CZ" dirty="0" smtClean="0"/>
          </a:p>
          <a:p>
            <a:endParaRPr lang="cs-CZ" dirty="0" smtClean="0"/>
          </a:p>
          <a:p>
            <a:r>
              <a:rPr lang="cs-CZ" dirty="0" smtClean="0"/>
              <a:t>B</a:t>
            </a:r>
            <a:endParaRPr lang="cs-CZ" dirty="0"/>
          </a:p>
        </p:txBody>
      </p:sp>
      <p:sp>
        <p:nvSpPr>
          <p:cNvPr id="32" name="TextovéPole 31"/>
          <p:cNvSpPr txBox="1"/>
          <p:nvPr/>
        </p:nvSpPr>
        <p:spPr>
          <a:xfrm>
            <a:off x="4283968" y="620688"/>
            <a:ext cx="3608407" cy="733663"/>
          </a:xfrm>
          <a:prstGeom prst="rightArrow">
            <a:avLst>
              <a:gd name="adj1" fmla="val 50000"/>
              <a:gd name="adj2" fmla="val 76844"/>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cs-CZ" dirty="0" smtClean="0"/>
              <a:t>Ukázka pohybu hmotného bodu</a:t>
            </a:r>
            <a:endParaRPr lang="cs-CZ" dirty="0"/>
          </a:p>
        </p:txBody>
      </p:sp>
      <p:sp>
        <p:nvSpPr>
          <p:cNvPr id="33" name="Tlačítko akce: Dopředu nebo Další 32">
            <a:hlinkClick r:id="" action="ppaction://hlinkshowjump?jump=nextslide" highlightClick="1"/>
          </p:cNvPr>
          <p:cNvSpPr/>
          <p:nvPr/>
        </p:nvSpPr>
        <p:spPr>
          <a:xfrm>
            <a:off x="323528" y="5949280"/>
            <a:ext cx="720080" cy="692696"/>
          </a:xfrm>
          <a:prstGeom prst="actionButtonForwardNex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cs-CZ"/>
          </a:p>
        </p:txBody>
      </p:sp>
      <p:sp>
        <p:nvSpPr>
          <p:cNvPr id="34" name="Zaoblený obdélník 33"/>
          <p:cNvSpPr/>
          <p:nvPr/>
        </p:nvSpPr>
        <p:spPr>
          <a:xfrm>
            <a:off x="1187624" y="5949280"/>
            <a:ext cx="3600400" cy="64807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Levé tlačítko myši promítne otázky pro vyplnění pracovního listu</a:t>
            </a:r>
            <a:endParaRPr lang="cs-CZ" dirty="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diamond(in)">
                                      <p:cBhvr>
                                        <p:cTn id="7"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Zaoblený obdélník 45"/>
          <p:cNvSpPr/>
          <p:nvPr/>
        </p:nvSpPr>
        <p:spPr>
          <a:xfrm>
            <a:off x="5220072" y="6021288"/>
            <a:ext cx="3600400" cy="64807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Levé tlačítko myši promítne otázky pro vyplnění pracovního listu</a:t>
            </a:r>
            <a:endParaRPr lang="cs-CZ" dirty="0"/>
          </a:p>
        </p:txBody>
      </p:sp>
      <p:sp>
        <p:nvSpPr>
          <p:cNvPr id="4098" name="Nadpis 1"/>
          <p:cNvSpPr>
            <a:spLocks noGrp="1"/>
          </p:cNvSpPr>
          <p:nvPr>
            <p:ph type="title"/>
          </p:nvPr>
        </p:nvSpPr>
        <p:spPr/>
        <p:txBody>
          <a:bodyPr/>
          <a:lstStyle/>
          <a:p>
            <a:pPr eaLnBrk="1" hangingPunct="1"/>
            <a:r>
              <a:rPr lang="cs-CZ" smtClean="0"/>
              <a:t>Harmonický průběh</a:t>
            </a:r>
          </a:p>
        </p:txBody>
      </p:sp>
      <p:sp>
        <p:nvSpPr>
          <p:cNvPr id="4100" name="Line 7"/>
          <p:cNvSpPr>
            <a:spLocks noChangeShapeType="1"/>
          </p:cNvSpPr>
          <p:nvPr/>
        </p:nvSpPr>
        <p:spPr bwMode="auto">
          <a:xfrm>
            <a:off x="2000250" y="1335088"/>
            <a:ext cx="0" cy="3527425"/>
          </a:xfrm>
          <a:prstGeom prst="line">
            <a:avLst/>
          </a:prstGeom>
          <a:noFill/>
          <a:ln w="9525">
            <a:solidFill>
              <a:schemeClr val="tx1"/>
            </a:solidFill>
            <a:prstDash val="lgDashDot"/>
            <a:round/>
            <a:headEnd/>
            <a:tailEnd/>
          </a:ln>
        </p:spPr>
        <p:txBody>
          <a:bodyPr/>
          <a:lstStyle/>
          <a:p>
            <a:endParaRPr lang="cs-CZ"/>
          </a:p>
        </p:txBody>
      </p:sp>
      <p:sp>
        <p:nvSpPr>
          <p:cNvPr id="4109" name="Line 17"/>
          <p:cNvSpPr>
            <a:spLocks noChangeShapeType="1"/>
          </p:cNvSpPr>
          <p:nvPr/>
        </p:nvSpPr>
        <p:spPr bwMode="auto">
          <a:xfrm>
            <a:off x="4160838" y="1335088"/>
            <a:ext cx="0" cy="3527425"/>
          </a:xfrm>
          <a:prstGeom prst="line">
            <a:avLst/>
          </a:prstGeom>
          <a:noFill/>
          <a:ln w="9525">
            <a:solidFill>
              <a:schemeClr val="tx1"/>
            </a:solidFill>
            <a:prstDash val="lgDashDot"/>
            <a:round/>
            <a:headEnd type="triangle" w="med" len="med"/>
            <a:tailEnd/>
          </a:ln>
        </p:spPr>
        <p:txBody>
          <a:bodyPr/>
          <a:lstStyle/>
          <a:p>
            <a:endParaRPr lang="cs-CZ"/>
          </a:p>
        </p:txBody>
      </p:sp>
      <p:sp>
        <p:nvSpPr>
          <p:cNvPr id="4136" name="Text Box 47"/>
          <p:cNvSpPr txBox="1">
            <a:spLocks noChangeArrowheads="1"/>
          </p:cNvSpPr>
          <p:nvPr/>
        </p:nvSpPr>
        <p:spPr bwMode="auto">
          <a:xfrm>
            <a:off x="4139952" y="4149080"/>
            <a:ext cx="336550" cy="366713"/>
          </a:xfrm>
          <a:prstGeom prst="rect">
            <a:avLst/>
          </a:prstGeom>
          <a:noFill/>
          <a:ln w="9525">
            <a:noFill/>
            <a:miter lim="800000"/>
            <a:headEnd/>
            <a:tailEnd/>
          </a:ln>
        </p:spPr>
        <p:txBody>
          <a:bodyPr wrap="none">
            <a:spAutoFit/>
          </a:bodyPr>
          <a:lstStyle/>
          <a:p>
            <a:r>
              <a:rPr lang="cs-CZ">
                <a:latin typeface="Calibri" pitchFamily="34" charset="0"/>
              </a:rPr>
              <a:t>B</a:t>
            </a:r>
          </a:p>
        </p:txBody>
      </p:sp>
      <p:grpSp>
        <p:nvGrpSpPr>
          <p:cNvPr id="48" name="Skupina 47"/>
          <p:cNvGrpSpPr/>
          <p:nvPr/>
        </p:nvGrpSpPr>
        <p:grpSpPr>
          <a:xfrm>
            <a:off x="285750" y="1192213"/>
            <a:ext cx="8064500" cy="3021012"/>
            <a:chOff x="285750" y="1192213"/>
            <a:chExt cx="8064500" cy="3021012"/>
          </a:xfrm>
        </p:grpSpPr>
        <p:sp>
          <p:nvSpPr>
            <p:cNvPr id="4099" name="Oval 6"/>
            <p:cNvSpPr>
              <a:spLocks noChangeArrowheads="1"/>
            </p:cNvSpPr>
            <p:nvPr/>
          </p:nvSpPr>
          <p:spPr bwMode="auto">
            <a:xfrm>
              <a:off x="847725" y="1909763"/>
              <a:ext cx="2305050" cy="2233612"/>
            </a:xfrm>
            <a:prstGeom prst="ellipse">
              <a:avLst/>
            </a:prstGeom>
            <a:noFill/>
            <a:ln w="9525">
              <a:solidFill>
                <a:schemeClr val="tx1"/>
              </a:solidFill>
              <a:round/>
              <a:headEnd/>
              <a:tailEnd/>
            </a:ln>
          </p:spPr>
          <p:txBody>
            <a:bodyPr wrap="none" anchor="ctr"/>
            <a:lstStyle/>
            <a:p>
              <a:pPr algn="ctr"/>
              <a:endParaRPr lang="cs-CZ">
                <a:latin typeface="Calibri" pitchFamily="34" charset="0"/>
              </a:endParaRPr>
            </a:p>
          </p:txBody>
        </p:sp>
        <p:sp>
          <p:nvSpPr>
            <p:cNvPr id="4101" name="Oval 9"/>
            <p:cNvSpPr>
              <a:spLocks noChangeArrowheads="1"/>
            </p:cNvSpPr>
            <p:nvPr/>
          </p:nvSpPr>
          <p:spPr bwMode="auto">
            <a:xfrm>
              <a:off x="1928813" y="1838325"/>
              <a:ext cx="142875" cy="142875"/>
            </a:xfrm>
            <a:prstGeom prst="ellipse">
              <a:avLst/>
            </a:prstGeom>
            <a:solidFill>
              <a:schemeClr val="accent1"/>
            </a:solidFill>
            <a:ln w="9525">
              <a:solidFill>
                <a:schemeClr val="tx1"/>
              </a:solidFill>
              <a:round/>
              <a:headEnd/>
              <a:tailEnd/>
            </a:ln>
          </p:spPr>
          <p:txBody>
            <a:bodyPr wrap="none" anchor="ctr"/>
            <a:lstStyle/>
            <a:p>
              <a:endParaRPr lang="cs-CZ">
                <a:latin typeface="Calibri" pitchFamily="34" charset="0"/>
              </a:endParaRPr>
            </a:p>
          </p:txBody>
        </p:sp>
        <p:sp>
          <p:nvSpPr>
            <p:cNvPr id="4102" name="Oval 10"/>
            <p:cNvSpPr>
              <a:spLocks noChangeArrowheads="1"/>
            </p:cNvSpPr>
            <p:nvPr/>
          </p:nvSpPr>
          <p:spPr bwMode="auto">
            <a:xfrm>
              <a:off x="1928813" y="4070350"/>
              <a:ext cx="142875" cy="142875"/>
            </a:xfrm>
            <a:prstGeom prst="ellipse">
              <a:avLst/>
            </a:prstGeom>
            <a:solidFill>
              <a:schemeClr val="accent1"/>
            </a:solidFill>
            <a:ln w="9525">
              <a:solidFill>
                <a:schemeClr val="tx1"/>
              </a:solidFill>
              <a:round/>
              <a:headEnd/>
              <a:tailEnd/>
            </a:ln>
          </p:spPr>
          <p:txBody>
            <a:bodyPr wrap="none" anchor="ctr"/>
            <a:lstStyle/>
            <a:p>
              <a:endParaRPr lang="cs-CZ">
                <a:latin typeface="Calibri" pitchFamily="34" charset="0"/>
              </a:endParaRPr>
            </a:p>
          </p:txBody>
        </p:sp>
        <p:sp>
          <p:nvSpPr>
            <p:cNvPr id="4103" name="Oval 11"/>
            <p:cNvSpPr>
              <a:spLocks noChangeArrowheads="1"/>
            </p:cNvSpPr>
            <p:nvPr/>
          </p:nvSpPr>
          <p:spPr bwMode="auto">
            <a:xfrm>
              <a:off x="3081338" y="2990850"/>
              <a:ext cx="142875" cy="142875"/>
            </a:xfrm>
            <a:prstGeom prst="ellipse">
              <a:avLst/>
            </a:prstGeom>
            <a:solidFill>
              <a:schemeClr val="accent1"/>
            </a:solidFill>
            <a:ln w="9525">
              <a:solidFill>
                <a:schemeClr val="tx1"/>
              </a:solidFill>
              <a:round/>
              <a:headEnd/>
              <a:tailEnd/>
            </a:ln>
          </p:spPr>
          <p:txBody>
            <a:bodyPr wrap="none" anchor="ctr"/>
            <a:lstStyle/>
            <a:p>
              <a:endParaRPr lang="cs-CZ">
                <a:latin typeface="Calibri" pitchFamily="34" charset="0"/>
              </a:endParaRPr>
            </a:p>
          </p:txBody>
        </p:sp>
        <p:sp>
          <p:nvSpPr>
            <p:cNvPr id="4104" name="Oval 12"/>
            <p:cNvSpPr>
              <a:spLocks noChangeArrowheads="1"/>
            </p:cNvSpPr>
            <p:nvPr/>
          </p:nvSpPr>
          <p:spPr bwMode="auto">
            <a:xfrm>
              <a:off x="2936875" y="2414588"/>
              <a:ext cx="142875" cy="142875"/>
            </a:xfrm>
            <a:prstGeom prst="ellipse">
              <a:avLst/>
            </a:prstGeom>
            <a:solidFill>
              <a:schemeClr val="accent1"/>
            </a:solidFill>
            <a:ln w="9525">
              <a:solidFill>
                <a:schemeClr val="tx1"/>
              </a:solidFill>
              <a:round/>
              <a:headEnd/>
              <a:tailEnd/>
            </a:ln>
          </p:spPr>
          <p:txBody>
            <a:bodyPr wrap="none" anchor="ctr"/>
            <a:lstStyle/>
            <a:p>
              <a:endParaRPr lang="cs-CZ">
                <a:latin typeface="Calibri" pitchFamily="34" charset="0"/>
              </a:endParaRPr>
            </a:p>
          </p:txBody>
        </p:sp>
        <p:sp>
          <p:nvSpPr>
            <p:cNvPr id="4105" name="Line 13"/>
            <p:cNvSpPr>
              <a:spLocks noChangeShapeType="1"/>
            </p:cNvSpPr>
            <p:nvPr/>
          </p:nvSpPr>
          <p:spPr bwMode="auto">
            <a:xfrm flipV="1">
              <a:off x="1063625" y="2486025"/>
              <a:ext cx="1944688" cy="1154113"/>
            </a:xfrm>
            <a:prstGeom prst="line">
              <a:avLst/>
            </a:prstGeom>
            <a:noFill/>
            <a:ln w="9525">
              <a:solidFill>
                <a:schemeClr val="tx1"/>
              </a:solidFill>
              <a:prstDash val="dash"/>
              <a:round/>
              <a:headEnd/>
              <a:tailEnd/>
            </a:ln>
          </p:spPr>
          <p:txBody>
            <a:bodyPr/>
            <a:lstStyle/>
            <a:p>
              <a:endParaRPr lang="cs-CZ"/>
            </a:p>
          </p:txBody>
        </p:sp>
        <p:sp>
          <p:nvSpPr>
            <p:cNvPr id="4106" name="Line 14"/>
            <p:cNvSpPr>
              <a:spLocks noChangeShapeType="1"/>
            </p:cNvSpPr>
            <p:nvPr/>
          </p:nvSpPr>
          <p:spPr bwMode="auto">
            <a:xfrm>
              <a:off x="3008313" y="2486025"/>
              <a:ext cx="0" cy="576263"/>
            </a:xfrm>
            <a:prstGeom prst="line">
              <a:avLst/>
            </a:prstGeom>
            <a:noFill/>
            <a:ln w="9525">
              <a:solidFill>
                <a:schemeClr val="tx1"/>
              </a:solidFill>
              <a:round/>
              <a:headEnd/>
              <a:tailEnd/>
            </a:ln>
          </p:spPr>
          <p:txBody>
            <a:bodyPr/>
            <a:lstStyle/>
            <a:p>
              <a:endParaRPr lang="cs-CZ"/>
            </a:p>
          </p:txBody>
        </p:sp>
        <p:sp>
          <p:nvSpPr>
            <p:cNvPr id="4107" name="Text Box 15"/>
            <p:cNvSpPr txBox="1">
              <a:spLocks noChangeArrowheads="1"/>
            </p:cNvSpPr>
            <p:nvPr/>
          </p:nvSpPr>
          <p:spPr bwMode="auto">
            <a:xfrm>
              <a:off x="2268538" y="2362200"/>
              <a:ext cx="260350" cy="366713"/>
            </a:xfrm>
            <a:prstGeom prst="rect">
              <a:avLst/>
            </a:prstGeom>
            <a:noFill/>
            <a:ln w="9525">
              <a:noFill/>
              <a:miter lim="800000"/>
              <a:headEnd/>
              <a:tailEnd/>
            </a:ln>
          </p:spPr>
          <p:txBody>
            <a:bodyPr wrap="none">
              <a:spAutoFit/>
            </a:bodyPr>
            <a:lstStyle/>
            <a:p>
              <a:r>
                <a:rPr lang="cs-CZ">
                  <a:latin typeface="Calibri" pitchFamily="34" charset="0"/>
                </a:rPr>
                <a:t>r</a:t>
              </a:r>
            </a:p>
          </p:txBody>
        </p:sp>
        <p:sp>
          <p:nvSpPr>
            <p:cNvPr id="4108" name="Text Box 16"/>
            <p:cNvSpPr txBox="1">
              <a:spLocks noChangeArrowheads="1"/>
            </p:cNvSpPr>
            <p:nvPr/>
          </p:nvSpPr>
          <p:spPr bwMode="auto">
            <a:xfrm>
              <a:off x="3081338" y="2486025"/>
              <a:ext cx="298450" cy="366713"/>
            </a:xfrm>
            <a:prstGeom prst="rect">
              <a:avLst/>
            </a:prstGeom>
            <a:noFill/>
            <a:ln w="9525">
              <a:noFill/>
              <a:miter lim="800000"/>
              <a:headEnd/>
              <a:tailEnd/>
            </a:ln>
          </p:spPr>
          <p:txBody>
            <a:bodyPr wrap="none">
              <a:spAutoFit/>
            </a:bodyPr>
            <a:lstStyle/>
            <a:p>
              <a:r>
                <a:rPr lang="cs-CZ">
                  <a:latin typeface="Calibri" pitchFamily="34" charset="0"/>
                </a:rPr>
                <a:t>y</a:t>
              </a:r>
            </a:p>
          </p:txBody>
        </p:sp>
        <p:sp>
          <p:nvSpPr>
            <p:cNvPr id="4110" name="Line 18"/>
            <p:cNvSpPr>
              <a:spLocks noChangeShapeType="1"/>
            </p:cNvSpPr>
            <p:nvPr/>
          </p:nvSpPr>
          <p:spPr bwMode="auto">
            <a:xfrm>
              <a:off x="3008313" y="2486025"/>
              <a:ext cx="2447925" cy="1588"/>
            </a:xfrm>
            <a:prstGeom prst="line">
              <a:avLst/>
            </a:prstGeom>
            <a:noFill/>
            <a:ln w="9525">
              <a:solidFill>
                <a:schemeClr val="tx1"/>
              </a:solidFill>
              <a:prstDash val="dash"/>
              <a:round/>
              <a:headEnd/>
              <a:tailEnd/>
            </a:ln>
          </p:spPr>
          <p:txBody>
            <a:bodyPr/>
            <a:lstStyle/>
            <a:p>
              <a:endParaRPr lang="cs-CZ"/>
            </a:p>
          </p:txBody>
        </p:sp>
        <p:sp>
          <p:nvSpPr>
            <p:cNvPr id="4111" name="Oval 19"/>
            <p:cNvSpPr>
              <a:spLocks noChangeArrowheads="1"/>
            </p:cNvSpPr>
            <p:nvPr/>
          </p:nvSpPr>
          <p:spPr bwMode="auto">
            <a:xfrm>
              <a:off x="4089400" y="2414588"/>
              <a:ext cx="142875" cy="142875"/>
            </a:xfrm>
            <a:prstGeom prst="ellipse">
              <a:avLst/>
            </a:prstGeom>
            <a:solidFill>
              <a:schemeClr val="tx1"/>
            </a:solidFill>
            <a:ln w="9525">
              <a:solidFill>
                <a:schemeClr val="tx1"/>
              </a:solidFill>
              <a:round/>
              <a:headEnd/>
              <a:tailEnd/>
            </a:ln>
          </p:spPr>
          <p:txBody>
            <a:bodyPr wrap="none" anchor="ctr"/>
            <a:lstStyle/>
            <a:p>
              <a:endParaRPr lang="cs-CZ">
                <a:latin typeface="Calibri" pitchFamily="34" charset="0"/>
              </a:endParaRPr>
            </a:p>
          </p:txBody>
        </p:sp>
        <p:sp>
          <p:nvSpPr>
            <p:cNvPr id="4112" name="Line 20"/>
            <p:cNvSpPr>
              <a:spLocks noChangeShapeType="1"/>
            </p:cNvSpPr>
            <p:nvPr/>
          </p:nvSpPr>
          <p:spPr bwMode="auto">
            <a:xfrm>
              <a:off x="2000250" y="1909763"/>
              <a:ext cx="3024188" cy="1587"/>
            </a:xfrm>
            <a:prstGeom prst="line">
              <a:avLst/>
            </a:prstGeom>
            <a:noFill/>
            <a:ln w="9525">
              <a:solidFill>
                <a:schemeClr val="tx1"/>
              </a:solidFill>
              <a:prstDash val="dash"/>
              <a:round/>
              <a:headEnd/>
              <a:tailEnd/>
            </a:ln>
          </p:spPr>
          <p:txBody>
            <a:bodyPr/>
            <a:lstStyle/>
            <a:p>
              <a:endParaRPr lang="cs-CZ"/>
            </a:p>
          </p:txBody>
        </p:sp>
        <p:sp>
          <p:nvSpPr>
            <p:cNvPr id="4113" name="Line 21"/>
            <p:cNvSpPr>
              <a:spLocks noChangeShapeType="1"/>
            </p:cNvSpPr>
            <p:nvPr/>
          </p:nvSpPr>
          <p:spPr bwMode="auto">
            <a:xfrm>
              <a:off x="2000250" y="4143375"/>
              <a:ext cx="4608513" cy="0"/>
            </a:xfrm>
            <a:prstGeom prst="line">
              <a:avLst/>
            </a:prstGeom>
            <a:noFill/>
            <a:ln w="9525">
              <a:solidFill>
                <a:schemeClr val="tx1"/>
              </a:solidFill>
              <a:prstDash val="dash"/>
              <a:round/>
              <a:headEnd/>
              <a:tailEnd/>
            </a:ln>
          </p:spPr>
          <p:txBody>
            <a:bodyPr/>
            <a:lstStyle/>
            <a:p>
              <a:endParaRPr lang="cs-CZ"/>
            </a:p>
          </p:txBody>
        </p:sp>
        <p:sp>
          <p:nvSpPr>
            <p:cNvPr id="4114" name="Line 22"/>
            <p:cNvSpPr>
              <a:spLocks noChangeShapeType="1"/>
            </p:cNvSpPr>
            <p:nvPr/>
          </p:nvSpPr>
          <p:spPr bwMode="auto">
            <a:xfrm flipV="1">
              <a:off x="1497013" y="2055813"/>
              <a:ext cx="1079500" cy="1944687"/>
            </a:xfrm>
            <a:prstGeom prst="line">
              <a:avLst/>
            </a:prstGeom>
            <a:noFill/>
            <a:ln w="9525">
              <a:solidFill>
                <a:schemeClr val="tx1"/>
              </a:solidFill>
              <a:prstDash val="dash"/>
              <a:round/>
              <a:headEnd/>
              <a:tailEnd/>
            </a:ln>
          </p:spPr>
          <p:txBody>
            <a:bodyPr/>
            <a:lstStyle/>
            <a:p>
              <a:endParaRPr lang="cs-CZ"/>
            </a:p>
          </p:txBody>
        </p:sp>
        <p:sp>
          <p:nvSpPr>
            <p:cNvPr id="4115" name="Line 23"/>
            <p:cNvSpPr>
              <a:spLocks noChangeShapeType="1"/>
            </p:cNvSpPr>
            <p:nvPr/>
          </p:nvSpPr>
          <p:spPr bwMode="auto">
            <a:xfrm flipH="1" flipV="1">
              <a:off x="1352550" y="2055813"/>
              <a:ext cx="1223963" cy="1944687"/>
            </a:xfrm>
            <a:prstGeom prst="line">
              <a:avLst/>
            </a:prstGeom>
            <a:noFill/>
            <a:ln w="9525">
              <a:solidFill>
                <a:schemeClr val="tx1"/>
              </a:solidFill>
              <a:prstDash val="dash"/>
              <a:round/>
              <a:headEnd/>
              <a:tailEnd/>
            </a:ln>
          </p:spPr>
          <p:txBody>
            <a:bodyPr/>
            <a:lstStyle/>
            <a:p>
              <a:endParaRPr lang="cs-CZ"/>
            </a:p>
          </p:txBody>
        </p:sp>
        <p:sp>
          <p:nvSpPr>
            <p:cNvPr id="4116" name="Line 24"/>
            <p:cNvSpPr>
              <a:spLocks noChangeShapeType="1"/>
            </p:cNvSpPr>
            <p:nvPr/>
          </p:nvSpPr>
          <p:spPr bwMode="auto">
            <a:xfrm flipH="1" flipV="1">
              <a:off x="920750" y="2487613"/>
              <a:ext cx="2087563" cy="1152525"/>
            </a:xfrm>
            <a:prstGeom prst="line">
              <a:avLst/>
            </a:prstGeom>
            <a:noFill/>
            <a:ln w="9525">
              <a:solidFill>
                <a:schemeClr val="tx1"/>
              </a:solidFill>
              <a:prstDash val="dash"/>
              <a:round/>
              <a:headEnd/>
              <a:tailEnd/>
            </a:ln>
          </p:spPr>
          <p:txBody>
            <a:bodyPr/>
            <a:lstStyle/>
            <a:p>
              <a:endParaRPr lang="cs-CZ"/>
            </a:p>
          </p:txBody>
        </p:sp>
        <p:sp>
          <p:nvSpPr>
            <p:cNvPr id="4117" name="Text Box 27"/>
            <p:cNvSpPr txBox="1">
              <a:spLocks noChangeArrowheads="1"/>
            </p:cNvSpPr>
            <p:nvPr/>
          </p:nvSpPr>
          <p:spPr bwMode="auto">
            <a:xfrm>
              <a:off x="3871913" y="1192213"/>
              <a:ext cx="298450" cy="366712"/>
            </a:xfrm>
            <a:prstGeom prst="rect">
              <a:avLst/>
            </a:prstGeom>
            <a:noFill/>
            <a:ln w="9525">
              <a:noFill/>
              <a:miter lim="800000"/>
              <a:headEnd/>
              <a:tailEnd/>
            </a:ln>
          </p:spPr>
          <p:txBody>
            <a:bodyPr wrap="none">
              <a:spAutoFit/>
            </a:bodyPr>
            <a:lstStyle/>
            <a:p>
              <a:r>
                <a:rPr lang="cs-CZ">
                  <a:latin typeface="Calibri" pitchFamily="34" charset="0"/>
                </a:rPr>
                <a:t>y</a:t>
              </a:r>
            </a:p>
          </p:txBody>
        </p:sp>
        <p:sp>
          <p:nvSpPr>
            <p:cNvPr id="4118" name="Line 28"/>
            <p:cNvSpPr>
              <a:spLocks noChangeShapeType="1"/>
            </p:cNvSpPr>
            <p:nvPr/>
          </p:nvSpPr>
          <p:spPr bwMode="auto">
            <a:xfrm>
              <a:off x="1423988" y="2055813"/>
              <a:ext cx="3816350" cy="0"/>
            </a:xfrm>
            <a:prstGeom prst="line">
              <a:avLst/>
            </a:prstGeom>
            <a:noFill/>
            <a:ln w="9525">
              <a:solidFill>
                <a:schemeClr val="tx1"/>
              </a:solidFill>
              <a:prstDash val="dash"/>
              <a:round/>
              <a:headEnd/>
              <a:tailEnd/>
            </a:ln>
          </p:spPr>
          <p:txBody>
            <a:bodyPr/>
            <a:lstStyle/>
            <a:p>
              <a:endParaRPr lang="cs-CZ"/>
            </a:p>
          </p:txBody>
        </p:sp>
        <p:sp>
          <p:nvSpPr>
            <p:cNvPr id="4119" name="Freeform 29"/>
            <p:cNvSpPr>
              <a:spLocks/>
            </p:cNvSpPr>
            <p:nvPr/>
          </p:nvSpPr>
          <p:spPr bwMode="auto">
            <a:xfrm>
              <a:off x="4160838" y="1863725"/>
              <a:ext cx="3311525" cy="2328863"/>
            </a:xfrm>
            <a:custGeom>
              <a:avLst/>
              <a:gdLst>
                <a:gd name="T0" fmla="*/ 0 w 2086"/>
                <a:gd name="T1" fmla="*/ 1905238694 h 1467"/>
                <a:gd name="T2" fmla="*/ 914815894 w 2086"/>
                <a:gd name="T3" fmla="*/ 304939763 h 1467"/>
                <a:gd name="T4" fmla="*/ 1370964755 w 2086"/>
                <a:gd name="T5" fmla="*/ 75604703 h 1467"/>
                <a:gd name="T6" fmla="*/ 1713706241 w 2086"/>
                <a:gd name="T7" fmla="*/ 304939763 h 1467"/>
                <a:gd name="T8" fmla="*/ 2147483647 w 2086"/>
                <a:gd name="T9" fmla="*/ 1905238694 h 1467"/>
                <a:gd name="T10" fmla="*/ 2147483647 w 2086"/>
                <a:gd name="T11" fmla="*/ 2147483647 h 1467"/>
                <a:gd name="T12" fmla="*/ 2147483647 w 2086"/>
                <a:gd name="T13" fmla="*/ 2147483647 h 1467"/>
                <a:gd name="T14" fmla="*/ 2147483647 w 2086"/>
                <a:gd name="T15" fmla="*/ 2147483647 h 1467"/>
                <a:gd name="T16" fmla="*/ 2147483647 w 2086"/>
                <a:gd name="T17" fmla="*/ 1791832470 h 14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86"/>
                <a:gd name="T28" fmla="*/ 0 h 1467"/>
                <a:gd name="T29" fmla="*/ 2086 w 2086"/>
                <a:gd name="T30" fmla="*/ 1467 h 14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86" h="1467">
                  <a:moveTo>
                    <a:pt x="0" y="756"/>
                  </a:moveTo>
                  <a:cubicBezTo>
                    <a:pt x="136" y="499"/>
                    <a:pt x="272" y="242"/>
                    <a:pt x="363" y="121"/>
                  </a:cubicBezTo>
                  <a:cubicBezTo>
                    <a:pt x="454" y="0"/>
                    <a:pt x="491" y="30"/>
                    <a:pt x="544" y="30"/>
                  </a:cubicBezTo>
                  <a:cubicBezTo>
                    <a:pt x="597" y="30"/>
                    <a:pt x="597" y="0"/>
                    <a:pt x="680" y="121"/>
                  </a:cubicBezTo>
                  <a:cubicBezTo>
                    <a:pt x="763" y="242"/>
                    <a:pt x="930" y="552"/>
                    <a:pt x="1043" y="756"/>
                  </a:cubicBezTo>
                  <a:cubicBezTo>
                    <a:pt x="1156" y="960"/>
                    <a:pt x="1278" y="1233"/>
                    <a:pt x="1361" y="1346"/>
                  </a:cubicBezTo>
                  <a:cubicBezTo>
                    <a:pt x="1444" y="1459"/>
                    <a:pt x="1489" y="1436"/>
                    <a:pt x="1542" y="1436"/>
                  </a:cubicBezTo>
                  <a:cubicBezTo>
                    <a:pt x="1595" y="1436"/>
                    <a:pt x="1587" y="1467"/>
                    <a:pt x="1678" y="1346"/>
                  </a:cubicBezTo>
                  <a:cubicBezTo>
                    <a:pt x="1769" y="1225"/>
                    <a:pt x="1927" y="968"/>
                    <a:pt x="2086" y="711"/>
                  </a:cubicBezTo>
                </a:path>
              </a:pathLst>
            </a:custGeom>
            <a:noFill/>
            <a:ln w="28575">
              <a:solidFill>
                <a:schemeClr val="tx1"/>
              </a:solidFill>
              <a:round/>
              <a:headEnd/>
              <a:tailEnd/>
            </a:ln>
          </p:spPr>
          <p:txBody>
            <a:bodyPr/>
            <a:lstStyle/>
            <a:p>
              <a:endParaRPr lang="cs-CZ"/>
            </a:p>
          </p:txBody>
        </p:sp>
        <p:sp>
          <p:nvSpPr>
            <p:cNvPr id="4120" name="Line 30"/>
            <p:cNvSpPr>
              <a:spLocks noChangeShapeType="1"/>
            </p:cNvSpPr>
            <p:nvPr/>
          </p:nvSpPr>
          <p:spPr bwMode="auto">
            <a:xfrm>
              <a:off x="4448175" y="2487613"/>
              <a:ext cx="0" cy="576262"/>
            </a:xfrm>
            <a:prstGeom prst="line">
              <a:avLst/>
            </a:prstGeom>
            <a:noFill/>
            <a:ln w="9525">
              <a:solidFill>
                <a:schemeClr val="tx1"/>
              </a:solidFill>
              <a:prstDash val="dash"/>
              <a:round/>
              <a:headEnd/>
              <a:tailEnd/>
            </a:ln>
          </p:spPr>
          <p:txBody>
            <a:bodyPr/>
            <a:lstStyle/>
            <a:p>
              <a:endParaRPr lang="cs-CZ"/>
            </a:p>
          </p:txBody>
        </p:sp>
        <p:sp>
          <p:nvSpPr>
            <p:cNvPr id="4121" name="Line 32"/>
            <p:cNvSpPr>
              <a:spLocks noChangeShapeType="1"/>
            </p:cNvSpPr>
            <p:nvPr/>
          </p:nvSpPr>
          <p:spPr bwMode="auto">
            <a:xfrm>
              <a:off x="4737100" y="2055813"/>
              <a:ext cx="0" cy="1008062"/>
            </a:xfrm>
            <a:prstGeom prst="line">
              <a:avLst/>
            </a:prstGeom>
            <a:noFill/>
            <a:ln w="9525">
              <a:solidFill>
                <a:schemeClr val="tx1"/>
              </a:solidFill>
              <a:prstDash val="dash"/>
              <a:round/>
              <a:headEnd/>
              <a:tailEnd/>
            </a:ln>
          </p:spPr>
          <p:txBody>
            <a:bodyPr/>
            <a:lstStyle/>
            <a:p>
              <a:endParaRPr lang="cs-CZ"/>
            </a:p>
          </p:txBody>
        </p:sp>
        <p:sp>
          <p:nvSpPr>
            <p:cNvPr id="4122" name="Line 33"/>
            <p:cNvSpPr>
              <a:spLocks noChangeShapeType="1"/>
            </p:cNvSpPr>
            <p:nvPr/>
          </p:nvSpPr>
          <p:spPr bwMode="auto">
            <a:xfrm>
              <a:off x="4995863" y="1911350"/>
              <a:ext cx="0" cy="1152525"/>
            </a:xfrm>
            <a:prstGeom prst="line">
              <a:avLst/>
            </a:prstGeom>
            <a:noFill/>
            <a:ln w="9525">
              <a:solidFill>
                <a:schemeClr val="tx1"/>
              </a:solidFill>
              <a:prstDash val="dash"/>
              <a:round/>
              <a:headEnd/>
              <a:tailEnd/>
            </a:ln>
          </p:spPr>
          <p:txBody>
            <a:bodyPr/>
            <a:lstStyle/>
            <a:p>
              <a:endParaRPr lang="cs-CZ"/>
            </a:p>
          </p:txBody>
        </p:sp>
        <p:sp>
          <p:nvSpPr>
            <p:cNvPr id="4123" name="Line 34"/>
            <p:cNvSpPr>
              <a:spLocks noChangeShapeType="1"/>
            </p:cNvSpPr>
            <p:nvPr/>
          </p:nvSpPr>
          <p:spPr bwMode="auto">
            <a:xfrm>
              <a:off x="5240338" y="2055813"/>
              <a:ext cx="0" cy="1008062"/>
            </a:xfrm>
            <a:prstGeom prst="line">
              <a:avLst/>
            </a:prstGeom>
            <a:noFill/>
            <a:ln w="9525">
              <a:solidFill>
                <a:schemeClr val="tx1"/>
              </a:solidFill>
              <a:prstDash val="dash"/>
              <a:round/>
              <a:headEnd/>
              <a:tailEnd/>
            </a:ln>
          </p:spPr>
          <p:txBody>
            <a:bodyPr/>
            <a:lstStyle/>
            <a:p>
              <a:endParaRPr lang="cs-CZ"/>
            </a:p>
          </p:txBody>
        </p:sp>
        <p:sp>
          <p:nvSpPr>
            <p:cNvPr id="4124" name="Line 35"/>
            <p:cNvSpPr>
              <a:spLocks noChangeShapeType="1"/>
            </p:cNvSpPr>
            <p:nvPr/>
          </p:nvSpPr>
          <p:spPr bwMode="auto">
            <a:xfrm>
              <a:off x="5500688" y="2487613"/>
              <a:ext cx="0" cy="576262"/>
            </a:xfrm>
            <a:prstGeom prst="line">
              <a:avLst/>
            </a:prstGeom>
            <a:noFill/>
            <a:ln w="9525">
              <a:solidFill>
                <a:schemeClr val="tx1"/>
              </a:solidFill>
              <a:prstDash val="dash"/>
              <a:round/>
              <a:headEnd/>
              <a:tailEnd/>
            </a:ln>
          </p:spPr>
          <p:txBody>
            <a:bodyPr/>
            <a:lstStyle/>
            <a:p>
              <a:endParaRPr lang="cs-CZ"/>
            </a:p>
          </p:txBody>
        </p:sp>
        <p:sp>
          <p:nvSpPr>
            <p:cNvPr id="4125" name="Text Box 36"/>
            <p:cNvSpPr txBox="1">
              <a:spLocks noChangeArrowheads="1"/>
            </p:cNvSpPr>
            <p:nvPr/>
          </p:nvSpPr>
          <p:spPr bwMode="auto">
            <a:xfrm>
              <a:off x="4284663" y="3082925"/>
              <a:ext cx="1644650" cy="366713"/>
            </a:xfrm>
            <a:prstGeom prst="rect">
              <a:avLst/>
            </a:prstGeom>
            <a:noFill/>
            <a:ln w="9525">
              <a:noFill/>
              <a:miter lim="800000"/>
              <a:headEnd/>
              <a:tailEnd/>
            </a:ln>
          </p:spPr>
          <p:txBody>
            <a:bodyPr wrap="none">
              <a:spAutoFit/>
            </a:bodyPr>
            <a:lstStyle/>
            <a:p>
              <a:r>
                <a:rPr lang="cs-CZ">
                  <a:latin typeface="Calibri" pitchFamily="34" charset="0"/>
                </a:rPr>
                <a:t>1  2   3  4  5  6</a:t>
              </a:r>
            </a:p>
          </p:txBody>
        </p:sp>
        <p:sp>
          <p:nvSpPr>
            <p:cNvPr id="4126" name="Text Box 37"/>
            <p:cNvSpPr txBox="1">
              <a:spLocks noChangeArrowheads="1"/>
            </p:cNvSpPr>
            <p:nvPr/>
          </p:nvSpPr>
          <p:spPr bwMode="auto">
            <a:xfrm>
              <a:off x="3800475" y="3063875"/>
              <a:ext cx="311150" cy="366713"/>
            </a:xfrm>
            <a:prstGeom prst="rect">
              <a:avLst/>
            </a:prstGeom>
            <a:noFill/>
            <a:ln w="9525">
              <a:noFill/>
              <a:miter lim="800000"/>
              <a:headEnd/>
              <a:tailEnd/>
            </a:ln>
          </p:spPr>
          <p:txBody>
            <a:bodyPr wrap="none">
              <a:spAutoFit/>
            </a:bodyPr>
            <a:lstStyle/>
            <a:p>
              <a:r>
                <a:rPr lang="cs-CZ">
                  <a:latin typeface="Calibri" pitchFamily="34" charset="0"/>
                </a:rPr>
                <a:t>0</a:t>
              </a:r>
            </a:p>
          </p:txBody>
        </p:sp>
        <p:sp>
          <p:nvSpPr>
            <p:cNvPr id="4127" name="Text Box 38"/>
            <p:cNvSpPr txBox="1">
              <a:spLocks noChangeArrowheads="1"/>
            </p:cNvSpPr>
            <p:nvPr/>
          </p:nvSpPr>
          <p:spPr bwMode="auto">
            <a:xfrm>
              <a:off x="3152775" y="3063875"/>
              <a:ext cx="387350" cy="366713"/>
            </a:xfrm>
            <a:prstGeom prst="rect">
              <a:avLst/>
            </a:prstGeom>
            <a:noFill/>
            <a:ln w="9525">
              <a:noFill/>
              <a:miter lim="800000"/>
              <a:headEnd/>
              <a:tailEnd/>
            </a:ln>
          </p:spPr>
          <p:txBody>
            <a:bodyPr wrap="none">
              <a:spAutoFit/>
            </a:bodyPr>
            <a:lstStyle/>
            <a:p>
              <a:r>
                <a:rPr lang="cs-CZ">
                  <a:latin typeface="Calibri" pitchFamily="34" charset="0"/>
                </a:rPr>
                <a:t>0´</a:t>
              </a:r>
            </a:p>
          </p:txBody>
        </p:sp>
        <p:sp>
          <p:nvSpPr>
            <p:cNvPr id="4128" name="Text Box 39"/>
            <p:cNvSpPr txBox="1">
              <a:spLocks noChangeArrowheads="1"/>
            </p:cNvSpPr>
            <p:nvPr/>
          </p:nvSpPr>
          <p:spPr bwMode="auto">
            <a:xfrm>
              <a:off x="2987675" y="2074863"/>
              <a:ext cx="387350" cy="366712"/>
            </a:xfrm>
            <a:prstGeom prst="rect">
              <a:avLst/>
            </a:prstGeom>
            <a:noFill/>
            <a:ln w="9525">
              <a:noFill/>
              <a:miter lim="800000"/>
              <a:headEnd/>
              <a:tailEnd/>
            </a:ln>
          </p:spPr>
          <p:txBody>
            <a:bodyPr wrap="none">
              <a:spAutoFit/>
            </a:bodyPr>
            <a:lstStyle/>
            <a:p>
              <a:r>
                <a:rPr lang="cs-CZ">
                  <a:latin typeface="Calibri" pitchFamily="34" charset="0"/>
                </a:rPr>
                <a:t>1´</a:t>
              </a:r>
            </a:p>
          </p:txBody>
        </p:sp>
        <p:sp>
          <p:nvSpPr>
            <p:cNvPr id="4129" name="Text Box 40"/>
            <p:cNvSpPr txBox="1">
              <a:spLocks noChangeArrowheads="1"/>
            </p:cNvSpPr>
            <p:nvPr/>
          </p:nvSpPr>
          <p:spPr bwMode="auto">
            <a:xfrm>
              <a:off x="2484438" y="1643063"/>
              <a:ext cx="387350" cy="366712"/>
            </a:xfrm>
            <a:prstGeom prst="rect">
              <a:avLst/>
            </a:prstGeom>
            <a:noFill/>
            <a:ln w="9525">
              <a:noFill/>
              <a:miter lim="800000"/>
              <a:headEnd/>
              <a:tailEnd/>
            </a:ln>
          </p:spPr>
          <p:txBody>
            <a:bodyPr wrap="none">
              <a:spAutoFit/>
            </a:bodyPr>
            <a:lstStyle/>
            <a:p>
              <a:r>
                <a:rPr lang="cs-CZ">
                  <a:latin typeface="Calibri" pitchFamily="34" charset="0"/>
                </a:rPr>
                <a:t>2´</a:t>
              </a:r>
            </a:p>
          </p:txBody>
        </p:sp>
        <p:sp>
          <p:nvSpPr>
            <p:cNvPr id="4130" name="Text Box 41"/>
            <p:cNvSpPr txBox="1">
              <a:spLocks noChangeArrowheads="1"/>
            </p:cNvSpPr>
            <p:nvPr/>
          </p:nvSpPr>
          <p:spPr bwMode="auto">
            <a:xfrm>
              <a:off x="1712913" y="1479550"/>
              <a:ext cx="387350" cy="366713"/>
            </a:xfrm>
            <a:prstGeom prst="rect">
              <a:avLst/>
            </a:prstGeom>
            <a:noFill/>
            <a:ln w="9525">
              <a:noFill/>
              <a:miter lim="800000"/>
              <a:headEnd/>
              <a:tailEnd/>
            </a:ln>
          </p:spPr>
          <p:txBody>
            <a:bodyPr wrap="none">
              <a:spAutoFit/>
            </a:bodyPr>
            <a:lstStyle/>
            <a:p>
              <a:r>
                <a:rPr lang="cs-CZ">
                  <a:latin typeface="Calibri" pitchFamily="34" charset="0"/>
                </a:rPr>
                <a:t>3´</a:t>
              </a:r>
            </a:p>
          </p:txBody>
        </p:sp>
        <p:sp>
          <p:nvSpPr>
            <p:cNvPr id="4131" name="Text Box 42"/>
            <p:cNvSpPr txBox="1">
              <a:spLocks noChangeArrowheads="1"/>
            </p:cNvSpPr>
            <p:nvPr/>
          </p:nvSpPr>
          <p:spPr bwMode="auto">
            <a:xfrm>
              <a:off x="1116013" y="1716088"/>
              <a:ext cx="387350" cy="366712"/>
            </a:xfrm>
            <a:prstGeom prst="rect">
              <a:avLst/>
            </a:prstGeom>
            <a:noFill/>
            <a:ln w="9525">
              <a:noFill/>
              <a:miter lim="800000"/>
              <a:headEnd/>
              <a:tailEnd/>
            </a:ln>
          </p:spPr>
          <p:txBody>
            <a:bodyPr wrap="none">
              <a:spAutoFit/>
            </a:bodyPr>
            <a:lstStyle/>
            <a:p>
              <a:r>
                <a:rPr lang="cs-CZ">
                  <a:latin typeface="Calibri" pitchFamily="34" charset="0"/>
                </a:rPr>
                <a:t>4´</a:t>
              </a:r>
            </a:p>
          </p:txBody>
        </p:sp>
        <p:sp>
          <p:nvSpPr>
            <p:cNvPr id="4132" name="Text Box 43"/>
            <p:cNvSpPr txBox="1">
              <a:spLocks noChangeArrowheads="1"/>
            </p:cNvSpPr>
            <p:nvPr/>
          </p:nvSpPr>
          <p:spPr bwMode="auto">
            <a:xfrm>
              <a:off x="612775" y="2147888"/>
              <a:ext cx="387350" cy="366712"/>
            </a:xfrm>
            <a:prstGeom prst="rect">
              <a:avLst/>
            </a:prstGeom>
            <a:noFill/>
            <a:ln w="9525">
              <a:noFill/>
              <a:miter lim="800000"/>
              <a:headEnd/>
              <a:tailEnd/>
            </a:ln>
          </p:spPr>
          <p:txBody>
            <a:bodyPr wrap="none">
              <a:spAutoFit/>
            </a:bodyPr>
            <a:lstStyle/>
            <a:p>
              <a:r>
                <a:rPr lang="cs-CZ">
                  <a:latin typeface="Calibri" pitchFamily="34" charset="0"/>
                </a:rPr>
                <a:t>5´</a:t>
              </a:r>
            </a:p>
          </p:txBody>
        </p:sp>
        <p:sp>
          <p:nvSpPr>
            <p:cNvPr id="4133" name="Text Box 44"/>
            <p:cNvSpPr txBox="1">
              <a:spLocks noChangeArrowheads="1"/>
            </p:cNvSpPr>
            <p:nvPr/>
          </p:nvSpPr>
          <p:spPr bwMode="auto">
            <a:xfrm>
              <a:off x="468313" y="2651125"/>
              <a:ext cx="387350" cy="366713"/>
            </a:xfrm>
            <a:prstGeom prst="rect">
              <a:avLst/>
            </a:prstGeom>
            <a:noFill/>
            <a:ln w="9525">
              <a:noFill/>
              <a:miter lim="800000"/>
              <a:headEnd/>
              <a:tailEnd/>
            </a:ln>
          </p:spPr>
          <p:txBody>
            <a:bodyPr wrap="none">
              <a:spAutoFit/>
            </a:bodyPr>
            <a:lstStyle/>
            <a:p>
              <a:r>
                <a:rPr lang="cs-CZ">
                  <a:latin typeface="Calibri" pitchFamily="34" charset="0"/>
                </a:rPr>
                <a:t>6´</a:t>
              </a:r>
            </a:p>
          </p:txBody>
        </p:sp>
        <p:sp>
          <p:nvSpPr>
            <p:cNvPr id="4134" name="Text Box 45"/>
            <p:cNvSpPr txBox="1">
              <a:spLocks noChangeArrowheads="1"/>
            </p:cNvSpPr>
            <p:nvPr/>
          </p:nvSpPr>
          <p:spPr bwMode="auto">
            <a:xfrm>
              <a:off x="7956550" y="2651125"/>
              <a:ext cx="247650" cy="366713"/>
            </a:xfrm>
            <a:prstGeom prst="rect">
              <a:avLst/>
            </a:prstGeom>
            <a:noFill/>
            <a:ln w="9525">
              <a:noFill/>
              <a:miter lim="800000"/>
              <a:headEnd/>
              <a:tailEnd/>
            </a:ln>
          </p:spPr>
          <p:txBody>
            <a:bodyPr wrap="none">
              <a:spAutoFit/>
            </a:bodyPr>
            <a:lstStyle/>
            <a:p>
              <a:r>
                <a:rPr lang="cs-CZ">
                  <a:latin typeface="Calibri" pitchFamily="34" charset="0"/>
                </a:rPr>
                <a:t>t</a:t>
              </a:r>
            </a:p>
          </p:txBody>
        </p:sp>
        <p:sp>
          <p:nvSpPr>
            <p:cNvPr id="4135" name="Text Box 46"/>
            <p:cNvSpPr txBox="1">
              <a:spLocks noChangeArrowheads="1"/>
            </p:cNvSpPr>
            <p:nvPr/>
          </p:nvSpPr>
          <p:spPr bwMode="auto">
            <a:xfrm>
              <a:off x="4140200" y="1500188"/>
              <a:ext cx="336550" cy="366712"/>
            </a:xfrm>
            <a:prstGeom prst="rect">
              <a:avLst/>
            </a:prstGeom>
            <a:noFill/>
            <a:ln w="9525">
              <a:noFill/>
              <a:miter lim="800000"/>
              <a:headEnd/>
              <a:tailEnd/>
            </a:ln>
          </p:spPr>
          <p:txBody>
            <a:bodyPr wrap="none">
              <a:spAutoFit/>
            </a:bodyPr>
            <a:lstStyle/>
            <a:p>
              <a:r>
                <a:rPr lang="cs-CZ">
                  <a:latin typeface="Calibri" pitchFamily="34" charset="0"/>
                </a:rPr>
                <a:t>A</a:t>
              </a:r>
            </a:p>
          </p:txBody>
        </p:sp>
        <p:sp>
          <p:nvSpPr>
            <p:cNvPr id="4138" name="Line 8"/>
            <p:cNvSpPr>
              <a:spLocks noChangeShapeType="1"/>
            </p:cNvSpPr>
            <p:nvPr/>
          </p:nvSpPr>
          <p:spPr bwMode="auto">
            <a:xfrm>
              <a:off x="285750" y="3071813"/>
              <a:ext cx="8064500" cy="1587"/>
            </a:xfrm>
            <a:prstGeom prst="line">
              <a:avLst/>
            </a:prstGeom>
            <a:noFill/>
            <a:ln w="9525">
              <a:solidFill>
                <a:schemeClr val="tx1"/>
              </a:solidFill>
              <a:prstDash val="lgDashDot"/>
              <a:round/>
              <a:headEnd/>
              <a:tailEnd type="triangle" w="med" len="med"/>
            </a:ln>
          </p:spPr>
          <p:txBody>
            <a:bodyPr/>
            <a:lstStyle/>
            <a:p>
              <a:endParaRPr lang="cs-CZ"/>
            </a:p>
          </p:txBody>
        </p:sp>
      </p:grpSp>
      <p:sp>
        <p:nvSpPr>
          <p:cNvPr id="4139" name="TextovéPole 50"/>
          <p:cNvSpPr txBox="1">
            <a:spLocks noChangeArrowheads="1"/>
          </p:cNvSpPr>
          <p:nvPr/>
        </p:nvSpPr>
        <p:spPr bwMode="auto">
          <a:xfrm>
            <a:off x="2714625" y="5143500"/>
            <a:ext cx="3108325" cy="584200"/>
          </a:xfrm>
          <a:prstGeom prst="rect">
            <a:avLst/>
          </a:prstGeom>
          <a:noFill/>
          <a:ln w="9525">
            <a:noFill/>
            <a:miter lim="800000"/>
            <a:headEnd/>
            <a:tailEnd/>
          </a:ln>
        </p:spPr>
        <p:txBody>
          <a:bodyPr wrap="none">
            <a:spAutoFit/>
          </a:bodyPr>
          <a:lstStyle/>
          <a:p>
            <a:r>
              <a:rPr lang="cs-CZ" sz="3200" b="1">
                <a:latin typeface="Calibri" pitchFamily="34" charset="0"/>
              </a:rPr>
              <a:t>i= I</a:t>
            </a:r>
            <a:r>
              <a:rPr lang="cs-CZ" sz="3200" b="1" baseline="-25000">
                <a:latin typeface="Calibri" pitchFamily="34" charset="0"/>
              </a:rPr>
              <a:t>m</a:t>
            </a:r>
            <a:r>
              <a:rPr lang="cs-CZ" sz="3200" b="1">
                <a:latin typeface="Calibri" pitchFamily="34" charset="0"/>
              </a:rPr>
              <a:t> . sin (</a:t>
            </a:r>
            <a:r>
              <a:rPr lang="cs-CZ" sz="3200" b="1">
                <a:latin typeface="Symbol" pitchFamily="18" charset="2"/>
              </a:rPr>
              <a:t>w</a:t>
            </a:r>
            <a:r>
              <a:rPr lang="cs-CZ" sz="3200" b="1">
                <a:latin typeface="Calibri" pitchFamily="34" charset="0"/>
              </a:rPr>
              <a:t>t + </a:t>
            </a:r>
            <a:r>
              <a:rPr lang="cs-CZ" sz="3200" b="1">
                <a:latin typeface="Symbol" pitchFamily="18" charset="2"/>
              </a:rPr>
              <a:t>j</a:t>
            </a:r>
            <a:r>
              <a:rPr lang="cs-CZ" sz="3200" b="1">
                <a:latin typeface="Calibri" pitchFamily="34" charset="0"/>
              </a:rPr>
              <a:t>)</a:t>
            </a:r>
          </a:p>
        </p:txBody>
      </p:sp>
      <p:sp>
        <p:nvSpPr>
          <p:cNvPr id="44" name="Obdélník 43"/>
          <p:cNvSpPr/>
          <p:nvPr/>
        </p:nvSpPr>
        <p:spPr>
          <a:xfrm>
            <a:off x="323528" y="4581128"/>
            <a:ext cx="8496944" cy="158417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Do pracovního listu napište úhel </a:t>
            </a:r>
            <a:r>
              <a:rPr lang="el-GR" dirty="0" smtClean="0"/>
              <a:t>ϕ</a:t>
            </a:r>
            <a:r>
              <a:rPr lang="cs-CZ" dirty="0" smtClean="0"/>
              <a:t> ve stupních pro body 1´; 2´; 3´</a:t>
            </a:r>
          </a:p>
          <a:p>
            <a:pPr marL="342900" indent="-342900">
              <a:buFont typeface="+mj-lt"/>
              <a:buAutoNum type="arabicPeriod"/>
            </a:pPr>
            <a:r>
              <a:rPr lang="cs-CZ" dirty="0" smtClean="0"/>
              <a:t>Do pracovního listu napište úhel </a:t>
            </a:r>
            <a:r>
              <a:rPr lang="el-GR" dirty="0" smtClean="0"/>
              <a:t>ϕ</a:t>
            </a:r>
            <a:r>
              <a:rPr lang="cs-CZ" dirty="0" smtClean="0"/>
              <a:t> v radiánech pro body 1´; 2´; 3´</a:t>
            </a:r>
          </a:p>
          <a:p>
            <a:pPr marL="342900" indent="-342900">
              <a:buFont typeface="+mj-lt"/>
              <a:buAutoNum type="arabicPeriod"/>
            </a:pPr>
            <a:r>
              <a:rPr lang="cs-CZ" dirty="0" smtClean="0"/>
              <a:t>Vypočtěte polohu průmětu bodu 1´, r = 12 mm</a:t>
            </a:r>
          </a:p>
          <a:p>
            <a:pPr marL="342900" indent="-342900">
              <a:buFont typeface="+mj-lt"/>
              <a:buAutoNum type="arabicPeriod"/>
            </a:pPr>
            <a:r>
              <a:rPr lang="cs-CZ" dirty="0" smtClean="0"/>
              <a:t>Za jakou dobu přejde hmotný bod z bodu 0´ do bodu 1´ , je-li f = 50 Hz?</a:t>
            </a:r>
          </a:p>
          <a:p>
            <a:pPr marL="342900" indent="-342900">
              <a:buFont typeface="+mj-lt"/>
              <a:buAutoNum type="arabicPeriod"/>
            </a:pPr>
            <a:r>
              <a:rPr lang="cs-CZ" dirty="0" smtClean="0"/>
              <a:t>Kolik celých otáček vykoná hmotný bod za 1 sekundu?</a:t>
            </a:r>
          </a:p>
        </p:txBody>
      </p:sp>
      <p:sp>
        <p:nvSpPr>
          <p:cNvPr id="45" name="Tlačítko akce: Video 44">
            <a:hlinkClick r:id="" action="ppaction://hlinkshowjump?jump=lastslide" highlightClick="1"/>
          </p:cNvPr>
          <p:cNvSpPr/>
          <p:nvPr/>
        </p:nvSpPr>
        <p:spPr>
          <a:xfrm>
            <a:off x="7956376" y="332656"/>
            <a:ext cx="864096" cy="864096"/>
          </a:xfrm>
          <a:prstGeom prst="actionButtonMovi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cs-CZ"/>
          </a:p>
        </p:txBody>
      </p:sp>
      <p:sp>
        <p:nvSpPr>
          <p:cNvPr id="47" name="Tlačítko akce: Konec 46">
            <a:hlinkClick r:id="" action="ppaction://hlinkshowjump?jump=lastslide" highlightClick="1"/>
          </p:cNvPr>
          <p:cNvSpPr/>
          <p:nvPr/>
        </p:nvSpPr>
        <p:spPr>
          <a:xfrm>
            <a:off x="395536" y="6021288"/>
            <a:ext cx="864096" cy="620688"/>
          </a:xfrm>
          <a:prstGeom prst="actionButtonEnd">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diamond(in)">
                                      <p:cBhvr>
                                        <p:cTn id="7" dur="20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kmit.gif"/>
          <p:cNvPicPr>
            <a:picLocks noChangeAspect="1"/>
          </p:cNvPicPr>
          <p:nvPr/>
        </p:nvPicPr>
        <p:blipFill>
          <a:blip r:embed="rId2" cstate="screen"/>
          <a:stretch>
            <a:fillRect/>
          </a:stretch>
        </p:blipFill>
        <p:spPr>
          <a:xfrm>
            <a:off x="0" y="0"/>
            <a:ext cx="9144000" cy="6858000"/>
          </a:xfrm>
          <a:prstGeom prst="rect">
            <a:avLst/>
          </a:prstGeom>
        </p:spPr>
      </p:pic>
      <p:sp>
        <p:nvSpPr>
          <p:cNvPr id="3" name="Zaoblený obdélník 2">
            <a:hlinkClick r:id="rId3" action="ppaction://hlinksldjump"/>
          </p:cNvPr>
          <p:cNvSpPr/>
          <p:nvPr/>
        </p:nvSpPr>
        <p:spPr>
          <a:xfrm>
            <a:off x="7308304" y="6165304"/>
            <a:ext cx="1440160" cy="504056"/>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cs-CZ" dirty="0" smtClean="0"/>
              <a:t>ZPĚT</a:t>
            </a:r>
            <a:endParaRPr lang="cs-CZ" dirty="0"/>
          </a:p>
        </p:txBody>
      </p:sp>
      <p:sp>
        <p:nvSpPr>
          <p:cNvPr id="4" name="Zaoblený obdélník 3"/>
          <p:cNvSpPr/>
          <p:nvPr/>
        </p:nvSpPr>
        <p:spPr>
          <a:xfrm>
            <a:off x="323528" y="6309320"/>
            <a:ext cx="6480720" cy="36004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1600" dirty="0" smtClean="0"/>
              <a:t>Pozorujte kinetické děje, porovnejte kmity s pohybem po kružnici</a:t>
            </a:r>
            <a:endParaRPr lang="cs-CZ" sz="16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střídavý proud.jpg"/>
          <p:cNvPicPr>
            <a:picLocks noChangeAspect="1"/>
          </p:cNvPicPr>
          <p:nvPr/>
        </p:nvPicPr>
        <p:blipFill>
          <a:blip r:embed="rId2" cstate="screen"/>
          <a:stretch>
            <a:fillRect/>
          </a:stretch>
        </p:blipFill>
        <p:spPr>
          <a:xfrm>
            <a:off x="0" y="1"/>
            <a:ext cx="9144000" cy="6857999"/>
          </a:xfrm>
          <a:prstGeom prst="rect">
            <a:avLst/>
          </a:prstGeom>
        </p:spPr>
      </p:pic>
      <p:sp>
        <p:nvSpPr>
          <p:cNvPr id="3" name="TextovéPole 2"/>
          <p:cNvSpPr txBox="1"/>
          <p:nvPr/>
        </p:nvSpPr>
        <p:spPr>
          <a:xfrm>
            <a:off x="2051720" y="764704"/>
            <a:ext cx="5016117" cy="769441"/>
          </a:xfrm>
          <a:prstGeom prst="rect">
            <a:avLst/>
          </a:prstGeom>
          <a:noFill/>
        </p:spPr>
        <p:txBody>
          <a:bodyPr wrap="none" rtlCol="0">
            <a:spAutoFit/>
          </a:bodyPr>
          <a:lstStyle/>
          <a:p>
            <a:r>
              <a:rPr lang="cs-CZ" sz="4400" b="1" dirty="0" smtClean="0">
                <a:solidFill>
                  <a:schemeClr val="accent3">
                    <a:lumMod val="75000"/>
                  </a:schemeClr>
                </a:solidFill>
              </a:rPr>
              <a:t>Konec prezentace</a:t>
            </a:r>
            <a:endParaRPr lang="cs-CZ" sz="4400" b="1" dirty="0">
              <a:solidFill>
                <a:schemeClr val="accent3">
                  <a:lumMod val="75000"/>
                </a:schemeClr>
              </a:solidFill>
            </a:endParaRPr>
          </a:p>
        </p:txBody>
      </p:sp>
      <p:sp>
        <p:nvSpPr>
          <p:cNvPr id="4" name="TextovéPole 3"/>
          <p:cNvSpPr txBox="1"/>
          <p:nvPr/>
        </p:nvSpPr>
        <p:spPr>
          <a:xfrm>
            <a:off x="539552" y="5805264"/>
            <a:ext cx="8424936" cy="523220"/>
          </a:xfrm>
          <a:prstGeom prst="rect">
            <a:avLst/>
          </a:prstGeom>
          <a:noFill/>
        </p:spPr>
        <p:txBody>
          <a:bodyPr wrap="square" rtlCol="0">
            <a:spAutoFit/>
          </a:bodyPr>
          <a:lstStyle/>
          <a:p>
            <a:r>
              <a:rPr lang="cs-CZ" sz="2800" dirty="0" smtClean="0">
                <a:solidFill>
                  <a:schemeClr val="accent3">
                    <a:lumMod val="75000"/>
                  </a:schemeClr>
                </a:solidFill>
              </a:rPr>
              <a:t>Všechny materiály a obrázky jsou z archivu autora.</a:t>
            </a:r>
            <a:endParaRPr lang="cs-CZ" sz="2800" dirty="0">
              <a:solidFill>
                <a:schemeClr val="accent3">
                  <a:lumMod val="75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184</TotalTime>
  <Words>546</Words>
  <Application>Microsoft Office PowerPoint</Application>
  <PresentationFormat>Předvádění na obrazovce (4:3)</PresentationFormat>
  <Paragraphs>78</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sady Office</vt:lpstr>
      <vt:lpstr>Snímek 1</vt:lpstr>
      <vt:lpstr>Vznik střídavého proudu</vt:lpstr>
      <vt:lpstr>Harmonický průběh</vt:lpstr>
      <vt:lpstr>Snímek 4</vt:lpstr>
      <vt:lpstr>Snímek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Střídavý proud</dc:title>
  <dc:creator>uzivatel</dc:creator>
  <cp:lastModifiedBy>Opatrný</cp:lastModifiedBy>
  <cp:revision>24</cp:revision>
  <dcterms:created xsi:type="dcterms:W3CDTF">2008-09-16T16:29:32Z</dcterms:created>
  <dcterms:modified xsi:type="dcterms:W3CDTF">2013-03-12T20:05:55Z</dcterms:modified>
</cp:coreProperties>
</file>