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257" r:id="rId3"/>
    <p:sldId id="258" r:id="rId4"/>
    <p:sldId id="270" r:id="rId5"/>
    <p:sldId id="271"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4" autoAdjust="0"/>
    <p:restoredTop sz="94624" autoAdjust="0"/>
  </p:normalViewPr>
  <p:slideViewPr>
    <p:cSldViewPr>
      <p:cViewPr varScale="1">
        <p:scale>
          <a:sx n="69" d="100"/>
          <a:sy n="69" d="100"/>
        </p:scale>
        <p:origin x="-858"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58DF964-702B-4A83-9F10-9097D4289767}" type="datetimeFigureOut">
              <a:rPr lang="cs-CZ" smtClean="0"/>
              <a:pPr/>
              <a:t>13.3.2013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8DF964-702B-4A83-9F10-9097D4289767}" type="datetimeFigureOut">
              <a:rPr lang="cs-CZ" smtClean="0"/>
              <a:pPr/>
              <a:t>13.3.2013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58DF964-702B-4A83-9F10-9097D4289767}" type="datetimeFigureOut">
              <a:rPr lang="cs-CZ" smtClean="0"/>
              <a:pPr/>
              <a:t>13.3.2013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58DF964-702B-4A83-9F10-9097D4289767}" type="datetimeFigureOut">
              <a:rPr lang="cs-CZ" smtClean="0"/>
              <a:pPr/>
              <a:t>13.3.2013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58DF964-702B-4A83-9F10-9097D4289767}" type="datetimeFigureOut">
              <a:rPr lang="cs-CZ" smtClean="0"/>
              <a:pPr/>
              <a:t>13.3.2013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58DF964-702B-4A83-9F10-9097D4289767}" type="datetimeFigureOut">
              <a:rPr lang="cs-CZ" smtClean="0"/>
              <a:pPr/>
              <a:t>13.3.2013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58DF964-702B-4A83-9F10-9097D4289767}" type="datetimeFigureOut">
              <a:rPr lang="cs-CZ" smtClean="0"/>
              <a:pPr/>
              <a:t>13.3.2013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58DF964-702B-4A83-9F10-9097D4289767}" type="datetimeFigureOut">
              <a:rPr lang="cs-CZ" smtClean="0"/>
              <a:pPr/>
              <a:t>13.3.2013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58DF964-702B-4A83-9F10-9097D4289767}" type="datetimeFigureOut">
              <a:rPr lang="cs-CZ" smtClean="0"/>
              <a:pPr/>
              <a:t>13.3.2013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8DF964-702B-4A83-9F10-9097D4289767}" type="datetimeFigureOut">
              <a:rPr lang="cs-CZ" smtClean="0"/>
              <a:pPr/>
              <a:t>13.3.2013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8DF964-702B-4A83-9F10-9097D4289767}" type="datetimeFigureOut">
              <a:rPr lang="cs-CZ" smtClean="0"/>
              <a:pPr/>
              <a:t>13.3.2013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2F8D785-CA41-41F9-AB75-F32674E16D41}"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8DF964-702B-4A83-9F10-9097D4289767}" type="datetimeFigureOut">
              <a:rPr lang="cs-CZ" smtClean="0"/>
              <a:pPr/>
              <a:t>13.3.2013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F8D785-CA41-41F9-AB75-F32674E16D4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0" y="404664"/>
            <a:ext cx="3294915" cy="720000"/>
          </a:xfrm>
          <a:prstGeom prst="rect">
            <a:avLst/>
          </a:prstGeom>
          <a:noFill/>
          <a:ln w="9525">
            <a:noFill/>
            <a:miter lim="800000"/>
            <a:headEnd/>
            <a:tailEnd/>
          </a:ln>
        </p:spPr>
      </p:pic>
      <p:sp>
        <p:nvSpPr>
          <p:cNvPr id="3" name="TextovéPole 2"/>
          <p:cNvSpPr txBox="1"/>
          <p:nvPr/>
        </p:nvSpPr>
        <p:spPr>
          <a:xfrm>
            <a:off x="1979712" y="1124744"/>
            <a:ext cx="5118517" cy="584775"/>
          </a:xfrm>
          <a:prstGeom prst="rect">
            <a:avLst/>
          </a:prstGeom>
          <a:noFill/>
        </p:spPr>
        <p:txBody>
          <a:bodyPr wrap="none" rtlCol="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cs-CZ" sz="32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Digitální učební materiál</a:t>
            </a:r>
            <a:endParaRPr lang="cs-CZ" sz="32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graphicFrame>
        <p:nvGraphicFramePr>
          <p:cNvPr id="5" name="Tabulka 4"/>
          <p:cNvGraphicFramePr>
            <a:graphicFrameLocks noGrp="1"/>
          </p:cNvGraphicFramePr>
          <p:nvPr/>
        </p:nvGraphicFramePr>
        <p:xfrm>
          <a:off x="539552" y="1628800"/>
          <a:ext cx="8064896" cy="2682240"/>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708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b="1" dirty="0" smtClean="0"/>
                        <a:t>CZ.1.07/1.5.00/34.0891</a:t>
                      </a:r>
                      <a:endParaRPr lang="cs-CZ"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VYS_32_INOVACE_16_Střídavý proud - příklady</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Ing. Václav Opatrný</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Elektrotechnika</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 ročník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27.2</a:t>
                      </a:r>
                      <a:r>
                        <a:rPr lang="cs-CZ" dirty="0" smtClean="0"/>
                        <a:t>. 2013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8" y="332656"/>
            <a:ext cx="3800475" cy="781050"/>
          </a:xfrm>
          <a:prstGeom prst="rect">
            <a:avLst/>
          </a:prstGeom>
        </p:spPr>
      </p:pic>
      <p:graphicFrame>
        <p:nvGraphicFramePr>
          <p:cNvPr id="7" name="Tabulka 6"/>
          <p:cNvGraphicFramePr>
            <a:graphicFrameLocks noGrp="1"/>
          </p:cNvGraphicFramePr>
          <p:nvPr/>
        </p:nvGraphicFramePr>
        <p:xfrm>
          <a:off x="539552" y="4581127"/>
          <a:ext cx="8064896" cy="1944216"/>
        </p:xfrm>
        <a:graphic>
          <a:graphicData uri="http://schemas.openxmlformats.org/drawingml/2006/table">
            <a:tbl>
              <a:tblPr firstRow="1" bandRow="1">
                <a:tableStyleId>{5940675A-B579-460E-94D1-54222C63F5DA}</a:tableStyleId>
              </a:tblPr>
              <a:tblGrid>
                <a:gridCol w="4032448"/>
                <a:gridCol w="4032448"/>
              </a:tblGrid>
              <a:tr h="232792">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639416">
                <a:tc>
                  <a:txBody>
                    <a:bodyPr/>
                    <a:lstStyle/>
                    <a:p>
                      <a:pPr algn="l"/>
                      <a:r>
                        <a:rPr lang="cs-CZ" sz="1200" b="0" i="0" kern="1200" dirty="0" smtClean="0">
                          <a:solidFill>
                            <a:schemeClr val="tx1"/>
                          </a:solidFill>
                          <a:latin typeface="+mn-lt"/>
                          <a:ea typeface="+mn-ea"/>
                          <a:cs typeface="+mn-cs"/>
                        </a:rPr>
                        <a:t>Prezentace, obsahující test znalostí o střídavém proudu.</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Na pěti snímcích rozebírá základní problematiku časového průběhu střídavého proudu. Snímky jsou doplněny </a:t>
                      </a:r>
                      <a:r>
                        <a:rPr lang="cs-CZ" sz="1200" b="0" i="0" kern="1200" dirty="0" smtClean="0">
                          <a:solidFill>
                            <a:schemeClr val="tx1"/>
                          </a:solidFill>
                          <a:latin typeface="+mn-lt"/>
                          <a:ea typeface="+mn-ea"/>
                          <a:cs typeface="+mn-cs"/>
                        </a:rPr>
                        <a:t>animací otázek odpovědi žáci doplňují do pracovních listů. </a:t>
                      </a:r>
                      <a:r>
                        <a:rPr lang="cs-CZ" sz="1200" b="0" i="0" kern="1200" dirty="0" smtClean="0">
                          <a:solidFill>
                            <a:schemeClr val="tx1"/>
                          </a:solidFill>
                          <a:latin typeface="+mn-lt"/>
                          <a:ea typeface="+mn-ea"/>
                          <a:cs typeface="+mn-cs"/>
                        </a:rPr>
                        <a:t>Materiál je určen žákům k opakování učiva. </a:t>
                      </a:r>
                      <a:r>
                        <a:rPr lang="cs-CZ" sz="12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a:t>
                      </a:r>
                      <a:r>
                        <a:rPr lang="cs-CZ" sz="1200" b="0" i="0" kern="1200" dirty="0" smtClean="0">
                          <a:solidFill>
                            <a:schemeClr val="tx1"/>
                          </a:solidFill>
                          <a:latin typeface="+mn-lt"/>
                          <a:ea typeface="+mn-ea"/>
                          <a:cs typeface="+mn-cs"/>
                        </a:rPr>
                        <a:t> </a:t>
                      </a:r>
                      <a:endParaRPr lang="cs-CZ" sz="900" dirty="0"/>
                    </a:p>
                  </a:txBody>
                  <a:tcPr anchor="ctr"/>
                </a:tc>
                <a:tc>
                  <a:txBody>
                    <a:bodyPr/>
                    <a:lstStyle/>
                    <a:p>
                      <a:pPr algn="l"/>
                      <a:r>
                        <a:rPr lang="cs-CZ" sz="1100" dirty="0" smtClean="0"/>
                        <a:t>Jednotlivé snímky </a:t>
                      </a:r>
                      <a:r>
                        <a:rPr lang="cs-CZ" sz="1100" baseline="0" dirty="0" smtClean="0"/>
                        <a:t> lze promítat na plátno, lépe však na interaktivní tabuli.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3131840" y="6492875"/>
            <a:ext cx="2895600" cy="365125"/>
          </a:xfrm>
        </p:spPr>
        <p:txBody>
          <a:bodyPr/>
          <a:lstStyle/>
          <a:p>
            <a:r>
              <a:rPr lang="cs-CZ" dirty="0" smtClean="0"/>
              <a:t>všechny animace a obrázky - archiv autora </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82594"/>
          </a:xfrm>
        </p:spPr>
        <p:style>
          <a:lnRef idx="2">
            <a:schemeClr val="accent6"/>
          </a:lnRef>
          <a:fillRef idx="1">
            <a:schemeClr val="lt1"/>
          </a:fillRef>
          <a:effectRef idx="0">
            <a:schemeClr val="accent6"/>
          </a:effectRef>
          <a:fontRef idx="minor">
            <a:schemeClr val="dk1"/>
          </a:fontRef>
        </p:style>
        <p:txBody>
          <a:bodyPr>
            <a:normAutofit/>
          </a:bodyPr>
          <a:lstStyle/>
          <a:p>
            <a:r>
              <a:rPr lang="cs-CZ" sz="2800" dirty="0" smtClean="0"/>
              <a:t>Střídavý proud </a:t>
            </a:r>
            <a:r>
              <a:rPr lang="cs-CZ" sz="2800" dirty="0" smtClean="0"/>
              <a:t>– příklady 1</a:t>
            </a:r>
            <a:endParaRPr lang="cs-CZ" sz="2800" dirty="0"/>
          </a:p>
        </p:txBody>
      </p:sp>
      <p:sp>
        <p:nvSpPr>
          <p:cNvPr id="3" name="Obdélník 2"/>
          <p:cNvSpPr/>
          <p:nvPr/>
        </p:nvSpPr>
        <p:spPr>
          <a:xfrm>
            <a:off x="395536" y="1052736"/>
            <a:ext cx="8358246" cy="923330"/>
          </a:xfrm>
          <a:prstGeom prst="rect">
            <a:avLst/>
          </a:prstGeom>
        </p:spPr>
        <p:txBody>
          <a:bodyPr wrap="square">
            <a:spAutoFit/>
          </a:bodyPr>
          <a:lstStyle/>
          <a:p>
            <a:r>
              <a:rPr lang="cs-CZ" dirty="0" smtClean="0"/>
              <a:t>V </a:t>
            </a:r>
            <a:r>
              <a:rPr lang="cs-CZ" dirty="0"/>
              <a:t>čase </a:t>
            </a:r>
            <a:r>
              <a:rPr lang="cs-CZ" i="1" dirty="0"/>
              <a:t>t=0 s je </a:t>
            </a:r>
            <a:r>
              <a:rPr lang="cs-CZ" b="1" i="1" dirty="0"/>
              <a:t>okamžitá hodnota střídavého napětí v zásuvce rovna </a:t>
            </a:r>
            <a:r>
              <a:rPr lang="cs-CZ" i="1" dirty="0" smtClean="0"/>
              <a:t>0 V</a:t>
            </a:r>
            <a:r>
              <a:rPr lang="cs-CZ" i="1" dirty="0"/>
              <a:t>.</a:t>
            </a:r>
          </a:p>
          <a:p>
            <a:r>
              <a:rPr lang="cs-CZ" dirty="0" smtClean="0"/>
              <a:t>Vypočtěte dobu, kdy bude </a:t>
            </a:r>
            <a:r>
              <a:rPr lang="cs-CZ" dirty="0"/>
              <a:t>okamžitá hodnota napětí v zásuvce opět </a:t>
            </a:r>
            <a:r>
              <a:rPr lang="cs-CZ" dirty="0" smtClean="0"/>
              <a:t>takto veliká? </a:t>
            </a:r>
            <a:r>
              <a:rPr lang="cs-CZ" dirty="0"/>
              <a:t>Kdy bude </a:t>
            </a:r>
            <a:r>
              <a:rPr lang="cs-CZ" dirty="0" smtClean="0"/>
              <a:t>napětí dosahovat </a:t>
            </a:r>
            <a:r>
              <a:rPr lang="cs-CZ" dirty="0"/>
              <a:t>nejvyšší kladné hodnoty 325 V?</a:t>
            </a:r>
          </a:p>
        </p:txBody>
      </p:sp>
      <p:sp>
        <p:nvSpPr>
          <p:cNvPr id="4" name="Obdélník 3"/>
          <p:cNvSpPr/>
          <p:nvPr/>
        </p:nvSpPr>
        <p:spPr>
          <a:xfrm>
            <a:off x="395536" y="2060848"/>
            <a:ext cx="8215370" cy="1200329"/>
          </a:xfrm>
          <a:prstGeom prst="rect">
            <a:avLst/>
          </a:prstGeom>
        </p:spPr>
        <p:txBody>
          <a:bodyPr wrap="square">
            <a:spAutoFit/>
          </a:bodyPr>
          <a:lstStyle/>
          <a:p>
            <a:r>
              <a:rPr lang="cs-CZ" dirty="0"/>
              <a:t>Urči okamžitou hodnotu elektrického napětí v zásuvce v čase:</a:t>
            </a:r>
          </a:p>
          <a:p>
            <a:r>
              <a:rPr lang="cs-CZ" dirty="0"/>
              <a:t>a) </a:t>
            </a:r>
            <a:r>
              <a:rPr lang="cs-CZ" i="1" dirty="0"/>
              <a:t>t=0,001 s</a:t>
            </a:r>
          </a:p>
          <a:p>
            <a:r>
              <a:rPr lang="cs-CZ" dirty="0"/>
              <a:t>b) </a:t>
            </a:r>
            <a:r>
              <a:rPr lang="cs-CZ" i="1" dirty="0" smtClean="0"/>
              <a:t>t=0,022 </a:t>
            </a:r>
            <a:r>
              <a:rPr lang="cs-CZ" i="1" dirty="0"/>
              <a:t>s</a:t>
            </a:r>
          </a:p>
          <a:p>
            <a:r>
              <a:rPr lang="cs-CZ" dirty="0"/>
              <a:t>c) </a:t>
            </a:r>
            <a:r>
              <a:rPr lang="cs-CZ" i="1" dirty="0" smtClean="0"/>
              <a:t>t=1,625 </a:t>
            </a:r>
            <a:r>
              <a:rPr lang="cs-CZ" i="1" dirty="0"/>
              <a:t>s</a:t>
            </a:r>
            <a:endParaRPr lang="cs-CZ" dirty="0"/>
          </a:p>
        </p:txBody>
      </p:sp>
      <p:grpSp>
        <p:nvGrpSpPr>
          <p:cNvPr id="57" name="Skupina 56"/>
          <p:cNvGrpSpPr/>
          <p:nvPr/>
        </p:nvGrpSpPr>
        <p:grpSpPr>
          <a:xfrm>
            <a:off x="467544" y="2420888"/>
            <a:ext cx="4824536" cy="2952328"/>
            <a:chOff x="539552" y="3212976"/>
            <a:chExt cx="4824536" cy="2952328"/>
          </a:xfrm>
        </p:grpSpPr>
        <p:grpSp>
          <p:nvGrpSpPr>
            <p:cNvPr id="49" name="Skupina 48"/>
            <p:cNvGrpSpPr/>
            <p:nvPr/>
          </p:nvGrpSpPr>
          <p:grpSpPr>
            <a:xfrm>
              <a:off x="539552" y="3212976"/>
              <a:ext cx="4824536" cy="2952328"/>
              <a:chOff x="539552" y="3212976"/>
              <a:chExt cx="4824536" cy="2952328"/>
            </a:xfrm>
          </p:grpSpPr>
          <p:grpSp>
            <p:nvGrpSpPr>
              <p:cNvPr id="46" name="Skupina 45"/>
              <p:cNvGrpSpPr/>
              <p:nvPr/>
            </p:nvGrpSpPr>
            <p:grpSpPr>
              <a:xfrm>
                <a:off x="539552" y="3212976"/>
                <a:ext cx="4824536" cy="2952328"/>
                <a:chOff x="3707904" y="2492896"/>
                <a:chExt cx="5436096" cy="3312368"/>
              </a:xfrm>
            </p:grpSpPr>
            <p:sp>
              <p:nvSpPr>
                <p:cNvPr id="17" name="Line 18"/>
                <p:cNvSpPr>
                  <a:spLocks noChangeShapeType="1"/>
                </p:cNvSpPr>
                <p:nvPr/>
              </p:nvSpPr>
              <p:spPr bwMode="auto">
                <a:xfrm flipV="1">
                  <a:off x="4932040" y="3788296"/>
                  <a:ext cx="1317948" cy="744"/>
                </a:xfrm>
                <a:prstGeom prst="line">
                  <a:avLst/>
                </a:prstGeom>
                <a:noFill/>
                <a:ln w="9525">
                  <a:solidFill>
                    <a:schemeClr val="tx1"/>
                  </a:solidFill>
                  <a:prstDash val="dash"/>
                  <a:round/>
                  <a:headEnd/>
                  <a:tailEnd/>
                </a:ln>
              </p:spPr>
              <p:txBody>
                <a:bodyPr/>
                <a:lstStyle/>
                <a:p>
                  <a:endParaRPr lang="cs-CZ"/>
                </a:p>
              </p:txBody>
            </p:sp>
            <p:sp>
              <p:nvSpPr>
                <p:cNvPr id="18" name="Oval 19"/>
                <p:cNvSpPr>
                  <a:spLocks noChangeArrowheads="1"/>
                </p:cNvSpPr>
                <p:nvPr/>
              </p:nvSpPr>
              <p:spPr bwMode="auto">
                <a:xfrm>
                  <a:off x="4883150" y="3715271"/>
                  <a:ext cx="142875" cy="142875"/>
                </a:xfrm>
                <a:prstGeom prst="ellipse">
                  <a:avLst/>
                </a:prstGeom>
                <a:solidFill>
                  <a:schemeClr val="tx1"/>
                </a:solidFill>
                <a:ln w="9525">
                  <a:solidFill>
                    <a:schemeClr val="tx1"/>
                  </a:solidFill>
                  <a:round/>
                  <a:headEnd/>
                  <a:tailEnd/>
                </a:ln>
              </p:spPr>
              <p:txBody>
                <a:bodyPr wrap="none" anchor="ctr"/>
                <a:lstStyle/>
                <a:p>
                  <a:endParaRPr lang="cs-CZ">
                    <a:latin typeface="Calibri" pitchFamily="34" charset="0"/>
                  </a:endParaRPr>
                </a:p>
              </p:txBody>
            </p:sp>
            <p:sp>
              <p:nvSpPr>
                <p:cNvPr id="20" name="Line 21"/>
                <p:cNvSpPr>
                  <a:spLocks noChangeShapeType="1"/>
                </p:cNvSpPr>
                <p:nvPr/>
              </p:nvSpPr>
              <p:spPr bwMode="auto">
                <a:xfrm flipV="1">
                  <a:off x="4932040" y="5444058"/>
                  <a:ext cx="2470473" cy="1166"/>
                </a:xfrm>
                <a:prstGeom prst="line">
                  <a:avLst/>
                </a:prstGeom>
                <a:noFill/>
                <a:ln w="9525">
                  <a:solidFill>
                    <a:schemeClr val="tx1"/>
                  </a:solidFill>
                  <a:prstDash val="dash"/>
                  <a:round/>
                  <a:headEnd/>
                  <a:tailEnd/>
                </a:ln>
              </p:spPr>
              <p:txBody>
                <a:bodyPr/>
                <a:lstStyle/>
                <a:p>
                  <a:endParaRPr lang="cs-CZ"/>
                </a:p>
              </p:txBody>
            </p:sp>
            <p:sp>
              <p:nvSpPr>
                <p:cNvPr id="24" name="Text Box 27"/>
                <p:cNvSpPr txBox="1">
                  <a:spLocks noChangeArrowheads="1"/>
                </p:cNvSpPr>
                <p:nvPr/>
              </p:nvSpPr>
              <p:spPr bwMode="auto">
                <a:xfrm>
                  <a:off x="4665663" y="2492896"/>
                  <a:ext cx="345345" cy="414372"/>
                </a:xfrm>
                <a:prstGeom prst="rect">
                  <a:avLst/>
                </a:prstGeom>
                <a:noFill/>
                <a:ln w="9525">
                  <a:noFill/>
                  <a:miter lim="800000"/>
                  <a:headEnd/>
                  <a:tailEnd/>
                </a:ln>
              </p:spPr>
              <p:txBody>
                <a:bodyPr wrap="none">
                  <a:spAutoFit/>
                </a:bodyPr>
                <a:lstStyle/>
                <a:p>
                  <a:r>
                    <a:rPr lang="cs-CZ" dirty="0" smtClean="0">
                      <a:latin typeface="Calibri" pitchFamily="34" charset="0"/>
                    </a:rPr>
                    <a:t>u</a:t>
                  </a:r>
                  <a:endParaRPr lang="cs-CZ" dirty="0">
                    <a:latin typeface="Calibri" pitchFamily="34" charset="0"/>
                  </a:endParaRPr>
                </a:p>
              </p:txBody>
            </p:sp>
            <p:sp>
              <p:nvSpPr>
                <p:cNvPr id="25" name="Line 28"/>
                <p:cNvSpPr>
                  <a:spLocks noChangeShapeType="1"/>
                </p:cNvSpPr>
                <p:nvPr/>
              </p:nvSpPr>
              <p:spPr bwMode="auto">
                <a:xfrm flipV="1">
                  <a:off x="4932040" y="3356496"/>
                  <a:ext cx="1102048" cy="496"/>
                </a:xfrm>
                <a:prstGeom prst="line">
                  <a:avLst/>
                </a:prstGeom>
                <a:noFill/>
                <a:ln w="9525">
                  <a:solidFill>
                    <a:schemeClr val="tx1"/>
                  </a:solidFill>
                  <a:prstDash val="dash"/>
                  <a:round/>
                  <a:headEnd/>
                  <a:tailEnd/>
                </a:ln>
              </p:spPr>
              <p:txBody>
                <a:bodyPr/>
                <a:lstStyle/>
                <a:p>
                  <a:endParaRPr lang="cs-CZ"/>
                </a:p>
              </p:txBody>
            </p:sp>
            <p:sp>
              <p:nvSpPr>
                <p:cNvPr id="26" name="Freeform 29"/>
                <p:cNvSpPr>
                  <a:spLocks/>
                </p:cNvSpPr>
                <p:nvPr/>
              </p:nvSpPr>
              <p:spPr bwMode="auto">
                <a:xfrm>
                  <a:off x="4954588" y="3164408"/>
                  <a:ext cx="3311525" cy="2328863"/>
                </a:xfrm>
                <a:custGeom>
                  <a:avLst/>
                  <a:gdLst>
                    <a:gd name="T0" fmla="*/ 0 w 2086"/>
                    <a:gd name="T1" fmla="*/ 1905238694 h 1467"/>
                    <a:gd name="T2" fmla="*/ 914815894 w 2086"/>
                    <a:gd name="T3" fmla="*/ 304939763 h 1467"/>
                    <a:gd name="T4" fmla="*/ 1370964755 w 2086"/>
                    <a:gd name="T5" fmla="*/ 75604703 h 1467"/>
                    <a:gd name="T6" fmla="*/ 1713706241 w 2086"/>
                    <a:gd name="T7" fmla="*/ 304939763 h 1467"/>
                    <a:gd name="T8" fmla="*/ 2147483647 w 2086"/>
                    <a:gd name="T9" fmla="*/ 1905238694 h 1467"/>
                    <a:gd name="T10" fmla="*/ 2147483647 w 2086"/>
                    <a:gd name="T11" fmla="*/ 2147483647 h 1467"/>
                    <a:gd name="T12" fmla="*/ 2147483647 w 2086"/>
                    <a:gd name="T13" fmla="*/ 2147483647 h 1467"/>
                    <a:gd name="T14" fmla="*/ 2147483647 w 2086"/>
                    <a:gd name="T15" fmla="*/ 2147483647 h 1467"/>
                    <a:gd name="T16" fmla="*/ 2147483647 w 2086"/>
                    <a:gd name="T17" fmla="*/ 1791832470 h 146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86"/>
                    <a:gd name="T28" fmla="*/ 0 h 1467"/>
                    <a:gd name="T29" fmla="*/ 2086 w 2086"/>
                    <a:gd name="T30" fmla="*/ 1467 h 146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86" h="1467">
                      <a:moveTo>
                        <a:pt x="0" y="756"/>
                      </a:moveTo>
                      <a:cubicBezTo>
                        <a:pt x="136" y="499"/>
                        <a:pt x="272" y="242"/>
                        <a:pt x="363" y="121"/>
                      </a:cubicBezTo>
                      <a:cubicBezTo>
                        <a:pt x="454" y="0"/>
                        <a:pt x="491" y="30"/>
                        <a:pt x="544" y="30"/>
                      </a:cubicBezTo>
                      <a:cubicBezTo>
                        <a:pt x="597" y="30"/>
                        <a:pt x="597" y="0"/>
                        <a:pt x="680" y="121"/>
                      </a:cubicBezTo>
                      <a:cubicBezTo>
                        <a:pt x="763" y="242"/>
                        <a:pt x="930" y="552"/>
                        <a:pt x="1043" y="756"/>
                      </a:cubicBezTo>
                      <a:cubicBezTo>
                        <a:pt x="1156" y="960"/>
                        <a:pt x="1278" y="1233"/>
                        <a:pt x="1361" y="1346"/>
                      </a:cubicBezTo>
                      <a:cubicBezTo>
                        <a:pt x="1444" y="1459"/>
                        <a:pt x="1489" y="1436"/>
                        <a:pt x="1542" y="1436"/>
                      </a:cubicBezTo>
                      <a:cubicBezTo>
                        <a:pt x="1595" y="1436"/>
                        <a:pt x="1587" y="1467"/>
                        <a:pt x="1678" y="1346"/>
                      </a:cubicBezTo>
                      <a:cubicBezTo>
                        <a:pt x="1769" y="1225"/>
                        <a:pt x="1927" y="968"/>
                        <a:pt x="2086" y="711"/>
                      </a:cubicBezTo>
                    </a:path>
                  </a:pathLst>
                </a:custGeom>
                <a:noFill/>
                <a:ln w="28575">
                  <a:solidFill>
                    <a:schemeClr val="tx1"/>
                  </a:solidFill>
                  <a:round/>
                  <a:headEnd/>
                  <a:tailEnd/>
                </a:ln>
              </p:spPr>
              <p:txBody>
                <a:bodyPr/>
                <a:lstStyle/>
                <a:p>
                  <a:endParaRPr lang="cs-CZ"/>
                </a:p>
              </p:txBody>
            </p:sp>
            <p:sp>
              <p:nvSpPr>
                <p:cNvPr id="27" name="Line 30"/>
                <p:cNvSpPr>
                  <a:spLocks noChangeShapeType="1"/>
                </p:cNvSpPr>
                <p:nvPr/>
              </p:nvSpPr>
              <p:spPr bwMode="auto">
                <a:xfrm>
                  <a:off x="5241925" y="3788296"/>
                  <a:ext cx="0" cy="576262"/>
                </a:xfrm>
                <a:prstGeom prst="line">
                  <a:avLst/>
                </a:prstGeom>
                <a:noFill/>
                <a:ln w="9525">
                  <a:solidFill>
                    <a:schemeClr val="tx1"/>
                  </a:solidFill>
                  <a:prstDash val="dash"/>
                  <a:round/>
                  <a:headEnd/>
                  <a:tailEnd/>
                </a:ln>
              </p:spPr>
              <p:txBody>
                <a:bodyPr/>
                <a:lstStyle/>
                <a:p>
                  <a:endParaRPr lang="cs-CZ"/>
                </a:p>
              </p:txBody>
            </p:sp>
            <p:sp>
              <p:nvSpPr>
                <p:cNvPr id="28" name="Line 32"/>
                <p:cNvSpPr>
                  <a:spLocks noChangeShapeType="1"/>
                </p:cNvSpPr>
                <p:nvPr/>
              </p:nvSpPr>
              <p:spPr bwMode="auto">
                <a:xfrm>
                  <a:off x="5530850" y="3356496"/>
                  <a:ext cx="0" cy="1008062"/>
                </a:xfrm>
                <a:prstGeom prst="line">
                  <a:avLst/>
                </a:prstGeom>
                <a:noFill/>
                <a:ln w="9525">
                  <a:solidFill>
                    <a:schemeClr val="tx1"/>
                  </a:solidFill>
                  <a:prstDash val="dash"/>
                  <a:round/>
                  <a:headEnd/>
                  <a:tailEnd/>
                </a:ln>
              </p:spPr>
              <p:txBody>
                <a:bodyPr/>
                <a:lstStyle/>
                <a:p>
                  <a:endParaRPr lang="cs-CZ"/>
                </a:p>
              </p:txBody>
            </p:sp>
            <p:sp>
              <p:nvSpPr>
                <p:cNvPr id="29" name="Line 33"/>
                <p:cNvSpPr>
                  <a:spLocks noChangeShapeType="1"/>
                </p:cNvSpPr>
                <p:nvPr/>
              </p:nvSpPr>
              <p:spPr bwMode="auto">
                <a:xfrm>
                  <a:off x="5789613" y="3212033"/>
                  <a:ext cx="0" cy="1152525"/>
                </a:xfrm>
                <a:prstGeom prst="line">
                  <a:avLst/>
                </a:prstGeom>
                <a:noFill/>
                <a:ln w="9525">
                  <a:solidFill>
                    <a:schemeClr val="tx1"/>
                  </a:solidFill>
                  <a:prstDash val="dash"/>
                  <a:round/>
                  <a:headEnd/>
                  <a:tailEnd/>
                </a:ln>
              </p:spPr>
              <p:txBody>
                <a:bodyPr/>
                <a:lstStyle/>
                <a:p>
                  <a:endParaRPr lang="cs-CZ"/>
                </a:p>
              </p:txBody>
            </p:sp>
            <p:sp>
              <p:nvSpPr>
                <p:cNvPr id="30" name="Line 34"/>
                <p:cNvSpPr>
                  <a:spLocks noChangeShapeType="1"/>
                </p:cNvSpPr>
                <p:nvPr/>
              </p:nvSpPr>
              <p:spPr bwMode="auto">
                <a:xfrm>
                  <a:off x="6034088" y="3356496"/>
                  <a:ext cx="0" cy="1008062"/>
                </a:xfrm>
                <a:prstGeom prst="line">
                  <a:avLst/>
                </a:prstGeom>
                <a:noFill/>
                <a:ln w="9525">
                  <a:solidFill>
                    <a:schemeClr val="tx1"/>
                  </a:solidFill>
                  <a:prstDash val="dash"/>
                  <a:round/>
                  <a:headEnd/>
                  <a:tailEnd/>
                </a:ln>
              </p:spPr>
              <p:txBody>
                <a:bodyPr/>
                <a:lstStyle/>
                <a:p>
                  <a:endParaRPr lang="cs-CZ"/>
                </a:p>
              </p:txBody>
            </p:sp>
            <p:sp>
              <p:nvSpPr>
                <p:cNvPr id="31" name="Line 35"/>
                <p:cNvSpPr>
                  <a:spLocks noChangeShapeType="1"/>
                </p:cNvSpPr>
                <p:nvPr/>
              </p:nvSpPr>
              <p:spPr bwMode="auto">
                <a:xfrm>
                  <a:off x="6294438" y="3788296"/>
                  <a:ext cx="0" cy="576262"/>
                </a:xfrm>
                <a:prstGeom prst="line">
                  <a:avLst/>
                </a:prstGeom>
                <a:noFill/>
                <a:ln w="9525">
                  <a:solidFill>
                    <a:schemeClr val="tx1"/>
                  </a:solidFill>
                  <a:prstDash val="dash"/>
                  <a:round/>
                  <a:headEnd/>
                  <a:tailEnd/>
                </a:ln>
              </p:spPr>
              <p:txBody>
                <a:bodyPr/>
                <a:lstStyle/>
                <a:p>
                  <a:endParaRPr lang="cs-CZ"/>
                </a:p>
              </p:txBody>
            </p:sp>
            <p:sp>
              <p:nvSpPr>
                <p:cNvPr id="33" name="Text Box 37"/>
                <p:cNvSpPr txBox="1">
                  <a:spLocks noChangeArrowheads="1"/>
                </p:cNvSpPr>
                <p:nvPr/>
              </p:nvSpPr>
              <p:spPr bwMode="auto">
                <a:xfrm>
                  <a:off x="4594225" y="4364558"/>
                  <a:ext cx="311150" cy="366713"/>
                </a:xfrm>
                <a:prstGeom prst="rect">
                  <a:avLst/>
                </a:prstGeom>
                <a:noFill/>
                <a:ln w="9525">
                  <a:noFill/>
                  <a:miter lim="800000"/>
                  <a:headEnd/>
                  <a:tailEnd/>
                </a:ln>
              </p:spPr>
              <p:txBody>
                <a:bodyPr wrap="none">
                  <a:spAutoFit/>
                </a:bodyPr>
                <a:lstStyle/>
                <a:p>
                  <a:r>
                    <a:rPr lang="cs-CZ">
                      <a:latin typeface="Calibri" pitchFamily="34" charset="0"/>
                    </a:rPr>
                    <a:t>0</a:t>
                  </a:r>
                </a:p>
              </p:txBody>
            </p:sp>
            <p:sp>
              <p:nvSpPr>
                <p:cNvPr id="41" name="Text Box 45"/>
                <p:cNvSpPr txBox="1">
                  <a:spLocks noChangeArrowheads="1"/>
                </p:cNvSpPr>
                <p:nvPr/>
              </p:nvSpPr>
              <p:spPr bwMode="auto">
                <a:xfrm>
                  <a:off x="8750300" y="3951808"/>
                  <a:ext cx="247650" cy="366713"/>
                </a:xfrm>
                <a:prstGeom prst="rect">
                  <a:avLst/>
                </a:prstGeom>
                <a:noFill/>
                <a:ln w="9525">
                  <a:noFill/>
                  <a:miter lim="800000"/>
                  <a:headEnd/>
                  <a:tailEnd/>
                </a:ln>
              </p:spPr>
              <p:txBody>
                <a:bodyPr wrap="none">
                  <a:spAutoFit/>
                </a:bodyPr>
                <a:lstStyle/>
                <a:p>
                  <a:r>
                    <a:rPr lang="cs-CZ">
                      <a:latin typeface="Calibri" pitchFamily="34" charset="0"/>
                    </a:rPr>
                    <a:t>t</a:t>
                  </a:r>
                </a:p>
              </p:txBody>
            </p:sp>
            <p:sp>
              <p:nvSpPr>
                <p:cNvPr id="42" name="Text Box 46"/>
                <p:cNvSpPr txBox="1">
                  <a:spLocks noChangeArrowheads="1"/>
                </p:cNvSpPr>
                <p:nvPr/>
              </p:nvSpPr>
              <p:spPr bwMode="auto">
                <a:xfrm>
                  <a:off x="4933950" y="2800871"/>
                  <a:ext cx="336550" cy="366712"/>
                </a:xfrm>
                <a:prstGeom prst="rect">
                  <a:avLst/>
                </a:prstGeom>
                <a:noFill/>
                <a:ln w="9525">
                  <a:noFill/>
                  <a:miter lim="800000"/>
                  <a:headEnd/>
                  <a:tailEnd/>
                </a:ln>
              </p:spPr>
              <p:txBody>
                <a:bodyPr wrap="none">
                  <a:spAutoFit/>
                </a:bodyPr>
                <a:lstStyle/>
                <a:p>
                  <a:r>
                    <a:rPr lang="cs-CZ">
                      <a:latin typeface="Calibri" pitchFamily="34" charset="0"/>
                    </a:rPr>
                    <a:t>A</a:t>
                  </a:r>
                </a:p>
              </p:txBody>
            </p:sp>
            <p:sp>
              <p:nvSpPr>
                <p:cNvPr id="43" name="Line 8"/>
                <p:cNvSpPr>
                  <a:spLocks noChangeShapeType="1"/>
                </p:cNvSpPr>
                <p:nvPr/>
              </p:nvSpPr>
              <p:spPr bwMode="auto">
                <a:xfrm>
                  <a:off x="3707904" y="4365104"/>
                  <a:ext cx="5436096" cy="8979"/>
                </a:xfrm>
                <a:prstGeom prst="line">
                  <a:avLst/>
                </a:prstGeom>
                <a:noFill/>
                <a:ln w="9525">
                  <a:solidFill>
                    <a:schemeClr val="tx1"/>
                  </a:solidFill>
                  <a:prstDash val="lgDashDot"/>
                  <a:round/>
                  <a:headEnd/>
                  <a:tailEnd type="triangle" w="med" len="med"/>
                </a:ln>
              </p:spPr>
              <p:txBody>
                <a:bodyPr/>
                <a:lstStyle/>
                <a:p>
                  <a:endParaRPr lang="cs-CZ"/>
                </a:p>
              </p:txBody>
            </p:sp>
            <p:cxnSp>
              <p:nvCxnSpPr>
                <p:cNvPr id="45" name="Přímá spojovací čára 44"/>
                <p:cNvCxnSpPr/>
                <p:nvPr/>
              </p:nvCxnSpPr>
              <p:spPr>
                <a:xfrm>
                  <a:off x="4932040" y="2564904"/>
                  <a:ext cx="0" cy="3240360"/>
                </a:xfrm>
                <a:prstGeom prst="line">
                  <a:avLst/>
                </a:prstGeom>
              </p:spPr>
              <p:style>
                <a:lnRef idx="1">
                  <a:schemeClr val="dk1"/>
                </a:lnRef>
                <a:fillRef idx="0">
                  <a:schemeClr val="dk1"/>
                </a:fillRef>
                <a:effectRef idx="0">
                  <a:schemeClr val="dk1"/>
                </a:effectRef>
                <a:fontRef idx="minor">
                  <a:schemeClr val="tx1"/>
                </a:fontRef>
              </p:style>
            </p:cxnSp>
          </p:grpSp>
          <p:cxnSp>
            <p:nvCxnSpPr>
              <p:cNvPr id="48" name="Přímá spojovací čára 47"/>
              <p:cNvCxnSpPr/>
              <p:nvPr/>
            </p:nvCxnSpPr>
            <p:spPr>
              <a:xfrm flipH="1">
                <a:off x="1619672" y="3861048"/>
                <a:ext cx="864096"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grpSp>
        <p:grpSp>
          <p:nvGrpSpPr>
            <p:cNvPr id="56" name="Skupina 55"/>
            <p:cNvGrpSpPr/>
            <p:nvPr/>
          </p:nvGrpSpPr>
          <p:grpSpPr>
            <a:xfrm>
              <a:off x="1763688" y="4869160"/>
              <a:ext cx="288032" cy="648072"/>
              <a:chOff x="7020272" y="2132856"/>
              <a:chExt cx="311304" cy="729372"/>
            </a:xfrm>
          </p:grpSpPr>
          <p:sp>
            <p:nvSpPr>
              <p:cNvPr id="50" name="TextovéPole 49"/>
              <p:cNvSpPr txBox="1"/>
              <p:nvPr/>
            </p:nvSpPr>
            <p:spPr>
              <a:xfrm>
                <a:off x="7020272" y="2132856"/>
                <a:ext cx="311304" cy="369332"/>
              </a:xfrm>
              <a:prstGeom prst="rect">
                <a:avLst/>
              </a:prstGeom>
              <a:noFill/>
            </p:spPr>
            <p:txBody>
              <a:bodyPr wrap="none" rtlCol="0">
                <a:spAutoFit/>
              </a:bodyPr>
              <a:lstStyle/>
              <a:p>
                <a:r>
                  <a:rPr lang="cs-CZ" dirty="0" smtClean="0">
                    <a:latin typeface="Symbol" pitchFamily="18" charset="2"/>
                  </a:rPr>
                  <a:t>p</a:t>
                </a:r>
                <a:endParaRPr lang="cs-CZ" dirty="0">
                  <a:latin typeface="Symbol" pitchFamily="18" charset="2"/>
                </a:endParaRPr>
              </a:p>
            </p:txBody>
          </p:sp>
          <p:sp>
            <p:nvSpPr>
              <p:cNvPr id="51" name="TextovéPole 50"/>
              <p:cNvSpPr txBox="1"/>
              <p:nvPr/>
            </p:nvSpPr>
            <p:spPr>
              <a:xfrm>
                <a:off x="7020272" y="2492896"/>
                <a:ext cx="311304" cy="369332"/>
              </a:xfrm>
              <a:prstGeom prst="rect">
                <a:avLst/>
              </a:prstGeom>
              <a:noFill/>
            </p:spPr>
            <p:txBody>
              <a:bodyPr wrap="none" rtlCol="0">
                <a:spAutoFit/>
              </a:bodyPr>
              <a:lstStyle/>
              <a:p>
                <a:r>
                  <a:rPr lang="cs-CZ" dirty="0" smtClean="0">
                    <a:latin typeface="Symbol" pitchFamily="18" charset="2"/>
                  </a:rPr>
                  <a:t>6</a:t>
                </a:r>
                <a:endParaRPr lang="cs-CZ" dirty="0">
                  <a:latin typeface="Symbol" pitchFamily="18" charset="2"/>
                </a:endParaRPr>
              </a:p>
            </p:txBody>
          </p:sp>
          <p:cxnSp>
            <p:nvCxnSpPr>
              <p:cNvPr id="53" name="Přímá spojovací čára 52"/>
              <p:cNvCxnSpPr/>
              <p:nvPr/>
            </p:nvCxnSpPr>
            <p:spPr>
              <a:xfrm>
                <a:off x="7020272" y="2492896"/>
                <a:ext cx="288032" cy="0"/>
              </a:xfrm>
              <a:prstGeom prst="line">
                <a:avLst/>
              </a:prstGeom>
            </p:spPr>
            <p:style>
              <a:lnRef idx="1">
                <a:schemeClr val="dk1"/>
              </a:lnRef>
              <a:fillRef idx="0">
                <a:schemeClr val="dk1"/>
              </a:fillRef>
              <a:effectRef idx="0">
                <a:schemeClr val="dk1"/>
              </a:effectRef>
              <a:fontRef idx="minor">
                <a:schemeClr val="tx1"/>
              </a:fontRef>
            </p:style>
          </p:cxnSp>
        </p:grpSp>
      </p:grpSp>
      <p:sp>
        <p:nvSpPr>
          <p:cNvPr id="58" name="Šipka doleva 57"/>
          <p:cNvSpPr/>
          <p:nvPr/>
        </p:nvSpPr>
        <p:spPr>
          <a:xfrm>
            <a:off x="2339752" y="2708920"/>
            <a:ext cx="2232248" cy="792088"/>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Amplituda je 325V</a:t>
            </a:r>
            <a:endParaRPr lang="cs-CZ" dirty="0"/>
          </a:p>
        </p:txBody>
      </p:sp>
      <p:sp>
        <p:nvSpPr>
          <p:cNvPr id="5" name="Obdélník 4"/>
          <p:cNvSpPr/>
          <p:nvPr/>
        </p:nvSpPr>
        <p:spPr>
          <a:xfrm>
            <a:off x="539552" y="3501008"/>
            <a:ext cx="8143932" cy="2862322"/>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cs-CZ" sz="1400" dirty="0" smtClean="0"/>
              <a:t>Nejprve zkontrolujeme, zda je na kalkulačce přepnuto na výpočty s úhly v obloukové míře !!!</a:t>
            </a:r>
          </a:p>
          <a:p>
            <a:r>
              <a:rPr lang="cs-CZ" sz="1400" dirty="0" smtClean="0"/>
              <a:t>Ve </a:t>
            </a:r>
            <a:r>
              <a:rPr lang="cs-CZ" sz="1400" dirty="0"/>
              <a:t>všech případech stačí dosadit do vztahu pro okamžitou hodnotu napětí</a:t>
            </a:r>
            <a:r>
              <a:rPr lang="cs-CZ" sz="1400" dirty="0" smtClean="0"/>
              <a:t>:</a:t>
            </a:r>
          </a:p>
          <a:p>
            <a:endParaRPr lang="cs-CZ" sz="1400" dirty="0"/>
          </a:p>
          <a:p>
            <a:r>
              <a:rPr lang="cs-CZ" sz="1400" dirty="0"/>
              <a:t>a) </a:t>
            </a:r>
            <a:r>
              <a:rPr lang="cs-CZ" sz="1400" i="1" dirty="0"/>
              <a:t>t=0,001 s</a:t>
            </a:r>
          </a:p>
          <a:p>
            <a:r>
              <a:rPr lang="cs-CZ" sz="1600" b="1" i="1" dirty="0"/>
              <a:t>u=</a:t>
            </a:r>
            <a:r>
              <a:rPr lang="cs-CZ" sz="1600" b="1" i="1" dirty="0" err="1"/>
              <a:t>Um</a:t>
            </a:r>
            <a:r>
              <a:rPr lang="cs-CZ" sz="1600" b="1" i="1" dirty="0"/>
              <a:t>⋅sin </a:t>
            </a:r>
            <a:r>
              <a:rPr lang="cs-CZ" sz="1600" b="1" i="1" dirty="0" err="1" smtClean="0">
                <a:latin typeface="Symbol" pitchFamily="18" charset="2"/>
              </a:rPr>
              <a:t>w</a:t>
            </a:r>
            <a:r>
              <a:rPr lang="cs-CZ" sz="1600" b="1" i="1" dirty="0" err="1" smtClean="0"/>
              <a:t>t</a:t>
            </a:r>
            <a:r>
              <a:rPr lang="cs-CZ" sz="1600" b="1" i="1" dirty="0" smtClean="0"/>
              <a:t>=325</a:t>
            </a:r>
            <a:r>
              <a:rPr lang="cs-CZ" sz="1600" b="1" i="1" dirty="0"/>
              <a:t>⋅sin </a:t>
            </a:r>
            <a:r>
              <a:rPr lang="cs-CZ" sz="1600" b="1" i="1" dirty="0" smtClean="0"/>
              <a:t>2⋅</a:t>
            </a:r>
            <a:r>
              <a:rPr lang="cs-CZ" sz="1600" b="1" i="1" dirty="0" smtClean="0">
                <a:latin typeface="Symbol" pitchFamily="18" charset="2"/>
              </a:rPr>
              <a:t>p</a:t>
            </a:r>
            <a:r>
              <a:rPr lang="cs-CZ" sz="1600" b="1" i="1" dirty="0" smtClean="0"/>
              <a:t>⋅</a:t>
            </a:r>
            <a:r>
              <a:rPr lang="cs-CZ" sz="1600" b="1" i="1" dirty="0"/>
              <a:t>50⋅</a:t>
            </a:r>
            <a:r>
              <a:rPr lang="cs-CZ" sz="1600" b="1" i="1" dirty="0" smtClean="0"/>
              <a:t>0,001V=100 </a:t>
            </a:r>
            <a:r>
              <a:rPr lang="cs-CZ" sz="1600" b="1" i="1" dirty="0" smtClean="0"/>
              <a:t>,4V</a:t>
            </a:r>
          </a:p>
          <a:p>
            <a:endParaRPr lang="cs-CZ" sz="1600" b="1" i="1" dirty="0"/>
          </a:p>
          <a:p>
            <a:r>
              <a:rPr lang="cs-CZ" sz="1400" dirty="0" smtClean="0"/>
              <a:t>b</a:t>
            </a:r>
            <a:r>
              <a:rPr lang="cs-CZ" sz="1400" dirty="0"/>
              <a:t>) </a:t>
            </a:r>
            <a:r>
              <a:rPr lang="cs-CZ" sz="1400" i="1" dirty="0" smtClean="0"/>
              <a:t>t=0,022 </a:t>
            </a:r>
            <a:r>
              <a:rPr lang="cs-CZ" sz="1400" i="1" dirty="0"/>
              <a:t>s</a:t>
            </a:r>
          </a:p>
          <a:p>
            <a:r>
              <a:rPr lang="cs-CZ" sz="1600" b="1" i="1" dirty="0"/>
              <a:t>u=</a:t>
            </a:r>
            <a:r>
              <a:rPr lang="cs-CZ" sz="1600" b="1" i="1" dirty="0" err="1"/>
              <a:t>Um</a:t>
            </a:r>
            <a:r>
              <a:rPr lang="cs-CZ" sz="1600" b="1" i="1" dirty="0"/>
              <a:t>⋅sin </a:t>
            </a:r>
            <a:r>
              <a:rPr lang="cs-CZ" sz="1600" b="1" i="1" dirty="0" err="1" smtClean="0">
                <a:latin typeface="Symbol" pitchFamily="18" charset="2"/>
              </a:rPr>
              <a:t>w</a:t>
            </a:r>
            <a:r>
              <a:rPr lang="cs-CZ" sz="1600" b="1" i="1" dirty="0" err="1" smtClean="0"/>
              <a:t>t</a:t>
            </a:r>
            <a:r>
              <a:rPr lang="cs-CZ" sz="1600" b="1" i="1" dirty="0" smtClean="0"/>
              <a:t>=325</a:t>
            </a:r>
            <a:r>
              <a:rPr lang="cs-CZ" sz="1600" b="1" i="1" dirty="0"/>
              <a:t>⋅sin </a:t>
            </a:r>
            <a:r>
              <a:rPr lang="cs-CZ" sz="1600" b="1" i="1" dirty="0" smtClean="0"/>
              <a:t>2⋅</a:t>
            </a:r>
            <a:r>
              <a:rPr lang="cs-CZ" sz="1600" b="1" i="1" dirty="0" smtClean="0">
                <a:latin typeface="Symbol" pitchFamily="18" charset="2"/>
              </a:rPr>
              <a:t> p </a:t>
            </a:r>
            <a:r>
              <a:rPr lang="cs-CZ" sz="1600" b="1" i="1" dirty="0" smtClean="0"/>
              <a:t>⋅</a:t>
            </a:r>
            <a:r>
              <a:rPr lang="cs-CZ" sz="1600" b="1" i="1" dirty="0"/>
              <a:t>50⋅</a:t>
            </a:r>
            <a:r>
              <a:rPr lang="cs-CZ" sz="1600" b="1" i="1" dirty="0" smtClean="0"/>
              <a:t>0,022V= 191V</a:t>
            </a:r>
          </a:p>
          <a:p>
            <a:endParaRPr lang="cs-CZ" sz="1600" b="1" i="1" dirty="0"/>
          </a:p>
          <a:p>
            <a:r>
              <a:rPr lang="cs-CZ" sz="1400" dirty="0" smtClean="0"/>
              <a:t>c</a:t>
            </a:r>
            <a:r>
              <a:rPr lang="cs-CZ" sz="1400" dirty="0"/>
              <a:t>) </a:t>
            </a:r>
            <a:r>
              <a:rPr lang="cs-CZ" sz="1400" i="1" dirty="0"/>
              <a:t>t=1,526 s</a:t>
            </a:r>
          </a:p>
          <a:p>
            <a:r>
              <a:rPr lang="cs-CZ" sz="1600" b="1" i="1" dirty="0"/>
              <a:t>u=</a:t>
            </a:r>
            <a:r>
              <a:rPr lang="cs-CZ" sz="1600" b="1" i="1" dirty="0" err="1"/>
              <a:t>Um</a:t>
            </a:r>
            <a:r>
              <a:rPr lang="cs-CZ" sz="1600" b="1" i="1" dirty="0"/>
              <a:t>⋅sin </a:t>
            </a:r>
            <a:r>
              <a:rPr lang="cs-CZ" sz="1600" b="1" i="1" dirty="0" err="1" smtClean="0">
                <a:latin typeface="Symbol" pitchFamily="18" charset="2"/>
              </a:rPr>
              <a:t>w</a:t>
            </a:r>
            <a:r>
              <a:rPr lang="cs-CZ" sz="1600" b="1" i="1" dirty="0" err="1" smtClean="0"/>
              <a:t>t</a:t>
            </a:r>
            <a:r>
              <a:rPr lang="cs-CZ" sz="1600" b="1" i="1" dirty="0" smtClean="0"/>
              <a:t>⋅t=325</a:t>
            </a:r>
            <a:r>
              <a:rPr lang="cs-CZ" sz="1600" b="1" i="1" dirty="0"/>
              <a:t>⋅sin </a:t>
            </a:r>
            <a:r>
              <a:rPr lang="cs-CZ" sz="1600" b="1" i="1" dirty="0" smtClean="0"/>
              <a:t>2⋅</a:t>
            </a:r>
            <a:r>
              <a:rPr lang="cs-CZ" sz="1600" b="1" i="1" dirty="0" smtClean="0">
                <a:latin typeface="Symbol" pitchFamily="18" charset="2"/>
              </a:rPr>
              <a:t>p</a:t>
            </a:r>
            <a:r>
              <a:rPr lang="cs-CZ" sz="1600" b="1" i="1" dirty="0" smtClean="0"/>
              <a:t>⋅</a:t>
            </a:r>
            <a:r>
              <a:rPr lang="cs-CZ" sz="1600" b="1" i="1" dirty="0"/>
              <a:t>50⋅</a:t>
            </a:r>
            <a:r>
              <a:rPr lang="cs-CZ" sz="1600" b="1" i="1" dirty="0" smtClean="0"/>
              <a:t>1,625 V=325V</a:t>
            </a:r>
          </a:p>
          <a:p>
            <a:endParaRPr lang="cs-CZ" sz="1600" b="1" i="1" dirty="0"/>
          </a:p>
        </p:txBody>
      </p:sp>
      <p:sp>
        <p:nvSpPr>
          <p:cNvPr id="59" name="Šipka doleva 58"/>
          <p:cNvSpPr/>
          <p:nvPr/>
        </p:nvSpPr>
        <p:spPr>
          <a:xfrm>
            <a:off x="3707904" y="4653136"/>
            <a:ext cx="2232248" cy="792088"/>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s-CZ" dirty="0" smtClean="0"/>
              <a:t>Amplituda je -325V</a:t>
            </a:r>
            <a:endParaRPr lang="cs-CZ" dirty="0"/>
          </a:p>
        </p:txBody>
      </p:sp>
      <p:sp>
        <p:nvSpPr>
          <p:cNvPr id="6" name="Obdélník 5"/>
          <p:cNvSpPr/>
          <p:nvPr/>
        </p:nvSpPr>
        <p:spPr>
          <a:xfrm>
            <a:off x="5292080" y="2636912"/>
            <a:ext cx="3606858" cy="289310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cs-CZ" sz="1400" dirty="0"/>
              <a:t>Napětí v zásuvce se mění s frekvencí 50 Hz, tedy s periodou 0,02 s ⇒ za 0,02 s </a:t>
            </a:r>
            <a:r>
              <a:rPr lang="cs-CZ" sz="1400" dirty="0" smtClean="0"/>
              <a:t>napětí opíše </a:t>
            </a:r>
            <a:r>
              <a:rPr lang="cs-CZ" sz="1400" dirty="0"/>
              <a:t>jednu celou </a:t>
            </a:r>
            <a:r>
              <a:rPr lang="cs-CZ" sz="1400" dirty="0" smtClean="0"/>
              <a:t>periodu. </a:t>
            </a:r>
            <a:r>
              <a:rPr lang="cs-CZ" sz="1400" dirty="0" smtClean="0"/>
              <a:t>Stejné (absolutní) hodnoty </a:t>
            </a:r>
            <a:r>
              <a:rPr lang="cs-CZ" sz="1400" dirty="0"/>
              <a:t>napětí </a:t>
            </a:r>
            <a:r>
              <a:rPr lang="cs-CZ" sz="1400" dirty="0" smtClean="0"/>
              <a:t>dosáhne </a:t>
            </a:r>
            <a:r>
              <a:rPr lang="cs-CZ" sz="1400" dirty="0"/>
              <a:t>vždy po polovině periody, </a:t>
            </a:r>
            <a:r>
              <a:rPr lang="cs-CZ" sz="1400" dirty="0" smtClean="0"/>
              <a:t>tedy po </a:t>
            </a:r>
            <a:r>
              <a:rPr lang="cs-CZ" sz="1400" dirty="0"/>
              <a:t>0,01 s.</a:t>
            </a:r>
          </a:p>
          <a:p>
            <a:r>
              <a:rPr lang="cs-CZ" sz="1400" dirty="0"/>
              <a:t>Nulové napětí v zásuvce bude v časech: 0,00 s; 0,01 s; 0,02 s; 0,03 s; ....</a:t>
            </a:r>
          </a:p>
          <a:p>
            <a:r>
              <a:rPr lang="cs-CZ" sz="1400" dirty="0"/>
              <a:t>Maximální </a:t>
            </a:r>
            <a:r>
              <a:rPr lang="cs-CZ" sz="1400" b="1" dirty="0">
                <a:solidFill>
                  <a:srgbClr val="FF0000"/>
                </a:solidFill>
              </a:rPr>
              <a:t>kladné</a:t>
            </a:r>
            <a:r>
              <a:rPr lang="cs-CZ" sz="1400" dirty="0"/>
              <a:t> hodnoty dosáhne sinusoida po čtvrtině periody, tedy po 0,005 s od</a:t>
            </a:r>
          </a:p>
          <a:p>
            <a:r>
              <a:rPr lang="cs-CZ" sz="1400" dirty="0" smtClean="0"/>
              <a:t>počátku</a:t>
            </a:r>
            <a:r>
              <a:rPr lang="cs-CZ" sz="1400" dirty="0"/>
              <a:t>. </a:t>
            </a:r>
            <a:r>
              <a:rPr lang="cs-CZ" sz="1400" dirty="0" smtClean="0"/>
              <a:t>Nová kladná hodnota o velikosti  325V nastane za 0,02 </a:t>
            </a:r>
            <a:r>
              <a:rPr lang="cs-CZ" sz="1400" dirty="0"/>
              <a:t>s.</a:t>
            </a:r>
          </a:p>
          <a:p>
            <a:r>
              <a:rPr lang="cs-CZ" sz="1400" dirty="0"/>
              <a:t>Maximální kladná hodnota napětí bude v zásuvce v časech: 0,005 s; 0,025 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7"/>
                                        </p:tgtEl>
                                        <p:attrNameLst>
                                          <p:attrName>style.visibility</p:attrName>
                                        </p:attrNameLst>
                                      </p:cBhvr>
                                      <p:to>
                                        <p:strVal val="visible"/>
                                      </p:to>
                                    </p:set>
                                    <p:animEffect transition="in" filter="blinds(horizontal)">
                                      <p:cBhvr>
                                        <p:cTn id="7" dur="500"/>
                                        <p:tgtEl>
                                          <p:spTgt spid="57"/>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8"/>
                                        </p:tgtEl>
                                        <p:attrNameLst>
                                          <p:attrName>style.visibility</p:attrName>
                                        </p:attrNameLst>
                                      </p:cBhvr>
                                      <p:to>
                                        <p:strVal val="visible"/>
                                      </p:to>
                                    </p:set>
                                    <p:animEffect transition="in" filter="wedge">
                                      <p:cBhvr>
                                        <p:cTn id="12" dur="2000"/>
                                        <p:tgtEl>
                                          <p:spTgt spid="58"/>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59"/>
                                        </p:tgtEl>
                                        <p:attrNameLst>
                                          <p:attrName>style.visibility</p:attrName>
                                        </p:attrNameLst>
                                      </p:cBhvr>
                                      <p:to>
                                        <p:strVal val="visible"/>
                                      </p:to>
                                    </p:set>
                                    <p:animEffect transition="in" filter="wedge">
                                      <p:cBhvr>
                                        <p:cTn id="17" dur="2000"/>
                                        <p:tgtEl>
                                          <p:spTgt spid="59"/>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1"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xit" presetSubtype="10" fill="hold" grpId="1" nodeType="clickEffect">
                                  <p:stCondLst>
                                    <p:cond delay="0"/>
                                  </p:stCondLst>
                                  <p:childTnLst>
                                    <p:animEffect transition="out" filter="blinds(horizontal)">
                                      <p:cBhvr>
                                        <p:cTn id="26" dur="500"/>
                                        <p:tgtEl>
                                          <p:spTgt spid="58"/>
                                        </p:tgtEl>
                                      </p:cBhvr>
                                    </p:animEffect>
                                    <p:set>
                                      <p:cBhvr>
                                        <p:cTn id="27" dur="1" fill="hold">
                                          <p:stCondLst>
                                            <p:cond delay="499"/>
                                          </p:stCondLst>
                                        </p:cTn>
                                        <p:tgtEl>
                                          <p:spTgt spid="58"/>
                                        </p:tgtEl>
                                        <p:attrNameLst>
                                          <p:attrName>style.visibility</p:attrName>
                                        </p:attrNameLst>
                                      </p:cBhvr>
                                      <p:to>
                                        <p:strVal val="hidden"/>
                                      </p:to>
                                    </p:set>
                                  </p:childTnLst>
                                </p:cTn>
                              </p:par>
                            </p:childTnLst>
                          </p:cTn>
                        </p:par>
                        <p:par>
                          <p:cTn id="28" fill="hold">
                            <p:stCondLst>
                              <p:cond delay="500"/>
                            </p:stCondLst>
                            <p:childTnLst>
                              <p:par>
                                <p:cTn id="29" presetID="3" presetClass="exit" presetSubtype="10" fill="hold" grpId="1" nodeType="afterEffect">
                                  <p:stCondLst>
                                    <p:cond delay="0"/>
                                  </p:stCondLst>
                                  <p:childTnLst>
                                    <p:animEffect transition="out" filter="blinds(horizontal)">
                                      <p:cBhvr>
                                        <p:cTn id="30" dur="500"/>
                                        <p:tgtEl>
                                          <p:spTgt spid="59"/>
                                        </p:tgtEl>
                                      </p:cBhvr>
                                    </p:animEffect>
                                    <p:set>
                                      <p:cBhvr>
                                        <p:cTn id="31" dur="1" fill="hold">
                                          <p:stCondLst>
                                            <p:cond delay="499"/>
                                          </p:stCondLst>
                                        </p:cTn>
                                        <p:tgtEl>
                                          <p:spTgt spid="59"/>
                                        </p:tgtEl>
                                        <p:attrNameLst>
                                          <p:attrName>style.visibility</p:attrName>
                                        </p:attrNameLst>
                                      </p:cBhvr>
                                      <p:to>
                                        <p:strVal val="hidden"/>
                                      </p:to>
                                    </p:set>
                                  </p:childTnLst>
                                </p:cTn>
                              </p:par>
                            </p:childTnLst>
                          </p:cTn>
                        </p:par>
                        <p:par>
                          <p:cTn id="32" fill="hold">
                            <p:stCondLst>
                              <p:cond delay="1000"/>
                            </p:stCondLst>
                            <p:childTnLst>
                              <p:par>
                                <p:cTn id="33" presetID="2" presetClass="exit" presetSubtype="4" fill="hold" nodeType="afterEffect">
                                  <p:stCondLst>
                                    <p:cond delay="0"/>
                                  </p:stCondLst>
                                  <p:childTnLst>
                                    <p:anim calcmode="lin" valueType="num">
                                      <p:cBhvr additive="base">
                                        <p:cTn id="34" dur="500"/>
                                        <p:tgtEl>
                                          <p:spTgt spid="57"/>
                                        </p:tgtEl>
                                        <p:attrNameLst>
                                          <p:attrName>ppt_x</p:attrName>
                                        </p:attrNameLst>
                                      </p:cBhvr>
                                      <p:tavLst>
                                        <p:tav tm="0">
                                          <p:val>
                                            <p:strVal val="ppt_x"/>
                                          </p:val>
                                        </p:tav>
                                        <p:tav tm="100000">
                                          <p:val>
                                            <p:strVal val="ppt_x"/>
                                          </p:val>
                                        </p:tav>
                                      </p:tavLst>
                                    </p:anim>
                                    <p:anim calcmode="lin" valueType="num">
                                      <p:cBhvr additive="base">
                                        <p:cTn id="35" dur="500"/>
                                        <p:tgtEl>
                                          <p:spTgt spid="57"/>
                                        </p:tgtEl>
                                        <p:attrNameLst>
                                          <p:attrName>ppt_y</p:attrName>
                                        </p:attrNameLst>
                                      </p:cBhvr>
                                      <p:tavLst>
                                        <p:tav tm="0">
                                          <p:val>
                                            <p:strVal val="ppt_y"/>
                                          </p:val>
                                        </p:tav>
                                        <p:tav tm="100000">
                                          <p:val>
                                            <p:strVal val="1+ppt_h/2"/>
                                          </p:val>
                                        </p:tav>
                                      </p:tavLst>
                                    </p:anim>
                                    <p:set>
                                      <p:cBhvr>
                                        <p:cTn id="36" dur="1" fill="hold">
                                          <p:stCondLst>
                                            <p:cond delay="499"/>
                                          </p:stCondLst>
                                        </p:cTn>
                                        <p:tgtEl>
                                          <p:spTgt spid="57"/>
                                        </p:tgtEl>
                                        <p:attrNameLst>
                                          <p:attrName>style.visibility</p:attrName>
                                        </p:attrNameLst>
                                      </p:cBhvr>
                                      <p:to>
                                        <p:strVal val="hidden"/>
                                      </p:to>
                                    </p:set>
                                  </p:childTnLst>
                                </p:cTn>
                              </p:par>
                            </p:childTnLst>
                          </p:cTn>
                        </p:par>
                        <p:par>
                          <p:cTn id="37" fill="hold">
                            <p:stCondLst>
                              <p:cond delay="1500"/>
                            </p:stCondLst>
                            <p:childTnLst>
                              <p:par>
                                <p:cTn id="38" presetID="2" presetClass="exit" presetSubtype="4" fill="hold" grpId="0" nodeType="afterEffect">
                                  <p:stCondLst>
                                    <p:cond delay="0"/>
                                  </p:stCondLst>
                                  <p:childTnLst>
                                    <p:anim calcmode="lin" valueType="num">
                                      <p:cBhvr additive="base">
                                        <p:cTn id="39" dur="500"/>
                                        <p:tgtEl>
                                          <p:spTgt spid="6"/>
                                        </p:tgtEl>
                                        <p:attrNameLst>
                                          <p:attrName>ppt_x</p:attrName>
                                        </p:attrNameLst>
                                      </p:cBhvr>
                                      <p:tavLst>
                                        <p:tav tm="0">
                                          <p:val>
                                            <p:strVal val="ppt_x"/>
                                          </p:val>
                                        </p:tav>
                                        <p:tav tm="100000">
                                          <p:val>
                                            <p:strVal val="ppt_x"/>
                                          </p:val>
                                        </p:tav>
                                      </p:tavLst>
                                    </p:anim>
                                    <p:anim calcmode="lin" valueType="num">
                                      <p:cBhvr additive="base">
                                        <p:cTn id="40" dur="500"/>
                                        <p:tgtEl>
                                          <p:spTgt spid="6"/>
                                        </p:tgtEl>
                                        <p:attrNameLst>
                                          <p:attrName>ppt_y</p:attrName>
                                        </p:attrNameLst>
                                      </p:cBhvr>
                                      <p:tavLst>
                                        <p:tav tm="0">
                                          <p:val>
                                            <p:strVal val="ppt_y"/>
                                          </p:val>
                                        </p:tav>
                                        <p:tav tm="100000">
                                          <p:val>
                                            <p:strVal val="1+ppt_h/2"/>
                                          </p:val>
                                        </p:tav>
                                      </p:tavLst>
                                    </p:anim>
                                    <p:set>
                                      <p:cBhvr>
                                        <p:cTn id="41" dur="1" fill="hold">
                                          <p:stCondLst>
                                            <p:cond delay="499"/>
                                          </p:stCondLst>
                                        </p:cTn>
                                        <p:tgtEl>
                                          <p:spTgt spid="6"/>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4" presetClass="entr" presetSubtype="16" fill="hold" grpId="0" nodeType="clickEffect">
                                  <p:stCondLst>
                                    <p:cond delay="0"/>
                                  </p:stCondLst>
                                  <p:childTnLst>
                                    <p:set>
                                      <p:cBhvr>
                                        <p:cTn id="45" dur="1" fill="hold">
                                          <p:stCondLst>
                                            <p:cond delay="0"/>
                                          </p:stCondLst>
                                        </p:cTn>
                                        <p:tgtEl>
                                          <p:spTgt spid="4"/>
                                        </p:tgtEl>
                                        <p:attrNameLst>
                                          <p:attrName>style.visibility</p:attrName>
                                        </p:attrNameLst>
                                      </p:cBhvr>
                                      <p:to>
                                        <p:strVal val="visible"/>
                                      </p:to>
                                    </p:set>
                                    <p:animEffect transition="in" filter="box(in)">
                                      <p:cBhvr>
                                        <p:cTn id="46" dur="500"/>
                                        <p:tgtEl>
                                          <p:spTgt spid="4"/>
                                        </p:tgtEl>
                                      </p:cBhvr>
                                    </p:animEffect>
                                  </p:childTnLst>
                                </p:cTn>
                              </p:par>
                            </p:childTnLst>
                          </p:cTn>
                        </p:par>
                      </p:childTnLst>
                    </p:cTn>
                  </p:par>
                  <p:par>
                    <p:cTn id="47" fill="hold">
                      <p:stCondLst>
                        <p:cond delay="indefinite"/>
                      </p:stCondLst>
                      <p:childTnLst>
                        <p:par>
                          <p:cTn id="48" fill="hold">
                            <p:stCondLst>
                              <p:cond delay="0"/>
                            </p:stCondLst>
                            <p:childTnLst>
                              <p:par>
                                <p:cTn id="49" presetID="3" presetClass="entr" presetSubtype="1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animEffect transition="in" filter="blinds(horizontal)">
                                      <p:cBhvr>
                                        <p:cTn id="51" dur="500"/>
                                        <p:tgtEl>
                                          <p:spTgt spid="5"/>
                                        </p:tgtEl>
                                      </p:cBhvr>
                                    </p:animEffect>
                                  </p:childTnLst>
                                </p:cTn>
                              </p:par>
                            </p:childTnLst>
                          </p:cTn>
                        </p:par>
                      </p:childTnLst>
                    </p:cTn>
                  </p:par>
                  <p:par>
                    <p:cTn id="52" fill="hold">
                      <p:stCondLst>
                        <p:cond delay="indefinite"/>
                      </p:stCondLst>
                      <p:childTnLst>
                        <p:par>
                          <p:cTn id="53" fill="hold">
                            <p:stCondLst>
                              <p:cond delay="0"/>
                            </p:stCondLst>
                            <p:childTnLst>
                              <p:par>
                                <p:cTn id="54" presetID="2" presetClass="exit" presetSubtype="4" fill="hold" grpId="1" nodeType="clickEffect">
                                  <p:stCondLst>
                                    <p:cond delay="0"/>
                                  </p:stCondLst>
                                  <p:childTnLst>
                                    <p:anim calcmode="lin" valueType="num">
                                      <p:cBhvr additive="base">
                                        <p:cTn id="55" dur="500"/>
                                        <p:tgtEl>
                                          <p:spTgt spid="5"/>
                                        </p:tgtEl>
                                        <p:attrNameLst>
                                          <p:attrName>ppt_x</p:attrName>
                                        </p:attrNameLst>
                                      </p:cBhvr>
                                      <p:tavLst>
                                        <p:tav tm="0">
                                          <p:val>
                                            <p:strVal val="ppt_x"/>
                                          </p:val>
                                        </p:tav>
                                        <p:tav tm="100000">
                                          <p:val>
                                            <p:strVal val="ppt_x"/>
                                          </p:val>
                                        </p:tav>
                                      </p:tavLst>
                                    </p:anim>
                                    <p:anim calcmode="lin" valueType="num">
                                      <p:cBhvr additive="base">
                                        <p:cTn id="56" dur="500"/>
                                        <p:tgtEl>
                                          <p:spTgt spid="5"/>
                                        </p:tgtEl>
                                        <p:attrNameLst>
                                          <p:attrName>ppt_y</p:attrName>
                                        </p:attrNameLst>
                                      </p:cBhvr>
                                      <p:tavLst>
                                        <p:tav tm="0">
                                          <p:val>
                                            <p:strVal val="ppt_y"/>
                                          </p:val>
                                        </p:tav>
                                        <p:tav tm="100000">
                                          <p:val>
                                            <p:strVal val="1+ppt_h/2"/>
                                          </p:val>
                                        </p:tav>
                                      </p:tavLst>
                                    </p:anim>
                                    <p:set>
                                      <p:cBhvr>
                                        <p:cTn id="5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8" grpId="0" animBg="1"/>
      <p:bldP spid="58" grpId="1" animBg="1"/>
      <p:bldP spid="5" grpId="0" animBg="1"/>
      <p:bldP spid="5" grpId="1" animBg="1"/>
      <p:bldP spid="59" grpId="0" animBg="1"/>
      <p:bldP spid="59" grpId="1" animBg="1"/>
      <p:bldP spid="6" grpId="0" animBg="1"/>
      <p:bldP spid="6"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82594"/>
          </a:xfr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r>
              <a:rPr lang="cs-CZ" sz="2800" dirty="0">
                <a:solidFill>
                  <a:schemeClr val="dk1"/>
                </a:solidFill>
                <a:latin typeface="+mn-lt"/>
                <a:ea typeface="+mn-ea"/>
                <a:cs typeface="+mn-cs"/>
              </a:rPr>
              <a:t>Střídavý proud – příklady 2</a:t>
            </a:r>
          </a:p>
        </p:txBody>
      </p:sp>
      <p:sp>
        <p:nvSpPr>
          <p:cNvPr id="3" name="Obdélník 2"/>
          <p:cNvSpPr/>
          <p:nvPr/>
        </p:nvSpPr>
        <p:spPr>
          <a:xfrm>
            <a:off x="428596" y="1214422"/>
            <a:ext cx="8286808" cy="369332"/>
          </a:xfrm>
          <a:prstGeom prst="rect">
            <a:avLst/>
          </a:prstGeom>
        </p:spPr>
        <p:txBody>
          <a:bodyPr wrap="square">
            <a:spAutoFit/>
          </a:bodyPr>
          <a:lstStyle/>
          <a:p>
            <a:r>
              <a:rPr lang="cs-CZ" dirty="0"/>
              <a:t>Urči okamžik, ve kterém se okamžitá hodnota napětí v zásuvce rovná 230 V.</a:t>
            </a:r>
          </a:p>
        </p:txBody>
      </p:sp>
      <p:sp>
        <p:nvSpPr>
          <p:cNvPr id="7" name="Obdélník 6"/>
          <p:cNvSpPr/>
          <p:nvPr/>
        </p:nvSpPr>
        <p:spPr>
          <a:xfrm>
            <a:off x="395536" y="1700808"/>
            <a:ext cx="8215370" cy="923330"/>
          </a:xfrm>
          <a:prstGeom prst="rect">
            <a:avLst/>
          </a:prstGeom>
        </p:spPr>
        <p:txBody>
          <a:bodyPr wrap="square">
            <a:spAutoFit/>
          </a:bodyPr>
          <a:lstStyle/>
          <a:p>
            <a:r>
              <a:rPr lang="cs-CZ" dirty="0"/>
              <a:t>Sestav vztah pro okamžitou hodnotu:</a:t>
            </a:r>
          </a:p>
          <a:p>
            <a:r>
              <a:rPr lang="pt-BR" dirty="0"/>
              <a:t>a) střídavého napětí s amplitudou 15 V a frekvencí 50 Hz</a:t>
            </a:r>
          </a:p>
          <a:p>
            <a:r>
              <a:rPr lang="pt-BR" dirty="0"/>
              <a:t>b) střídavého napětí s amplitudou </a:t>
            </a:r>
            <a:r>
              <a:rPr lang="cs-CZ" dirty="0" smtClean="0"/>
              <a:t>5</a:t>
            </a:r>
            <a:r>
              <a:rPr lang="pt-BR" dirty="0" smtClean="0"/>
              <a:t> </a:t>
            </a:r>
            <a:r>
              <a:rPr lang="pt-BR" dirty="0"/>
              <a:t>V a frekvencí </a:t>
            </a:r>
            <a:r>
              <a:rPr lang="cs-CZ" dirty="0" smtClean="0"/>
              <a:t>900</a:t>
            </a:r>
            <a:r>
              <a:rPr lang="pt-BR" dirty="0" smtClean="0"/>
              <a:t> MHz</a:t>
            </a:r>
            <a:endParaRPr lang="pt-BR" dirty="0"/>
          </a:p>
        </p:txBody>
      </p:sp>
      <p:grpSp>
        <p:nvGrpSpPr>
          <p:cNvPr id="14" name="Skupina 13"/>
          <p:cNvGrpSpPr/>
          <p:nvPr/>
        </p:nvGrpSpPr>
        <p:grpSpPr>
          <a:xfrm>
            <a:off x="395536" y="2852936"/>
            <a:ext cx="3695934" cy="646331"/>
            <a:chOff x="611560" y="3501008"/>
            <a:chExt cx="3695934" cy="646331"/>
          </a:xfrm>
        </p:grpSpPr>
        <p:grpSp>
          <p:nvGrpSpPr>
            <p:cNvPr id="12" name="Skupina 11"/>
            <p:cNvGrpSpPr/>
            <p:nvPr/>
          </p:nvGrpSpPr>
          <p:grpSpPr>
            <a:xfrm>
              <a:off x="2843808" y="3501008"/>
              <a:ext cx="1463686" cy="646331"/>
              <a:chOff x="755576" y="3717032"/>
              <a:chExt cx="1463686" cy="646331"/>
            </a:xfrm>
          </p:grpSpPr>
          <p:sp>
            <p:nvSpPr>
              <p:cNvPr id="8" name="TextovéPole 7"/>
              <p:cNvSpPr txBox="1"/>
              <p:nvPr/>
            </p:nvSpPr>
            <p:spPr>
              <a:xfrm>
                <a:off x="755576" y="3861048"/>
                <a:ext cx="1101584" cy="369332"/>
              </a:xfrm>
              <a:prstGeom prst="rect">
                <a:avLst/>
              </a:prstGeom>
              <a:noFill/>
            </p:spPr>
            <p:txBody>
              <a:bodyPr wrap="none" rtlCol="0">
                <a:spAutoFit/>
              </a:bodyPr>
              <a:lstStyle/>
              <a:p>
                <a:r>
                  <a:rPr lang="cs-CZ" dirty="0" smtClean="0"/>
                  <a:t>sin (</a:t>
                </a:r>
                <a:r>
                  <a:rPr lang="el-GR" dirty="0" smtClean="0"/>
                  <a:t>ω</a:t>
                </a:r>
                <a:r>
                  <a:rPr lang="cs-CZ" dirty="0" smtClean="0"/>
                  <a:t>t) = </a:t>
                </a:r>
                <a:endParaRPr lang="cs-CZ" dirty="0"/>
              </a:p>
            </p:txBody>
          </p:sp>
          <p:sp>
            <p:nvSpPr>
              <p:cNvPr id="9" name="TextovéPole 8"/>
              <p:cNvSpPr txBox="1"/>
              <p:nvPr/>
            </p:nvSpPr>
            <p:spPr>
              <a:xfrm>
                <a:off x="1763688" y="3717032"/>
                <a:ext cx="455574" cy="646331"/>
              </a:xfrm>
              <a:prstGeom prst="rect">
                <a:avLst/>
              </a:prstGeom>
              <a:noFill/>
            </p:spPr>
            <p:txBody>
              <a:bodyPr wrap="none" rtlCol="0">
                <a:spAutoFit/>
              </a:bodyPr>
              <a:lstStyle/>
              <a:p>
                <a:r>
                  <a:rPr lang="cs-CZ" dirty="0" smtClean="0"/>
                  <a:t>u</a:t>
                </a:r>
              </a:p>
              <a:p>
                <a:r>
                  <a:rPr lang="cs-CZ" dirty="0" smtClean="0"/>
                  <a:t>U</a:t>
                </a:r>
                <a:r>
                  <a:rPr lang="cs-CZ" baseline="-25000" dirty="0" smtClean="0"/>
                  <a:t>m</a:t>
                </a:r>
                <a:endParaRPr lang="cs-CZ" dirty="0"/>
              </a:p>
            </p:txBody>
          </p:sp>
          <p:cxnSp>
            <p:nvCxnSpPr>
              <p:cNvPr id="11" name="Přímá spojovací čára 10"/>
              <p:cNvCxnSpPr>
                <a:stCxn id="9" idx="1"/>
                <a:endCxn id="9" idx="3"/>
              </p:cNvCxnSpPr>
              <p:nvPr/>
            </p:nvCxnSpPr>
            <p:spPr>
              <a:xfrm>
                <a:off x="1763688" y="4040198"/>
                <a:ext cx="455574" cy="0"/>
              </a:xfrm>
              <a:prstGeom prst="line">
                <a:avLst/>
              </a:prstGeom>
            </p:spPr>
            <p:style>
              <a:lnRef idx="1">
                <a:schemeClr val="dk1"/>
              </a:lnRef>
              <a:fillRef idx="0">
                <a:schemeClr val="dk1"/>
              </a:fillRef>
              <a:effectRef idx="0">
                <a:schemeClr val="dk1"/>
              </a:effectRef>
              <a:fontRef idx="minor">
                <a:schemeClr val="tx1"/>
              </a:fontRef>
            </p:style>
          </p:cxnSp>
        </p:grpSp>
        <p:sp>
          <p:nvSpPr>
            <p:cNvPr id="13" name="Obdélník 12"/>
            <p:cNvSpPr/>
            <p:nvPr/>
          </p:nvSpPr>
          <p:spPr>
            <a:xfrm>
              <a:off x="611560" y="3645024"/>
              <a:ext cx="2147383" cy="369332"/>
            </a:xfrm>
            <a:prstGeom prst="rect">
              <a:avLst/>
            </a:prstGeom>
          </p:spPr>
          <p:txBody>
            <a:bodyPr wrap="none">
              <a:spAutoFit/>
            </a:bodyPr>
            <a:lstStyle/>
            <a:p>
              <a:r>
                <a:rPr lang="cs-CZ" dirty="0" smtClean="0"/>
                <a:t>Dosadíme do vztahu </a:t>
              </a:r>
              <a:endParaRPr lang="cs-CZ" dirty="0"/>
            </a:p>
          </p:txBody>
        </p:sp>
      </p:grpSp>
      <p:grpSp>
        <p:nvGrpSpPr>
          <p:cNvPr id="18" name="Skupina 17"/>
          <p:cNvGrpSpPr/>
          <p:nvPr/>
        </p:nvGrpSpPr>
        <p:grpSpPr>
          <a:xfrm>
            <a:off x="4427984" y="2852936"/>
            <a:ext cx="1728192" cy="646331"/>
            <a:chOff x="4427984" y="2852936"/>
            <a:chExt cx="1728192" cy="646331"/>
          </a:xfrm>
        </p:grpSpPr>
        <p:sp>
          <p:nvSpPr>
            <p:cNvPr id="15" name="Obdélník 14"/>
            <p:cNvSpPr/>
            <p:nvPr/>
          </p:nvSpPr>
          <p:spPr>
            <a:xfrm>
              <a:off x="4427984" y="2996952"/>
              <a:ext cx="1101584" cy="369332"/>
            </a:xfrm>
            <a:prstGeom prst="rect">
              <a:avLst/>
            </a:prstGeom>
          </p:spPr>
          <p:txBody>
            <a:bodyPr wrap="none">
              <a:spAutoFit/>
            </a:bodyPr>
            <a:lstStyle/>
            <a:p>
              <a:r>
                <a:rPr lang="cs-CZ" dirty="0" smtClean="0"/>
                <a:t>sin (</a:t>
              </a:r>
              <a:r>
                <a:rPr lang="el-GR" dirty="0" smtClean="0"/>
                <a:t>ω</a:t>
              </a:r>
              <a:r>
                <a:rPr lang="cs-CZ" dirty="0" smtClean="0"/>
                <a:t>t) = </a:t>
              </a:r>
              <a:endParaRPr lang="cs-CZ" dirty="0"/>
            </a:p>
          </p:txBody>
        </p:sp>
        <p:sp>
          <p:nvSpPr>
            <p:cNvPr id="16" name="Obdélník 15"/>
            <p:cNvSpPr/>
            <p:nvPr/>
          </p:nvSpPr>
          <p:spPr>
            <a:xfrm>
              <a:off x="5436096" y="2852936"/>
              <a:ext cx="720080" cy="646331"/>
            </a:xfrm>
            <a:prstGeom prst="rect">
              <a:avLst/>
            </a:prstGeom>
          </p:spPr>
          <p:txBody>
            <a:bodyPr wrap="square">
              <a:spAutoFit/>
            </a:bodyPr>
            <a:lstStyle/>
            <a:p>
              <a:r>
                <a:rPr lang="cs-CZ" dirty="0" smtClean="0"/>
                <a:t>230</a:t>
              </a:r>
              <a:endParaRPr lang="cs-CZ" dirty="0" smtClean="0"/>
            </a:p>
            <a:p>
              <a:r>
                <a:rPr lang="cs-CZ" dirty="0" smtClean="0"/>
                <a:t>325</a:t>
              </a:r>
              <a:endParaRPr lang="cs-CZ" dirty="0"/>
            </a:p>
          </p:txBody>
        </p:sp>
        <p:cxnSp>
          <p:nvCxnSpPr>
            <p:cNvPr id="17" name="Přímá spojovací čára 16"/>
            <p:cNvCxnSpPr/>
            <p:nvPr/>
          </p:nvCxnSpPr>
          <p:spPr>
            <a:xfrm>
              <a:off x="5436096" y="3140968"/>
              <a:ext cx="455574" cy="0"/>
            </a:xfrm>
            <a:prstGeom prst="line">
              <a:avLst/>
            </a:prstGeom>
          </p:spPr>
          <p:style>
            <a:lnRef idx="1">
              <a:schemeClr val="dk1"/>
            </a:lnRef>
            <a:fillRef idx="0">
              <a:schemeClr val="dk1"/>
            </a:fillRef>
            <a:effectRef idx="0">
              <a:schemeClr val="dk1"/>
            </a:effectRef>
            <a:fontRef idx="minor">
              <a:schemeClr val="tx1"/>
            </a:fontRef>
          </p:style>
        </p:cxnSp>
      </p:grpSp>
      <p:sp>
        <p:nvSpPr>
          <p:cNvPr id="19" name="Obdélník 18"/>
          <p:cNvSpPr/>
          <p:nvPr/>
        </p:nvSpPr>
        <p:spPr>
          <a:xfrm>
            <a:off x="6372200" y="2996952"/>
            <a:ext cx="1744388" cy="369332"/>
          </a:xfrm>
          <a:prstGeom prst="rect">
            <a:avLst/>
          </a:prstGeom>
        </p:spPr>
        <p:txBody>
          <a:bodyPr wrap="none">
            <a:spAutoFit/>
          </a:bodyPr>
          <a:lstStyle/>
          <a:p>
            <a:r>
              <a:rPr lang="cs-CZ" dirty="0" smtClean="0"/>
              <a:t>sin (</a:t>
            </a:r>
            <a:r>
              <a:rPr lang="el-GR" dirty="0" smtClean="0"/>
              <a:t>ω</a:t>
            </a:r>
            <a:r>
              <a:rPr lang="cs-CZ" dirty="0" smtClean="0"/>
              <a:t>t) = </a:t>
            </a:r>
            <a:r>
              <a:rPr lang="cs-CZ" dirty="0" smtClean="0"/>
              <a:t>0,7077</a:t>
            </a:r>
            <a:endParaRPr lang="cs-CZ" dirty="0"/>
          </a:p>
        </p:txBody>
      </p:sp>
      <p:sp>
        <p:nvSpPr>
          <p:cNvPr id="20" name="TextovéPole 19"/>
          <p:cNvSpPr txBox="1"/>
          <p:nvPr/>
        </p:nvSpPr>
        <p:spPr>
          <a:xfrm>
            <a:off x="539552" y="3501008"/>
            <a:ext cx="1574534" cy="369332"/>
          </a:xfrm>
          <a:prstGeom prst="rect">
            <a:avLst/>
          </a:prstGeom>
          <a:noFill/>
        </p:spPr>
        <p:txBody>
          <a:bodyPr wrap="none" rtlCol="0">
            <a:spAutoFit/>
          </a:bodyPr>
          <a:lstStyle/>
          <a:p>
            <a:r>
              <a:rPr lang="cs-CZ" dirty="0" smtClean="0">
                <a:latin typeface="Symbol" pitchFamily="18" charset="2"/>
              </a:rPr>
              <a:t>w</a:t>
            </a:r>
            <a:r>
              <a:rPr lang="cs-CZ" dirty="0" smtClean="0"/>
              <a:t> . t = 0,79 rad</a:t>
            </a:r>
            <a:endParaRPr lang="cs-CZ" dirty="0"/>
          </a:p>
        </p:txBody>
      </p:sp>
      <p:grpSp>
        <p:nvGrpSpPr>
          <p:cNvPr id="28" name="Skupina 27"/>
          <p:cNvGrpSpPr/>
          <p:nvPr/>
        </p:nvGrpSpPr>
        <p:grpSpPr>
          <a:xfrm>
            <a:off x="2483768" y="3356992"/>
            <a:ext cx="2861377" cy="646331"/>
            <a:chOff x="2483768" y="3356992"/>
            <a:chExt cx="2861377" cy="646331"/>
          </a:xfrm>
        </p:grpSpPr>
        <p:grpSp>
          <p:nvGrpSpPr>
            <p:cNvPr id="26" name="Skupina 25"/>
            <p:cNvGrpSpPr/>
            <p:nvPr/>
          </p:nvGrpSpPr>
          <p:grpSpPr>
            <a:xfrm>
              <a:off x="2483768" y="3356992"/>
              <a:ext cx="1046319" cy="646331"/>
              <a:chOff x="2483768" y="3573016"/>
              <a:chExt cx="1046319" cy="646331"/>
            </a:xfrm>
          </p:grpSpPr>
          <p:sp>
            <p:nvSpPr>
              <p:cNvPr id="21" name="TextovéPole 20"/>
              <p:cNvSpPr txBox="1"/>
              <p:nvPr/>
            </p:nvSpPr>
            <p:spPr>
              <a:xfrm>
                <a:off x="2483768" y="3717032"/>
                <a:ext cx="482824" cy="369332"/>
              </a:xfrm>
              <a:prstGeom prst="rect">
                <a:avLst/>
              </a:prstGeom>
              <a:noFill/>
            </p:spPr>
            <p:txBody>
              <a:bodyPr wrap="none" rtlCol="0">
                <a:spAutoFit/>
              </a:bodyPr>
              <a:lstStyle/>
              <a:p>
                <a:r>
                  <a:rPr lang="cs-CZ" dirty="0" smtClean="0"/>
                  <a:t>t = </a:t>
                </a:r>
                <a:endParaRPr lang="cs-CZ" dirty="0"/>
              </a:p>
            </p:txBody>
          </p:sp>
          <p:grpSp>
            <p:nvGrpSpPr>
              <p:cNvPr id="25" name="Skupina 24"/>
              <p:cNvGrpSpPr/>
              <p:nvPr/>
            </p:nvGrpSpPr>
            <p:grpSpPr>
              <a:xfrm>
                <a:off x="2915816" y="3573016"/>
                <a:ext cx="614271" cy="646331"/>
                <a:chOff x="3275856" y="3573016"/>
                <a:chExt cx="614271" cy="646331"/>
              </a:xfrm>
            </p:grpSpPr>
            <p:sp>
              <p:nvSpPr>
                <p:cNvPr id="22" name="TextovéPole 21"/>
                <p:cNvSpPr txBox="1"/>
                <p:nvPr/>
              </p:nvSpPr>
              <p:spPr>
                <a:xfrm>
                  <a:off x="3275856" y="3573016"/>
                  <a:ext cx="614271" cy="646331"/>
                </a:xfrm>
                <a:prstGeom prst="rect">
                  <a:avLst/>
                </a:prstGeom>
                <a:noFill/>
              </p:spPr>
              <p:txBody>
                <a:bodyPr wrap="none" rtlCol="0">
                  <a:spAutoFit/>
                </a:bodyPr>
                <a:lstStyle/>
                <a:p>
                  <a:r>
                    <a:rPr lang="cs-CZ" dirty="0" smtClean="0"/>
                    <a:t>0,79</a:t>
                  </a:r>
                </a:p>
                <a:p>
                  <a:r>
                    <a:rPr lang="cs-CZ" dirty="0" smtClean="0"/>
                    <a:t>2.</a:t>
                  </a:r>
                  <a:r>
                    <a:rPr lang="cs-CZ" dirty="0" smtClean="0">
                      <a:latin typeface="Symbol" pitchFamily="18" charset="2"/>
                    </a:rPr>
                    <a:t>p.</a:t>
                  </a:r>
                  <a:r>
                    <a:rPr lang="cs-CZ" dirty="0" smtClean="0"/>
                    <a:t>f</a:t>
                  </a:r>
                  <a:endParaRPr lang="cs-CZ" dirty="0">
                    <a:latin typeface="Symbol" pitchFamily="18" charset="2"/>
                  </a:endParaRPr>
                </a:p>
              </p:txBody>
            </p:sp>
            <p:cxnSp>
              <p:nvCxnSpPr>
                <p:cNvPr id="24" name="Přímá spojovací čára 23"/>
                <p:cNvCxnSpPr>
                  <a:stCxn id="22" idx="1"/>
                  <a:endCxn id="22" idx="3"/>
                </p:cNvCxnSpPr>
                <p:nvPr/>
              </p:nvCxnSpPr>
              <p:spPr>
                <a:xfrm>
                  <a:off x="3275856" y="3896182"/>
                  <a:ext cx="614271" cy="0"/>
                </a:xfrm>
                <a:prstGeom prst="line">
                  <a:avLst/>
                </a:prstGeom>
              </p:spPr>
              <p:style>
                <a:lnRef idx="1">
                  <a:schemeClr val="dk1"/>
                </a:lnRef>
                <a:fillRef idx="0">
                  <a:schemeClr val="dk1"/>
                </a:fillRef>
                <a:effectRef idx="0">
                  <a:schemeClr val="dk1"/>
                </a:effectRef>
                <a:fontRef idx="minor">
                  <a:schemeClr val="tx1"/>
                </a:fontRef>
              </p:style>
            </p:cxnSp>
          </p:grpSp>
        </p:grpSp>
        <p:sp>
          <p:nvSpPr>
            <p:cNvPr id="27" name="TextovéPole 26"/>
            <p:cNvSpPr txBox="1"/>
            <p:nvPr/>
          </p:nvSpPr>
          <p:spPr>
            <a:xfrm>
              <a:off x="3563888" y="3501008"/>
              <a:ext cx="1781257" cy="369332"/>
            </a:xfrm>
            <a:prstGeom prst="rect">
              <a:avLst/>
            </a:prstGeom>
            <a:noFill/>
          </p:spPr>
          <p:txBody>
            <a:bodyPr wrap="none" rtlCol="0">
              <a:spAutoFit/>
            </a:bodyPr>
            <a:lstStyle/>
            <a:p>
              <a:r>
                <a:rPr lang="cs-CZ" dirty="0" smtClean="0"/>
                <a:t>s        </a:t>
              </a:r>
              <a:r>
                <a:rPr lang="cs-CZ" u="sng" dirty="0" smtClean="0"/>
                <a:t>t = 0,0025 s</a:t>
              </a:r>
              <a:endParaRPr lang="cs-CZ" u="sng" dirty="0"/>
            </a:p>
          </p:txBody>
        </p:sp>
      </p:grpSp>
      <p:sp>
        <p:nvSpPr>
          <p:cNvPr id="29" name="TextovéPole 28"/>
          <p:cNvSpPr txBox="1"/>
          <p:nvPr/>
        </p:nvSpPr>
        <p:spPr>
          <a:xfrm>
            <a:off x="683568" y="2924944"/>
            <a:ext cx="7711150" cy="1200329"/>
          </a:xfrm>
          <a:prstGeom prst="rect">
            <a:avLst/>
          </a:prstGeom>
          <a:noFill/>
        </p:spPr>
        <p:txBody>
          <a:bodyPr wrap="none" rtlCol="0">
            <a:spAutoFit/>
          </a:bodyPr>
          <a:lstStyle/>
          <a:p>
            <a:pPr marL="342900" indent="-342900"/>
            <a:r>
              <a:rPr lang="cs-CZ" dirty="0" smtClean="0"/>
              <a:t>Odpověď – stačí dosadit do vzorců:</a:t>
            </a:r>
          </a:p>
          <a:p>
            <a:pPr marL="342900" indent="-342900">
              <a:buFont typeface="+mj-lt"/>
              <a:buAutoNum type="alphaLcParenR"/>
            </a:pPr>
            <a:r>
              <a:rPr lang="cs-CZ" dirty="0" smtClean="0"/>
              <a:t>U</a:t>
            </a:r>
            <a:r>
              <a:rPr lang="cs-CZ" baseline="-25000" dirty="0" smtClean="0"/>
              <a:t>m</a:t>
            </a:r>
            <a:r>
              <a:rPr lang="cs-CZ" dirty="0" smtClean="0"/>
              <a:t> = 15V,      f = 50 Hz     →     u = </a:t>
            </a:r>
            <a:r>
              <a:rPr lang="cs-CZ" dirty="0" err="1" smtClean="0"/>
              <a:t>U</a:t>
            </a:r>
            <a:r>
              <a:rPr lang="cs-CZ" baseline="-25000" dirty="0" err="1" smtClean="0"/>
              <a:t>m</a:t>
            </a:r>
            <a:r>
              <a:rPr lang="cs-CZ" dirty="0" err="1" smtClean="0"/>
              <a:t>sin</a:t>
            </a:r>
            <a:r>
              <a:rPr lang="cs-CZ" dirty="0" smtClean="0"/>
              <a:t> (</a:t>
            </a:r>
            <a:r>
              <a:rPr lang="el-GR" dirty="0" smtClean="0"/>
              <a:t>ω</a:t>
            </a:r>
            <a:r>
              <a:rPr lang="cs-CZ" dirty="0" smtClean="0"/>
              <a:t>.t)     →     u = 15 sin (314t)</a:t>
            </a:r>
          </a:p>
          <a:p>
            <a:pPr marL="342900" indent="-342900">
              <a:buFont typeface="+mj-lt"/>
              <a:buAutoNum type="alphaLcParenR"/>
            </a:pPr>
            <a:r>
              <a:rPr lang="cs-CZ" dirty="0" smtClean="0"/>
              <a:t>U</a:t>
            </a:r>
            <a:r>
              <a:rPr lang="cs-CZ" baseline="-25000" dirty="0" smtClean="0"/>
              <a:t>m</a:t>
            </a:r>
            <a:r>
              <a:rPr lang="cs-CZ" dirty="0" smtClean="0"/>
              <a:t> = </a:t>
            </a:r>
            <a:r>
              <a:rPr lang="cs-CZ" dirty="0" smtClean="0"/>
              <a:t>5V</a:t>
            </a:r>
            <a:r>
              <a:rPr lang="cs-CZ" dirty="0" smtClean="0"/>
              <a:t>,      f = </a:t>
            </a:r>
            <a:r>
              <a:rPr lang="cs-CZ" dirty="0" smtClean="0"/>
              <a:t>900.10</a:t>
            </a:r>
            <a:r>
              <a:rPr lang="cs-CZ" baseline="30000" dirty="0" smtClean="0"/>
              <a:t>6</a:t>
            </a:r>
            <a:r>
              <a:rPr lang="cs-CZ" dirty="0" smtClean="0"/>
              <a:t> </a:t>
            </a:r>
            <a:r>
              <a:rPr lang="cs-CZ" dirty="0" smtClean="0"/>
              <a:t>Hz     →     u = </a:t>
            </a:r>
            <a:r>
              <a:rPr lang="cs-CZ" dirty="0" err="1" smtClean="0"/>
              <a:t>U</a:t>
            </a:r>
            <a:r>
              <a:rPr lang="cs-CZ" baseline="-25000" dirty="0" err="1" smtClean="0"/>
              <a:t>m</a:t>
            </a:r>
            <a:r>
              <a:rPr lang="cs-CZ" dirty="0" err="1" smtClean="0"/>
              <a:t>sin</a:t>
            </a:r>
            <a:r>
              <a:rPr lang="cs-CZ" dirty="0" smtClean="0"/>
              <a:t> (</a:t>
            </a:r>
            <a:r>
              <a:rPr lang="el-GR" dirty="0" smtClean="0"/>
              <a:t>ω</a:t>
            </a:r>
            <a:r>
              <a:rPr lang="cs-CZ" dirty="0" smtClean="0"/>
              <a:t>.t)     →     u = </a:t>
            </a:r>
            <a:r>
              <a:rPr lang="cs-CZ" dirty="0" smtClean="0"/>
              <a:t>5 </a:t>
            </a:r>
            <a:r>
              <a:rPr lang="cs-CZ" dirty="0" smtClean="0"/>
              <a:t>sin </a:t>
            </a:r>
            <a:r>
              <a:rPr lang="cs-CZ" dirty="0" smtClean="0"/>
              <a:t>(5,652.10</a:t>
            </a:r>
            <a:r>
              <a:rPr lang="cs-CZ" baseline="30000" dirty="0" smtClean="0"/>
              <a:t>9</a:t>
            </a:r>
            <a:r>
              <a:rPr lang="cs-CZ" dirty="0" smtClean="0"/>
              <a:t>t</a:t>
            </a:r>
            <a:r>
              <a:rPr lang="cs-CZ" dirty="0" smtClean="0"/>
              <a:t>)</a:t>
            </a:r>
          </a:p>
          <a:p>
            <a:pPr marL="342900" indent="-342900">
              <a:buFont typeface="+mj-lt"/>
              <a:buAutoNum type="alphaLcParenR"/>
            </a:pPr>
            <a:endParaRPr lang="cs-CZ" dirty="0"/>
          </a:p>
        </p:txBody>
      </p:sp>
      <p:sp>
        <p:nvSpPr>
          <p:cNvPr id="30" name="TextovéPole 29"/>
          <p:cNvSpPr txBox="1"/>
          <p:nvPr/>
        </p:nvSpPr>
        <p:spPr>
          <a:xfrm>
            <a:off x="467544" y="1700808"/>
            <a:ext cx="8352928" cy="1477328"/>
          </a:xfrm>
          <a:prstGeom prst="rect">
            <a:avLst/>
          </a:prstGeom>
          <a:noFill/>
        </p:spPr>
        <p:txBody>
          <a:bodyPr wrap="square" rtlCol="0">
            <a:spAutoFit/>
          </a:bodyPr>
          <a:lstStyle/>
          <a:p>
            <a:r>
              <a:rPr lang="cs-CZ" dirty="0" smtClean="0"/>
              <a:t>Ke zdroji střídavého napětí o efektivní hodnotě 230 V a frekvenci 50 Hz je připojena doutnavka. Doutnavka je do obvodu zapojena přes rezistor o hodnotě odporu 150 k</a:t>
            </a:r>
            <a:r>
              <a:rPr lang="el-GR" dirty="0" smtClean="0"/>
              <a:t>Ω. </a:t>
            </a:r>
            <a:r>
              <a:rPr lang="cs-CZ" dirty="0" smtClean="0"/>
              <a:t>Zápalné napětí doutnavky s rezistorem má hodnotu 116 V, zhášecího napětí má hodnotu 87 V. Určete dobu, po kterou doutnavka svítí v průběhu první poloviny periody. </a:t>
            </a:r>
          </a:p>
          <a:p>
            <a:endParaRPr lang="cs-CZ" dirty="0"/>
          </a:p>
        </p:txBody>
      </p:sp>
      <p:grpSp>
        <p:nvGrpSpPr>
          <p:cNvPr id="35" name="Skupina 34"/>
          <p:cNvGrpSpPr/>
          <p:nvPr/>
        </p:nvGrpSpPr>
        <p:grpSpPr>
          <a:xfrm>
            <a:off x="539552" y="4149080"/>
            <a:ext cx="1637928" cy="646331"/>
            <a:chOff x="539552" y="4149080"/>
            <a:chExt cx="1637928" cy="646331"/>
          </a:xfrm>
        </p:grpSpPr>
        <p:sp>
          <p:nvSpPr>
            <p:cNvPr id="31" name="Obdélník 30"/>
            <p:cNvSpPr/>
            <p:nvPr/>
          </p:nvSpPr>
          <p:spPr>
            <a:xfrm>
              <a:off x="539552" y="4293096"/>
              <a:ext cx="1101584" cy="369332"/>
            </a:xfrm>
            <a:prstGeom prst="rect">
              <a:avLst/>
            </a:prstGeom>
          </p:spPr>
          <p:txBody>
            <a:bodyPr wrap="none">
              <a:spAutoFit/>
            </a:bodyPr>
            <a:lstStyle/>
            <a:p>
              <a:r>
                <a:rPr lang="cs-CZ" dirty="0" smtClean="0"/>
                <a:t>sin (</a:t>
              </a:r>
              <a:r>
                <a:rPr lang="el-GR" dirty="0" smtClean="0"/>
                <a:t>ω</a:t>
              </a:r>
              <a:r>
                <a:rPr lang="cs-CZ" dirty="0" smtClean="0"/>
                <a:t>t) = </a:t>
              </a:r>
              <a:endParaRPr lang="cs-CZ" dirty="0"/>
            </a:p>
          </p:txBody>
        </p:sp>
        <p:sp>
          <p:nvSpPr>
            <p:cNvPr id="32" name="Obdélník 31"/>
            <p:cNvSpPr/>
            <p:nvPr/>
          </p:nvSpPr>
          <p:spPr>
            <a:xfrm>
              <a:off x="1547664" y="4149080"/>
              <a:ext cx="629816" cy="646331"/>
            </a:xfrm>
            <a:prstGeom prst="rect">
              <a:avLst/>
            </a:prstGeom>
          </p:spPr>
          <p:txBody>
            <a:bodyPr wrap="square">
              <a:spAutoFit/>
            </a:bodyPr>
            <a:lstStyle/>
            <a:p>
              <a:r>
                <a:rPr lang="cs-CZ" dirty="0" smtClean="0"/>
                <a:t>116</a:t>
              </a:r>
              <a:endParaRPr lang="cs-CZ" dirty="0" smtClean="0"/>
            </a:p>
            <a:p>
              <a:r>
                <a:rPr lang="cs-CZ" dirty="0" smtClean="0"/>
                <a:t>325</a:t>
              </a:r>
              <a:endParaRPr lang="cs-CZ" dirty="0"/>
            </a:p>
          </p:txBody>
        </p:sp>
        <p:cxnSp>
          <p:nvCxnSpPr>
            <p:cNvPr id="34" name="Přímá spojovací čára 33"/>
            <p:cNvCxnSpPr>
              <a:stCxn id="32" idx="1"/>
              <a:endCxn id="32" idx="3"/>
            </p:cNvCxnSpPr>
            <p:nvPr/>
          </p:nvCxnSpPr>
          <p:spPr>
            <a:xfrm>
              <a:off x="1547664" y="4472246"/>
              <a:ext cx="629816" cy="0"/>
            </a:xfrm>
            <a:prstGeom prst="line">
              <a:avLst/>
            </a:prstGeom>
          </p:spPr>
          <p:style>
            <a:lnRef idx="1">
              <a:schemeClr val="dk1"/>
            </a:lnRef>
            <a:fillRef idx="0">
              <a:schemeClr val="dk1"/>
            </a:fillRef>
            <a:effectRef idx="0">
              <a:schemeClr val="dk1"/>
            </a:effectRef>
            <a:fontRef idx="minor">
              <a:schemeClr val="tx1"/>
            </a:fontRef>
          </p:style>
        </p:cxnSp>
      </p:grpSp>
      <p:sp>
        <p:nvSpPr>
          <p:cNvPr id="36" name="Obdélník 35"/>
          <p:cNvSpPr/>
          <p:nvPr/>
        </p:nvSpPr>
        <p:spPr>
          <a:xfrm>
            <a:off x="2771800" y="4293096"/>
            <a:ext cx="1744388" cy="369332"/>
          </a:xfrm>
          <a:prstGeom prst="rect">
            <a:avLst/>
          </a:prstGeom>
        </p:spPr>
        <p:txBody>
          <a:bodyPr wrap="none">
            <a:spAutoFit/>
          </a:bodyPr>
          <a:lstStyle/>
          <a:p>
            <a:r>
              <a:rPr lang="cs-CZ" dirty="0" smtClean="0"/>
              <a:t>sin (</a:t>
            </a:r>
            <a:r>
              <a:rPr lang="el-GR" dirty="0" smtClean="0"/>
              <a:t>ω</a:t>
            </a:r>
            <a:r>
              <a:rPr lang="cs-CZ" dirty="0" smtClean="0"/>
              <a:t>t) = </a:t>
            </a:r>
            <a:r>
              <a:rPr lang="cs-CZ" dirty="0" smtClean="0"/>
              <a:t>0,3569</a:t>
            </a:r>
            <a:endParaRPr lang="cs-CZ" dirty="0"/>
          </a:p>
        </p:txBody>
      </p:sp>
      <p:sp>
        <p:nvSpPr>
          <p:cNvPr id="37" name="Obdélník 36"/>
          <p:cNvSpPr/>
          <p:nvPr/>
        </p:nvSpPr>
        <p:spPr>
          <a:xfrm>
            <a:off x="4860032" y="4293096"/>
            <a:ext cx="1887120" cy="369332"/>
          </a:xfrm>
          <a:prstGeom prst="rect">
            <a:avLst/>
          </a:prstGeom>
        </p:spPr>
        <p:txBody>
          <a:bodyPr wrap="none">
            <a:spAutoFit/>
          </a:bodyPr>
          <a:lstStyle/>
          <a:p>
            <a:r>
              <a:rPr lang="cs-CZ" dirty="0" smtClean="0">
                <a:latin typeface="Symbol" pitchFamily="18" charset="2"/>
              </a:rPr>
              <a:t>w</a:t>
            </a:r>
            <a:r>
              <a:rPr lang="cs-CZ" dirty="0" smtClean="0"/>
              <a:t> . </a:t>
            </a:r>
            <a:r>
              <a:rPr lang="cs-CZ" dirty="0" smtClean="0"/>
              <a:t>t</a:t>
            </a:r>
            <a:r>
              <a:rPr lang="cs-CZ" baseline="-25000" dirty="0" smtClean="0"/>
              <a:t>1</a:t>
            </a:r>
            <a:r>
              <a:rPr lang="cs-CZ" dirty="0" smtClean="0"/>
              <a:t> </a:t>
            </a:r>
            <a:r>
              <a:rPr lang="cs-CZ" dirty="0" smtClean="0"/>
              <a:t>= </a:t>
            </a:r>
            <a:r>
              <a:rPr lang="cs-CZ" dirty="0" smtClean="0"/>
              <a:t>0,3649 </a:t>
            </a:r>
            <a:r>
              <a:rPr lang="cs-CZ" dirty="0" smtClean="0"/>
              <a:t>rad</a:t>
            </a:r>
            <a:endParaRPr lang="cs-CZ" dirty="0"/>
          </a:p>
        </p:txBody>
      </p:sp>
      <p:sp>
        <p:nvSpPr>
          <p:cNvPr id="38" name="Obdélník 37"/>
          <p:cNvSpPr/>
          <p:nvPr/>
        </p:nvSpPr>
        <p:spPr>
          <a:xfrm>
            <a:off x="7020272" y="4293096"/>
            <a:ext cx="1463862" cy="369332"/>
          </a:xfrm>
          <a:prstGeom prst="rect">
            <a:avLst/>
          </a:prstGeom>
        </p:spPr>
        <p:txBody>
          <a:bodyPr wrap="none">
            <a:spAutoFit/>
          </a:bodyPr>
          <a:lstStyle/>
          <a:p>
            <a:r>
              <a:rPr lang="cs-CZ" u="sng" dirty="0" smtClean="0"/>
              <a:t>t</a:t>
            </a:r>
            <a:r>
              <a:rPr lang="cs-CZ" u="sng" baseline="-25000" dirty="0" smtClean="0"/>
              <a:t>1</a:t>
            </a:r>
            <a:r>
              <a:rPr lang="cs-CZ" u="sng" dirty="0" smtClean="0"/>
              <a:t> </a:t>
            </a:r>
            <a:r>
              <a:rPr lang="cs-CZ" u="sng" dirty="0" smtClean="0"/>
              <a:t>= </a:t>
            </a:r>
            <a:r>
              <a:rPr lang="cs-CZ" u="sng" dirty="0" smtClean="0"/>
              <a:t>0,00116 </a:t>
            </a:r>
            <a:r>
              <a:rPr lang="cs-CZ" u="sng" dirty="0" smtClean="0"/>
              <a:t>s</a:t>
            </a:r>
            <a:endParaRPr lang="cs-CZ" u="sng" dirty="0"/>
          </a:p>
        </p:txBody>
      </p:sp>
      <p:grpSp>
        <p:nvGrpSpPr>
          <p:cNvPr id="39" name="Skupina 38"/>
          <p:cNvGrpSpPr/>
          <p:nvPr/>
        </p:nvGrpSpPr>
        <p:grpSpPr>
          <a:xfrm>
            <a:off x="539552" y="4725144"/>
            <a:ext cx="1637928" cy="646331"/>
            <a:chOff x="539552" y="4149080"/>
            <a:chExt cx="1637928" cy="646331"/>
          </a:xfrm>
        </p:grpSpPr>
        <p:sp>
          <p:nvSpPr>
            <p:cNvPr id="40" name="Obdélník 39"/>
            <p:cNvSpPr/>
            <p:nvPr/>
          </p:nvSpPr>
          <p:spPr>
            <a:xfrm>
              <a:off x="539552" y="4293096"/>
              <a:ext cx="1101584" cy="369332"/>
            </a:xfrm>
            <a:prstGeom prst="rect">
              <a:avLst/>
            </a:prstGeom>
          </p:spPr>
          <p:txBody>
            <a:bodyPr wrap="none">
              <a:spAutoFit/>
            </a:bodyPr>
            <a:lstStyle/>
            <a:p>
              <a:r>
                <a:rPr lang="cs-CZ" dirty="0" smtClean="0"/>
                <a:t>sin (</a:t>
              </a:r>
              <a:r>
                <a:rPr lang="el-GR" dirty="0" smtClean="0"/>
                <a:t>ω</a:t>
              </a:r>
              <a:r>
                <a:rPr lang="cs-CZ" dirty="0" smtClean="0"/>
                <a:t>t) = </a:t>
              </a:r>
              <a:endParaRPr lang="cs-CZ" dirty="0"/>
            </a:p>
          </p:txBody>
        </p:sp>
        <p:sp>
          <p:nvSpPr>
            <p:cNvPr id="41" name="Obdélník 40"/>
            <p:cNvSpPr/>
            <p:nvPr/>
          </p:nvSpPr>
          <p:spPr>
            <a:xfrm>
              <a:off x="1547664" y="4149080"/>
              <a:ext cx="629816" cy="646331"/>
            </a:xfrm>
            <a:prstGeom prst="rect">
              <a:avLst/>
            </a:prstGeom>
          </p:spPr>
          <p:txBody>
            <a:bodyPr wrap="square">
              <a:spAutoFit/>
            </a:bodyPr>
            <a:lstStyle/>
            <a:p>
              <a:r>
                <a:rPr lang="cs-CZ" dirty="0" smtClean="0"/>
                <a:t>87</a:t>
              </a:r>
              <a:endParaRPr lang="cs-CZ" dirty="0" smtClean="0"/>
            </a:p>
            <a:p>
              <a:r>
                <a:rPr lang="cs-CZ" dirty="0" smtClean="0"/>
                <a:t>325</a:t>
              </a:r>
              <a:endParaRPr lang="cs-CZ" dirty="0"/>
            </a:p>
          </p:txBody>
        </p:sp>
        <p:cxnSp>
          <p:nvCxnSpPr>
            <p:cNvPr id="42" name="Přímá spojovací čára 41"/>
            <p:cNvCxnSpPr>
              <a:stCxn id="41" idx="1"/>
              <a:endCxn id="41" idx="3"/>
            </p:cNvCxnSpPr>
            <p:nvPr/>
          </p:nvCxnSpPr>
          <p:spPr>
            <a:xfrm>
              <a:off x="1547664" y="4472246"/>
              <a:ext cx="629816" cy="0"/>
            </a:xfrm>
            <a:prstGeom prst="line">
              <a:avLst/>
            </a:prstGeom>
          </p:spPr>
          <p:style>
            <a:lnRef idx="1">
              <a:schemeClr val="dk1"/>
            </a:lnRef>
            <a:fillRef idx="0">
              <a:schemeClr val="dk1"/>
            </a:fillRef>
            <a:effectRef idx="0">
              <a:schemeClr val="dk1"/>
            </a:effectRef>
            <a:fontRef idx="minor">
              <a:schemeClr val="tx1"/>
            </a:fontRef>
          </p:style>
        </p:cxnSp>
      </p:grpSp>
      <p:sp>
        <p:nvSpPr>
          <p:cNvPr id="43" name="Obdélník 42"/>
          <p:cNvSpPr/>
          <p:nvPr/>
        </p:nvSpPr>
        <p:spPr>
          <a:xfrm>
            <a:off x="2843808" y="4797152"/>
            <a:ext cx="1744388" cy="369332"/>
          </a:xfrm>
          <a:prstGeom prst="rect">
            <a:avLst/>
          </a:prstGeom>
        </p:spPr>
        <p:txBody>
          <a:bodyPr wrap="none">
            <a:spAutoFit/>
          </a:bodyPr>
          <a:lstStyle/>
          <a:p>
            <a:r>
              <a:rPr lang="cs-CZ" dirty="0" smtClean="0"/>
              <a:t>sin (</a:t>
            </a:r>
            <a:r>
              <a:rPr lang="el-GR" dirty="0" smtClean="0"/>
              <a:t>ω</a:t>
            </a:r>
            <a:r>
              <a:rPr lang="cs-CZ" dirty="0" smtClean="0"/>
              <a:t>t) = </a:t>
            </a:r>
            <a:r>
              <a:rPr lang="cs-CZ" dirty="0" smtClean="0"/>
              <a:t>0,2677</a:t>
            </a:r>
            <a:endParaRPr lang="cs-CZ" dirty="0"/>
          </a:p>
        </p:txBody>
      </p:sp>
      <p:sp>
        <p:nvSpPr>
          <p:cNvPr id="44" name="Obdélník 43"/>
          <p:cNvSpPr/>
          <p:nvPr/>
        </p:nvSpPr>
        <p:spPr>
          <a:xfrm>
            <a:off x="4860032" y="4797152"/>
            <a:ext cx="1808572" cy="369332"/>
          </a:xfrm>
          <a:prstGeom prst="rect">
            <a:avLst/>
          </a:prstGeom>
        </p:spPr>
        <p:txBody>
          <a:bodyPr wrap="none">
            <a:spAutoFit/>
          </a:bodyPr>
          <a:lstStyle/>
          <a:p>
            <a:r>
              <a:rPr lang="cs-CZ" dirty="0" smtClean="0">
                <a:latin typeface="Symbol" pitchFamily="18" charset="2"/>
              </a:rPr>
              <a:t>w</a:t>
            </a:r>
            <a:r>
              <a:rPr lang="cs-CZ" dirty="0" smtClean="0"/>
              <a:t> . t = </a:t>
            </a:r>
            <a:r>
              <a:rPr lang="cs-CZ" dirty="0" smtClean="0"/>
              <a:t>0,2710 </a:t>
            </a:r>
            <a:r>
              <a:rPr lang="cs-CZ" dirty="0" smtClean="0"/>
              <a:t>rad</a:t>
            </a:r>
            <a:endParaRPr lang="cs-CZ" dirty="0"/>
          </a:p>
        </p:txBody>
      </p:sp>
      <p:sp>
        <p:nvSpPr>
          <p:cNvPr id="46" name="TextovéPole 45"/>
          <p:cNvSpPr txBox="1"/>
          <p:nvPr/>
        </p:nvSpPr>
        <p:spPr>
          <a:xfrm>
            <a:off x="611560" y="6093296"/>
            <a:ext cx="5028941" cy="369332"/>
          </a:xfrm>
          <a:prstGeom prst="rect">
            <a:avLst/>
          </a:prstGeom>
          <a:noFill/>
        </p:spPr>
        <p:txBody>
          <a:bodyPr wrap="none" rtlCol="0">
            <a:spAutoFit/>
          </a:bodyPr>
          <a:lstStyle/>
          <a:p>
            <a:r>
              <a:rPr lang="cs-CZ" dirty="0" smtClean="0"/>
              <a:t>t = t</a:t>
            </a:r>
            <a:r>
              <a:rPr lang="cs-CZ" baseline="-25000" dirty="0" smtClean="0"/>
              <a:t>2</a:t>
            </a:r>
            <a:r>
              <a:rPr lang="cs-CZ" dirty="0" smtClean="0"/>
              <a:t> – t</a:t>
            </a:r>
            <a:r>
              <a:rPr lang="cs-CZ" baseline="-25000" dirty="0" smtClean="0"/>
              <a:t>1                                     </a:t>
            </a:r>
            <a:r>
              <a:rPr lang="cs-CZ" dirty="0" smtClean="0"/>
              <a:t> t = 9,14 </a:t>
            </a:r>
            <a:r>
              <a:rPr lang="cs-CZ" dirty="0" err="1" smtClean="0"/>
              <a:t>ms</a:t>
            </a:r>
            <a:r>
              <a:rPr lang="cs-CZ" dirty="0" smtClean="0"/>
              <a:t> – 1,16 </a:t>
            </a:r>
            <a:r>
              <a:rPr lang="cs-CZ" dirty="0" err="1" smtClean="0"/>
              <a:t>ms</a:t>
            </a:r>
            <a:r>
              <a:rPr lang="cs-CZ" dirty="0" smtClean="0"/>
              <a:t> = </a:t>
            </a:r>
            <a:r>
              <a:rPr lang="cs-CZ" u="sng" dirty="0" smtClean="0"/>
              <a:t>8 </a:t>
            </a:r>
            <a:r>
              <a:rPr lang="cs-CZ" u="sng" dirty="0" err="1" smtClean="0"/>
              <a:t>ms</a:t>
            </a:r>
            <a:endParaRPr lang="cs-CZ" u="sng" dirty="0"/>
          </a:p>
        </p:txBody>
      </p:sp>
      <p:grpSp>
        <p:nvGrpSpPr>
          <p:cNvPr id="52" name="Skupina 51"/>
          <p:cNvGrpSpPr/>
          <p:nvPr/>
        </p:nvGrpSpPr>
        <p:grpSpPr>
          <a:xfrm>
            <a:off x="4788024" y="5733256"/>
            <a:ext cx="3696110" cy="369332"/>
            <a:chOff x="4788024" y="5445224"/>
            <a:chExt cx="3696110" cy="369332"/>
          </a:xfrm>
        </p:grpSpPr>
        <p:sp>
          <p:nvSpPr>
            <p:cNvPr id="48" name="Obdélník 47"/>
            <p:cNvSpPr/>
            <p:nvPr/>
          </p:nvSpPr>
          <p:spPr>
            <a:xfrm>
              <a:off x="4788024" y="5445224"/>
              <a:ext cx="1770100" cy="369332"/>
            </a:xfrm>
            <a:prstGeom prst="rect">
              <a:avLst/>
            </a:prstGeom>
          </p:spPr>
          <p:txBody>
            <a:bodyPr wrap="none">
              <a:spAutoFit/>
            </a:bodyPr>
            <a:lstStyle/>
            <a:p>
              <a:r>
                <a:rPr lang="cs-CZ" dirty="0" smtClean="0">
                  <a:latin typeface="Symbol" pitchFamily="18" charset="2"/>
                </a:rPr>
                <a:t>w</a:t>
              </a:r>
              <a:r>
                <a:rPr lang="cs-CZ" dirty="0" smtClean="0"/>
                <a:t> . </a:t>
              </a:r>
              <a:r>
                <a:rPr lang="cs-CZ" dirty="0" smtClean="0"/>
                <a:t>t</a:t>
              </a:r>
              <a:r>
                <a:rPr lang="cs-CZ" baseline="-25000" dirty="0" smtClean="0"/>
                <a:t>2</a:t>
              </a:r>
              <a:r>
                <a:rPr lang="cs-CZ" dirty="0" smtClean="0"/>
                <a:t> </a:t>
              </a:r>
              <a:r>
                <a:rPr lang="cs-CZ" dirty="0" smtClean="0"/>
                <a:t>= </a:t>
              </a:r>
              <a:r>
                <a:rPr lang="cs-CZ" dirty="0" smtClean="0"/>
                <a:t>2,869 rad</a:t>
              </a:r>
              <a:endParaRPr lang="cs-CZ" dirty="0"/>
            </a:p>
          </p:txBody>
        </p:sp>
        <p:sp>
          <p:nvSpPr>
            <p:cNvPr id="49" name="Obdélník 48"/>
            <p:cNvSpPr/>
            <p:nvPr/>
          </p:nvSpPr>
          <p:spPr>
            <a:xfrm>
              <a:off x="7020272" y="5445224"/>
              <a:ext cx="1463862" cy="369332"/>
            </a:xfrm>
            <a:prstGeom prst="rect">
              <a:avLst/>
            </a:prstGeom>
          </p:spPr>
          <p:txBody>
            <a:bodyPr wrap="none">
              <a:spAutoFit/>
            </a:bodyPr>
            <a:lstStyle/>
            <a:p>
              <a:r>
                <a:rPr lang="cs-CZ" u="sng" dirty="0" smtClean="0"/>
                <a:t>t</a:t>
              </a:r>
              <a:r>
                <a:rPr lang="cs-CZ" u="sng" baseline="-25000" dirty="0" smtClean="0"/>
                <a:t>2</a:t>
              </a:r>
              <a:r>
                <a:rPr lang="cs-CZ" u="sng" dirty="0" smtClean="0"/>
                <a:t> </a:t>
              </a:r>
              <a:r>
                <a:rPr lang="cs-CZ" u="sng" dirty="0" smtClean="0"/>
                <a:t>= </a:t>
              </a:r>
              <a:r>
                <a:rPr lang="cs-CZ" u="sng" dirty="0" smtClean="0"/>
                <a:t>0,00914 </a:t>
              </a:r>
              <a:r>
                <a:rPr lang="cs-CZ" u="sng" dirty="0" smtClean="0"/>
                <a:t>s</a:t>
              </a:r>
              <a:endParaRPr lang="cs-CZ" u="sng" dirty="0"/>
            </a:p>
          </p:txBody>
        </p:sp>
      </p:grpSp>
      <p:grpSp>
        <p:nvGrpSpPr>
          <p:cNvPr id="51" name="Skupina 50"/>
          <p:cNvGrpSpPr/>
          <p:nvPr/>
        </p:nvGrpSpPr>
        <p:grpSpPr>
          <a:xfrm>
            <a:off x="755576" y="5301208"/>
            <a:ext cx="6504663" cy="369332"/>
            <a:chOff x="755576" y="5157192"/>
            <a:chExt cx="6504663" cy="369332"/>
          </a:xfrm>
        </p:grpSpPr>
        <p:sp>
          <p:nvSpPr>
            <p:cNvPr id="47" name="Obdélník 46"/>
            <p:cNvSpPr/>
            <p:nvPr/>
          </p:nvSpPr>
          <p:spPr>
            <a:xfrm>
              <a:off x="4788024" y="5157192"/>
              <a:ext cx="2472215" cy="369332"/>
            </a:xfrm>
            <a:prstGeom prst="rect">
              <a:avLst/>
            </a:prstGeom>
          </p:spPr>
          <p:txBody>
            <a:bodyPr wrap="none">
              <a:spAutoFit/>
            </a:bodyPr>
            <a:lstStyle/>
            <a:p>
              <a:r>
                <a:rPr lang="cs-CZ" dirty="0" smtClean="0">
                  <a:latin typeface="Symbol" pitchFamily="18" charset="2"/>
                </a:rPr>
                <a:t>w</a:t>
              </a:r>
              <a:r>
                <a:rPr lang="cs-CZ" dirty="0" smtClean="0"/>
                <a:t> . </a:t>
              </a:r>
              <a:r>
                <a:rPr lang="cs-CZ" dirty="0" smtClean="0"/>
                <a:t>t</a:t>
              </a:r>
              <a:r>
                <a:rPr lang="cs-CZ" baseline="-25000" dirty="0" smtClean="0"/>
                <a:t>2</a:t>
              </a:r>
              <a:r>
                <a:rPr lang="cs-CZ" dirty="0" smtClean="0"/>
                <a:t> </a:t>
              </a:r>
              <a:r>
                <a:rPr lang="cs-CZ" dirty="0" smtClean="0"/>
                <a:t>= </a:t>
              </a:r>
              <a:r>
                <a:rPr lang="cs-CZ" dirty="0" smtClean="0"/>
                <a:t>3,14 - 0,2710 </a:t>
              </a:r>
              <a:r>
                <a:rPr lang="cs-CZ" dirty="0" smtClean="0"/>
                <a:t>rad</a:t>
              </a:r>
              <a:endParaRPr lang="cs-CZ" dirty="0"/>
            </a:p>
          </p:txBody>
        </p:sp>
        <p:sp>
          <p:nvSpPr>
            <p:cNvPr id="50" name="TextovéPole 49"/>
            <p:cNvSpPr txBox="1"/>
            <p:nvPr/>
          </p:nvSpPr>
          <p:spPr>
            <a:xfrm>
              <a:off x="755576" y="5157192"/>
              <a:ext cx="3952300" cy="369332"/>
            </a:xfrm>
            <a:prstGeom prst="rect">
              <a:avLst/>
            </a:prstGeom>
            <a:noFill/>
          </p:spPr>
          <p:txBody>
            <a:bodyPr wrap="none" rtlCol="0">
              <a:spAutoFit/>
            </a:bodyPr>
            <a:lstStyle/>
            <a:p>
              <a:r>
                <a:rPr lang="cs-CZ" i="1" dirty="0" smtClean="0"/>
                <a:t>Doutnavka zhasne až při poklesu napětí:</a:t>
              </a:r>
              <a:endParaRPr lang="cs-CZ" i="1"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8" presetClass="exit" presetSubtype="16" fill="hold" nodeType="clickEffect">
                                  <p:stCondLst>
                                    <p:cond delay="0"/>
                                  </p:stCondLst>
                                  <p:childTnLst>
                                    <p:animEffect transition="out" filter="diamond(in)">
                                      <p:cBhvr>
                                        <p:cTn id="26" dur="2000"/>
                                        <p:tgtEl>
                                          <p:spTgt spid="14"/>
                                        </p:tgtEl>
                                      </p:cBhvr>
                                    </p:animEffect>
                                    <p:set>
                                      <p:cBhvr>
                                        <p:cTn id="27" dur="1" fill="hold">
                                          <p:stCondLst>
                                            <p:cond delay="1999"/>
                                          </p:stCondLst>
                                        </p:cTn>
                                        <p:tgtEl>
                                          <p:spTgt spid="14"/>
                                        </p:tgtEl>
                                        <p:attrNameLst>
                                          <p:attrName>style.visibility</p:attrName>
                                        </p:attrNameLst>
                                      </p:cBhvr>
                                      <p:to>
                                        <p:strVal val="hidden"/>
                                      </p:to>
                                    </p:set>
                                  </p:childTnLst>
                                </p:cTn>
                              </p:par>
                            </p:childTnLst>
                          </p:cTn>
                        </p:par>
                        <p:par>
                          <p:cTn id="28" fill="hold">
                            <p:stCondLst>
                              <p:cond delay="2000"/>
                            </p:stCondLst>
                            <p:childTnLst>
                              <p:par>
                                <p:cTn id="29" presetID="8" presetClass="exit" presetSubtype="16" fill="hold" nodeType="afterEffect">
                                  <p:stCondLst>
                                    <p:cond delay="0"/>
                                  </p:stCondLst>
                                  <p:childTnLst>
                                    <p:animEffect transition="out" filter="diamond(in)">
                                      <p:cBhvr>
                                        <p:cTn id="30" dur="2000"/>
                                        <p:tgtEl>
                                          <p:spTgt spid="18"/>
                                        </p:tgtEl>
                                      </p:cBhvr>
                                    </p:animEffect>
                                    <p:set>
                                      <p:cBhvr>
                                        <p:cTn id="31" dur="1" fill="hold">
                                          <p:stCondLst>
                                            <p:cond delay="1999"/>
                                          </p:stCondLst>
                                        </p:cTn>
                                        <p:tgtEl>
                                          <p:spTgt spid="18"/>
                                        </p:tgtEl>
                                        <p:attrNameLst>
                                          <p:attrName>style.visibility</p:attrName>
                                        </p:attrNameLst>
                                      </p:cBhvr>
                                      <p:to>
                                        <p:strVal val="hidden"/>
                                      </p:to>
                                    </p:set>
                                  </p:childTnLst>
                                </p:cTn>
                              </p:par>
                            </p:childTnLst>
                          </p:cTn>
                        </p:par>
                        <p:par>
                          <p:cTn id="32" fill="hold">
                            <p:stCondLst>
                              <p:cond delay="4000"/>
                            </p:stCondLst>
                            <p:childTnLst>
                              <p:par>
                                <p:cTn id="33" presetID="8" presetClass="exit" presetSubtype="16" fill="hold" grpId="1" nodeType="afterEffect">
                                  <p:stCondLst>
                                    <p:cond delay="0"/>
                                  </p:stCondLst>
                                  <p:childTnLst>
                                    <p:animEffect transition="out" filter="diamond(in)">
                                      <p:cBhvr>
                                        <p:cTn id="34" dur="2000"/>
                                        <p:tgtEl>
                                          <p:spTgt spid="19"/>
                                        </p:tgtEl>
                                      </p:cBhvr>
                                    </p:animEffect>
                                    <p:set>
                                      <p:cBhvr>
                                        <p:cTn id="35" dur="1" fill="hold">
                                          <p:stCondLst>
                                            <p:cond delay="1999"/>
                                          </p:stCondLst>
                                        </p:cTn>
                                        <p:tgtEl>
                                          <p:spTgt spid="19"/>
                                        </p:tgtEl>
                                        <p:attrNameLst>
                                          <p:attrName>style.visibility</p:attrName>
                                        </p:attrNameLst>
                                      </p:cBhvr>
                                      <p:to>
                                        <p:strVal val="hidden"/>
                                      </p:to>
                                    </p:set>
                                  </p:childTnLst>
                                </p:cTn>
                              </p:par>
                            </p:childTnLst>
                          </p:cTn>
                        </p:par>
                        <p:par>
                          <p:cTn id="36" fill="hold">
                            <p:stCondLst>
                              <p:cond delay="6000"/>
                            </p:stCondLst>
                            <p:childTnLst>
                              <p:par>
                                <p:cTn id="37" presetID="8" presetClass="exit" presetSubtype="16" fill="hold" grpId="1" nodeType="afterEffect">
                                  <p:stCondLst>
                                    <p:cond delay="0"/>
                                  </p:stCondLst>
                                  <p:childTnLst>
                                    <p:animEffect transition="out" filter="diamond(in)">
                                      <p:cBhvr>
                                        <p:cTn id="38" dur="2000"/>
                                        <p:tgtEl>
                                          <p:spTgt spid="20"/>
                                        </p:tgtEl>
                                      </p:cBhvr>
                                    </p:animEffect>
                                    <p:set>
                                      <p:cBhvr>
                                        <p:cTn id="39" dur="1" fill="hold">
                                          <p:stCondLst>
                                            <p:cond delay="1999"/>
                                          </p:stCondLst>
                                        </p:cTn>
                                        <p:tgtEl>
                                          <p:spTgt spid="20"/>
                                        </p:tgtEl>
                                        <p:attrNameLst>
                                          <p:attrName>style.visibility</p:attrName>
                                        </p:attrNameLst>
                                      </p:cBhvr>
                                      <p:to>
                                        <p:strVal val="hidden"/>
                                      </p:to>
                                    </p:set>
                                  </p:childTnLst>
                                </p:cTn>
                              </p:par>
                            </p:childTnLst>
                          </p:cTn>
                        </p:par>
                        <p:par>
                          <p:cTn id="40" fill="hold">
                            <p:stCondLst>
                              <p:cond delay="8000"/>
                            </p:stCondLst>
                            <p:childTnLst>
                              <p:par>
                                <p:cTn id="41" presetID="8" presetClass="exit" presetSubtype="16" fill="hold" nodeType="afterEffect">
                                  <p:stCondLst>
                                    <p:cond delay="0"/>
                                  </p:stCondLst>
                                  <p:childTnLst>
                                    <p:animEffect transition="out" filter="diamond(in)">
                                      <p:cBhvr>
                                        <p:cTn id="42" dur="2000"/>
                                        <p:tgtEl>
                                          <p:spTgt spid="28"/>
                                        </p:tgtEl>
                                      </p:cBhvr>
                                    </p:animEffect>
                                    <p:set>
                                      <p:cBhvr>
                                        <p:cTn id="43" dur="1" fill="hold">
                                          <p:stCondLst>
                                            <p:cond delay="1999"/>
                                          </p:stCondLst>
                                        </p:cTn>
                                        <p:tgtEl>
                                          <p:spTgt spid="28"/>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2" presetClass="exit" presetSubtype="4" fill="hold" grpId="0" nodeType="clickEffect">
                                  <p:stCondLst>
                                    <p:cond delay="0"/>
                                  </p:stCondLst>
                                  <p:childTnLst>
                                    <p:anim calcmode="lin" valueType="num">
                                      <p:cBhvr additive="base">
                                        <p:cTn id="47" dur="500"/>
                                        <p:tgtEl>
                                          <p:spTgt spid="3"/>
                                        </p:tgtEl>
                                        <p:attrNameLst>
                                          <p:attrName>ppt_x</p:attrName>
                                        </p:attrNameLst>
                                      </p:cBhvr>
                                      <p:tavLst>
                                        <p:tav tm="0">
                                          <p:val>
                                            <p:strVal val="ppt_x"/>
                                          </p:val>
                                        </p:tav>
                                        <p:tav tm="100000">
                                          <p:val>
                                            <p:strVal val="ppt_x"/>
                                          </p:val>
                                        </p:tav>
                                      </p:tavLst>
                                    </p:anim>
                                    <p:anim calcmode="lin" valueType="num">
                                      <p:cBhvr additive="base">
                                        <p:cTn id="48" dur="500"/>
                                        <p:tgtEl>
                                          <p:spTgt spid="3"/>
                                        </p:tgtEl>
                                        <p:attrNameLst>
                                          <p:attrName>ppt_y</p:attrName>
                                        </p:attrNameLst>
                                      </p:cBhvr>
                                      <p:tavLst>
                                        <p:tav tm="0">
                                          <p:val>
                                            <p:strVal val="ppt_y"/>
                                          </p:val>
                                        </p:tav>
                                        <p:tav tm="100000">
                                          <p:val>
                                            <p:strVal val="1+ppt_h/2"/>
                                          </p:val>
                                        </p:tav>
                                      </p:tavLst>
                                    </p:anim>
                                    <p:set>
                                      <p:cBhvr>
                                        <p:cTn id="49" dur="1" fill="hold">
                                          <p:stCondLst>
                                            <p:cond delay="499"/>
                                          </p:stCondLst>
                                        </p:cTn>
                                        <p:tgtEl>
                                          <p:spTgt spid="3"/>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4" presetClass="entr" presetSubtype="16" fill="hold" grpId="0"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box(in)">
                                      <p:cBhvr>
                                        <p:cTn id="54" dur="500"/>
                                        <p:tgtEl>
                                          <p:spTgt spid="7"/>
                                        </p:tgtEl>
                                      </p:cBhvr>
                                    </p:animEffec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4" presetClass="exit" presetSubtype="16" fill="hold" grpId="1" nodeType="clickEffect">
                                  <p:stCondLst>
                                    <p:cond delay="0"/>
                                  </p:stCondLst>
                                  <p:childTnLst>
                                    <p:animEffect transition="out" filter="box(in)">
                                      <p:cBhvr>
                                        <p:cTn id="62" dur="500"/>
                                        <p:tgtEl>
                                          <p:spTgt spid="29"/>
                                        </p:tgtEl>
                                      </p:cBhvr>
                                    </p:animEffect>
                                    <p:set>
                                      <p:cBhvr>
                                        <p:cTn id="63" dur="1" fill="hold">
                                          <p:stCondLst>
                                            <p:cond delay="499"/>
                                          </p:stCondLst>
                                        </p:cTn>
                                        <p:tgtEl>
                                          <p:spTgt spid="29"/>
                                        </p:tgtEl>
                                        <p:attrNameLst>
                                          <p:attrName>style.visibility</p:attrName>
                                        </p:attrNameLst>
                                      </p:cBhvr>
                                      <p:to>
                                        <p:strVal val="hidden"/>
                                      </p:to>
                                    </p:set>
                                  </p:childTnLst>
                                </p:cTn>
                              </p:par>
                            </p:childTnLst>
                          </p:cTn>
                        </p:par>
                      </p:childTnLst>
                    </p:cTn>
                  </p:par>
                  <p:par>
                    <p:cTn id="64" fill="hold">
                      <p:stCondLst>
                        <p:cond delay="indefinite"/>
                      </p:stCondLst>
                      <p:childTnLst>
                        <p:par>
                          <p:cTn id="65" fill="hold">
                            <p:stCondLst>
                              <p:cond delay="0"/>
                            </p:stCondLst>
                            <p:childTnLst>
                              <p:par>
                                <p:cTn id="66" presetID="2" presetClass="exit" presetSubtype="4" fill="hold" grpId="1" nodeType="clickEffect">
                                  <p:stCondLst>
                                    <p:cond delay="0"/>
                                  </p:stCondLst>
                                  <p:childTnLst>
                                    <p:anim calcmode="lin" valueType="num">
                                      <p:cBhvr additive="base">
                                        <p:cTn id="67" dur="500"/>
                                        <p:tgtEl>
                                          <p:spTgt spid="7"/>
                                        </p:tgtEl>
                                        <p:attrNameLst>
                                          <p:attrName>ppt_x</p:attrName>
                                        </p:attrNameLst>
                                      </p:cBhvr>
                                      <p:tavLst>
                                        <p:tav tm="0">
                                          <p:val>
                                            <p:strVal val="ppt_x"/>
                                          </p:val>
                                        </p:tav>
                                        <p:tav tm="100000">
                                          <p:val>
                                            <p:strVal val="ppt_x"/>
                                          </p:val>
                                        </p:tav>
                                      </p:tavLst>
                                    </p:anim>
                                    <p:anim calcmode="lin" valueType="num">
                                      <p:cBhvr additive="base">
                                        <p:cTn id="68" dur="500"/>
                                        <p:tgtEl>
                                          <p:spTgt spid="7"/>
                                        </p:tgtEl>
                                        <p:attrNameLst>
                                          <p:attrName>ppt_y</p:attrName>
                                        </p:attrNameLst>
                                      </p:cBhvr>
                                      <p:tavLst>
                                        <p:tav tm="0">
                                          <p:val>
                                            <p:strVal val="ppt_y"/>
                                          </p:val>
                                        </p:tav>
                                        <p:tav tm="100000">
                                          <p:val>
                                            <p:strVal val="1+ppt_h/2"/>
                                          </p:val>
                                        </p:tav>
                                      </p:tavLst>
                                    </p:anim>
                                    <p:set>
                                      <p:cBhvr>
                                        <p:cTn id="69" dur="1" fill="hold">
                                          <p:stCondLst>
                                            <p:cond delay="499"/>
                                          </p:stCondLst>
                                        </p:cTn>
                                        <p:tgtEl>
                                          <p:spTgt spid="7"/>
                                        </p:tgtEl>
                                        <p:attrNameLst>
                                          <p:attrName>style.visibility</p:attrName>
                                        </p:attrNameLst>
                                      </p:cBhvr>
                                      <p:to>
                                        <p:strVal val="hidden"/>
                                      </p:to>
                                    </p:set>
                                  </p:childTnLst>
                                </p:cTn>
                              </p:par>
                            </p:childTnLst>
                          </p:cTn>
                        </p:par>
                      </p:childTnLst>
                    </p:cTn>
                  </p:par>
                  <p:par>
                    <p:cTn id="70" fill="hold">
                      <p:stCondLst>
                        <p:cond delay="indefinite"/>
                      </p:stCondLst>
                      <p:childTnLst>
                        <p:par>
                          <p:cTn id="71" fill="hold">
                            <p:stCondLst>
                              <p:cond delay="0"/>
                            </p:stCondLst>
                            <p:childTnLst>
                              <p:par>
                                <p:cTn id="72" presetID="1" presetClass="entr" presetSubtype="0" fill="hold" grpId="0" nodeType="clickEffect">
                                  <p:stCondLst>
                                    <p:cond delay="0"/>
                                  </p:stCondLst>
                                  <p:childTnLst>
                                    <p:set>
                                      <p:cBhvr>
                                        <p:cTn id="73" dur="1" fill="hold">
                                          <p:stCondLst>
                                            <p:cond delay="0"/>
                                          </p:stCondLst>
                                        </p:cTn>
                                        <p:tgtEl>
                                          <p:spTgt spid="30"/>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nodeType="clickEffect">
                                  <p:stCondLst>
                                    <p:cond delay="0"/>
                                  </p:stCondLst>
                                  <p:childTnLst>
                                    <p:set>
                                      <p:cBhvr>
                                        <p:cTn id="77" dur="1" fill="hold">
                                          <p:stCondLst>
                                            <p:cond delay="0"/>
                                          </p:stCondLst>
                                        </p:cTn>
                                        <p:tgtEl>
                                          <p:spTgt spid="35"/>
                                        </p:tgtEl>
                                        <p:attrNameLst>
                                          <p:attrName>style.visibility</p:attrName>
                                        </p:attrNameLst>
                                      </p:cBhvr>
                                      <p:to>
                                        <p:strVal val="visible"/>
                                      </p:to>
                                    </p:set>
                                  </p:childTnLst>
                                </p:cTn>
                              </p:par>
                            </p:childTnLst>
                          </p:cTn>
                        </p:par>
                      </p:childTnLst>
                    </p:cTn>
                  </p:par>
                  <p:par>
                    <p:cTn id="78" fill="hold">
                      <p:stCondLst>
                        <p:cond delay="indefinite"/>
                      </p:stCondLst>
                      <p:childTnLst>
                        <p:par>
                          <p:cTn id="79" fill="hold">
                            <p:stCondLst>
                              <p:cond delay="0"/>
                            </p:stCondLst>
                            <p:childTnLst>
                              <p:par>
                                <p:cTn id="80" presetID="1" presetClass="entr" presetSubtype="0" fill="hold" nodeType="clickEffect">
                                  <p:stCondLst>
                                    <p:cond delay="0"/>
                                  </p:stCondLst>
                                  <p:childTnLst>
                                    <p:set>
                                      <p:cBhvr>
                                        <p:cTn id="81" dur="1" fill="hold">
                                          <p:stCondLst>
                                            <p:cond delay="0"/>
                                          </p:stCondLst>
                                        </p:cTn>
                                        <p:tgtEl>
                                          <p:spTgt spid="39"/>
                                        </p:tgtEl>
                                        <p:attrNameLst>
                                          <p:attrName>style.visibility</p:attrName>
                                        </p:attrNameLst>
                                      </p:cBhvr>
                                      <p:to>
                                        <p:strVal val="visible"/>
                                      </p:to>
                                    </p:set>
                                  </p:childTnLst>
                                </p:cTn>
                              </p:par>
                            </p:childTnLst>
                          </p:cTn>
                        </p:par>
                      </p:childTnLst>
                    </p:cTn>
                  </p:par>
                  <p:par>
                    <p:cTn id="82" fill="hold">
                      <p:stCondLst>
                        <p:cond delay="indefinite"/>
                      </p:stCondLst>
                      <p:childTnLst>
                        <p:par>
                          <p:cTn id="83" fill="hold">
                            <p:stCondLst>
                              <p:cond delay="0"/>
                            </p:stCondLst>
                            <p:childTnLst>
                              <p:par>
                                <p:cTn id="84" presetID="1" presetClass="entr" presetSubtype="0" fill="hold" grpId="0" nodeType="clickEffect">
                                  <p:stCondLst>
                                    <p:cond delay="0"/>
                                  </p:stCondLst>
                                  <p:childTnLst>
                                    <p:set>
                                      <p:cBhvr>
                                        <p:cTn id="85" dur="1" fill="hold">
                                          <p:stCondLst>
                                            <p:cond delay="0"/>
                                          </p:stCondLst>
                                        </p:cTn>
                                        <p:tgtEl>
                                          <p:spTgt spid="36"/>
                                        </p:tgtEl>
                                        <p:attrNameLst>
                                          <p:attrName>style.visibility</p:attrName>
                                        </p:attrNameLst>
                                      </p:cBhvr>
                                      <p:to>
                                        <p:strVal val="visible"/>
                                      </p:to>
                                    </p:set>
                                  </p:childTnLst>
                                </p:cTn>
                              </p:par>
                            </p:childTnLst>
                          </p:cTn>
                        </p:par>
                      </p:childTnLst>
                    </p:cTn>
                  </p:par>
                  <p:par>
                    <p:cTn id="86" fill="hold">
                      <p:stCondLst>
                        <p:cond delay="indefinite"/>
                      </p:stCondLst>
                      <p:childTnLst>
                        <p:par>
                          <p:cTn id="87" fill="hold">
                            <p:stCondLst>
                              <p:cond delay="0"/>
                            </p:stCondLst>
                            <p:childTnLst>
                              <p:par>
                                <p:cTn id="88" presetID="1" presetClass="entr" presetSubtype="0" fill="hold" grpId="0" nodeType="clickEffect">
                                  <p:stCondLst>
                                    <p:cond delay="0"/>
                                  </p:stCondLst>
                                  <p:childTnLst>
                                    <p:set>
                                      <p:cBhvr>
                                        <p:cTn id="89" dur="1" fill="hold">
                                          <p:stCondLst>
                                            <p:cond delay="0"/>
                                          </p:stCondLst>
                                        </p:cTn>
                                        <p:tgtEl>
                                          <p:spTgt spid="37"/>
                                        </p:tgtEl>
                                        <p:attrNameLst>
                                          <p:attrName>style.visibility</p:attrName>
                                        </p:attrNameLst>
                                      </p:cBhvr>
                                      <p:to>
                                        <p:strVal val="visible"/>
                                      </p:to>
                                    </p:set>
                                  </p:childTnLst>
                                </p:cTn>
                              </p:par>
                            </p:childTnLst>
                          </p:cTn>
                        </p:par>
                      </p:childTnLst>
                    </p:cTn>
                  </p:par>
                  <p:par>
                    <p:cTn id="90" fill="hold">
                      <p:stCondLst>
                        <p:cond delay="indefinite"/>
                      </p:stCondLst>
                      <p:childTnLst>
                        <p:par>
                          <p:cTn id="91" fill="hold">
                            <p:stCondLst>
                              <p:cond delay="0"/>
                            </p:stCondLst>
                            <p:childTnLst>
                              <p:par>
                                <p:cTn id="92" presetID="1" presetClass="entr" presetSubtype="0" fill="hold" grpId="0" nodeType="clickEffect">
                                  <p:stCondLst>
                                    <p:cond delay="0"/>
                                  </p:stCondLst>
                                  <p:childTnLst>
                                    <p:set>
                                      <p:cBhvr>
                                        <p:cTn id="93" dur="1" fill="hold">
                                          <p:stCondLst>
                                            <p:cond delay="0"/>
                                          </p:stCondLst>
                                        </p:cTn>
                                        <p:tgtEl>
                                          <p:spTgt spid="38"/>
                                        </p:tgtEl>
                                        <p:attrNameLst>
                                          <p:attrName>style.visibility</p:attrName>
                                        </p:attrNameLst>
                                      </p:cBhvr>
                                      <p:to>
                                        <p:strVal val="visible"/>
                                      </p:to>
                                    </p:set>
                                  </p:childTnLst>
                                </p:cTn>
                              </p:par>
                            </p:childTnLst>
                          </p:cTn>
                        </p:par>
                      </p:childTnLst>
                    </p:cTn>
                  </p:par>
                  <p:par>
                    <p:cTn id="94" fill="hold">
                      <p:stCondLst>
                        <p:cond delay="indefinite"/>
                      </p:stCondLst>
                      <p:childTnLst>
                        <p:par>
                          <p:cTn id="95" fill="hold">
                            <p:stCondLst>
                              <p:cond delay="0"/>
                            </p:stCondLst>
                            <p:childTnLst>
                              <p:par>
                                <p:cTn id="96" presetID="1" presetClass="entr" presetSubtype="0" fill="hold" nodeType="clickEffect">
                                  <p:stCondLst>
                                    <p:cond delay="0"/>
                                  </p:stCondLst>
                                  <p:childTnLst>
                                    <p:set>
                                      <p:cBhvr>
                                        <p:cTn id="97" dur="1" fill="hold">
                                          <p:stCondLst>
                                            <p:cond delay="0"/>
                                          </p:stCondLst>
                                        </p:cTn>
                                        <p:tgtEl>
                                          <p:spTgt spid="39"/>
                                        </p:tgtEl>
                                        <p:attrNameLst>
                                          <p:attrName>style.visibility</p:attrName>
                                        </p:attrNameLst>
                                      </p:cBhvr>
                                      <p:to>
                                        <p:strVal val="visible"/>
                                      </p:to>
                                    </p:se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grpId="0" nodeType="clickEffect">
                                  <p:stCondLst>
                                    <p:cond delay="0"/>
                                  </p:stCondLst>
                                  <p:childTnLst>
                                    <p:set>
                                      <p:cBhvr>
                                        <p:cTn id="101" dur="1" fill="hold">
                                          <p:stCondLst>
                                            <p:cond delay="0"/>
                                          </p:stCondLst>
                                        </p:cTn>
                                        <p:tgtEl>
                                          <p:spTgt spid="43"/>
                                        </p:tgtEl>
                                        <p:attrNameLst>
                                          <p:attrName>style.visibility</p:attrName>
                                        </p:attrNameLst>
                                      </p:cBhvr>
                                      <p:to>
                                        <p:strVal val="visible"/>
                                      </p:to>
                                    </p:set>
                                  </p:childTnLst>
                                </p:cTn>
                              </p:par>
                            </p:childTnLst>
                          </p:cTn>
                        </p:par>
                      </p:childTnLst>
                    </p:cTn>
                  </p:par>
                  <p:par>
                    <p:cTn id="102" fill="hold">
                      <p:stCondLst>
                        <p:cond delay="indefinite"/>
                      </p:stCondLst>
                      <p:childTnLst>
                        <p:par>
                          <p:cTn id="103" fill="hold">
                            <p:stCondLst>
                              <p:cond delay="0"/>
                            </p:stCondLst>
                            <p:childTnLst>
                              <p:par>
                                <p:cTn id="104" presetID="1" presetClass="entr" presetSubtype="0" fill="hold" grpId="0" nodeType="clickEffect">
                                  <p:stCondLst>
                                    <p:cond delay="0"/>
                                  </p:stCondLst>
                                  <p:childTnLst>
                                    <p:set>
                                      <p:cBhvr>
                                        <p:cTn id="105" dur="1" fill="hold">
                                          <p:stCondLst>
                                            <p:cond delay="0"/>
                                          </p:stCondLst>
                                        </p:cTn>
                                        <p:tgtEl>
                                          <p:spTgt spid="44"/>
                                        </p:tgtEl>
                                        <p:attrNameLst>
                                          <p:attrName>style.visibility</p:attrName>
                                        </p:attrNameLst>
                                      </p:cBhvr>
                                      <p:to>
                                        <p:strVal val="visible"/>
                                      </p:to>
                                    </p:set>
                                  </p:childTnLst>
                                </p:cTn>
                              </p:par>
                            </p:childTnLst>
                          </p:cTn>
                        </p:par>
                      </p:childTnLst>
                    </p:cTn>
                  </p:par>
                  <p:par>
                    <p:cTn id="106" fill="hold">
                      <p:stCondLst>
                        <p:cond delay="indefinite"/>
                      </p:stCondLst>
                      <p:childTnLst>
                        <p:par>
                          <p:cTn id="107" fill="hold">
                            <p:stCondLst>
                              <p:cond delay="0"/>
                            </p:stCondLst>
                            <p:childTnLst>
                              <p:par>
                                <p:cTn id="108" presetID="1" presetClass="entr" presetSubtype="0" fill="hold" nodeType="clickEffect">
                                  <p:stCondLst>
                                    <p:cond delay="0"/>
                                  </p:stCondLst>
                                  <p:childTnLst>
                                    <p:set>
                                      <p:cBhvr>
                                        <p:cTn id="109" dur="1" fill="hold">
                                          <p:stCondLst>
                                            <p:cond delay="0"/>
                                          </p:stCondLst>
                                        </p:cTn>
                                        <p:tgtEl>
                                          <p:spTgt spid="51"/>
                                        </p:tgtEl>
                                        <p:attrNameLst>
                                          <p:attrName>style.visibility</p:attrName>
                                        </p:attrNameLst>
                                      </p:cBhvr>
                                      <p:to>
                                        <p:strVal val="visible"/>
                                      </p:to>
                                    </p:set>
                                  </p:childTnLst>
                                </p:cTn>
                              </p:par>
                            </p:childTnLst>
                          </p:cTn>
                        </p:par>
                      </p:childTnLst>
                    </p:cTn>
                  </p:par>
                  <p:par>
                    <p:cTn id="110" fill="hold">
                      <p:stCondLst>
                        <p:cond delay="indefinite"/>
                      </p:stCondLst>
                      <p:childTnLst>
                        <p:par>
                          <p:cTn id="111" fill="hold">
                            <p:stCondLst>
                              <p:cond delay="0"/>
                            </p:stCondLst>
                            <p:childTnLst>
                              <p:par>
                                <p:cTn id="112" presetID="1" presetClass="entr" presetSubtype="0" fill="hold" nodeType="clickEffect">
                                  <p:stCondLst>
                                    <p:cond delay="0"/>
                                  </p:stCondLst>
                                  <p:childTnLst>
                                    <p:set>
                                      <p:cBhvr>
                                        <p:cTn id="113" dur="1" fill="hold">
                                          <p:stCondLst>
                                            <p:cond delay="0"/>
                                          </p:stCondLst>
                                        </p:cTn>
                                        <p:tgtEl>
                                          <p:spTgt spid="52"/>
                                        </p:tgtEl>
                                        <p:attrNameLst>
                                          <p:attrName>style.visibility</p:attrName>
                                        </p:attrNameLst>
                                      </p:cBhvr>
                                      <p:to>
                                        <p:strVal val="visible"/>
                                      </p:to>
                                    </p:set>
                                  </p:childTnLst>
                                </p:cTn>
                              </p:par>
                            </p:childTnLst>
                          </p:cTn>
                        </p:par>
                      </p:childTnLst>
                    </p:cTn>
                  </p:par>
                  <p:par>
                    <p:cTn id="114" fill="hold">
                      <p:stCondLst>
                        <p:cond delay="indefinite"/>
                      </p:stCondLst>
                      <p:childTnLst>
                        <p:par>
                          <p:cTn id="115" fill="hold">
                            <p:stCondLst>
                              <p:cond delay="0"/>
                            </p:stCondLst>
                            <p:childTnLst>
                              <p:par>
                                <p:cTn id="116" presetID="1" presetClass="entr" presetSubtype="0" fill="hold" grpId="0" nodeType="clickEffect">
                                  <p:stCondLst>
                                    <p:cond delay="0"/>
                                  </p:stCondLst>
                                  <p:childTnLst>
                                    <p:set>
                                      <p:cBhvr>
                                        <p:cTn id="117" dur="1" fill="hold">
                                          <p:stCondLst>
                                            <p:cond delay="0"/>
                                          </p:stCondLst>
                                        </p:cTn>
                                        <p:tgtEl>
                                          <p:spTgt spid="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1"/>
      <p:bldP spid="19" grpId="0"/>
      <p:bldP spid="19" grpId="1"/>
      <p:bldP spid="20" grpId="0"/>
      <p:bldP spid="20" grpId="1"/>
      <p:bldP spid="29" grpId="0"/>
      <p:bldP spid="29" grpId="1"/>
      <p:bldP spid="30" grpId="0"/>
      <p:bldP spid="36" grpId="0"/>
      <p:bldP spid="37" grpId="0"/>
      <p:bldP spid="38" grpId="0"/>
      <p:bldP spid="43" grpId="0"/>
      <p:bldP spid="44" grpId="0"/>
      <p:bldP spid="4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90066"/>
          </a:xfrm>
        </p:spPr>
        <p:style>
          <a:lnRef idx="2">
            <a:schemeClr val="accent6"/>
          </a:lnRef>
          <a:fillRef idx="1">
            <a:schemeClr val="lt1"/>
          </a:fillRef>
          <a:effectRef idx="0">
            <a:schemeClr val="accent6"/>
          </a:effectRef>
          <a:fontRef idx="minor">
            <a:schemeClr val="dk1"/>
          </a:fontRef>
        </p:style>
        <p:txBody>
          <a:bodyPr>
            <a:noAutofit/>
          </a:bodyPr>
          <a:lstStyle/>
          <a:p>
            <a:r>
              <a:rPr lang="cs-CZ" sz="2800" dirty="0" smtClean="0"/>
              <a:t>Střídavý proud – příklady 3</a:t>
            </a:r>
            <a:endParaRPr lang="cs-CZ" sz="2800" dirty="0"/>
          </a:p>
        </p:txBody>
      </p:sp>
      <p:graphicFrame>
        <p:nvGraphicFramePr>
          <p:cNvPr id="3" name="Tabulka 2"/>
          <p:cNvGraphicFramePr>
            <a:graphicFrameLocks noGrp="1"/>
          </p:cNvGraphicFramePr>
          <p:nvPr/>
        </p:nvGraphicFramePr>
        <p:xfrm>
          <a:off x="467544" y="1700808"/>
          <a:ext cx="8280921" cy="1854200"/>
        </p:xfrm>
        <a:graphic>
          <a:graphicData uri="http://schemas.openxmlformats.org/drawingml/2006/table">
            <a:tbl>
              <a:tblPr bandRow="1">
                <a:tableStyleId>{5C22544A-7EE6-4342-B048-85BDC9FD1C3A}</a:tableStyleId>
              </a:tblPr>
              <a:tblGrid>
                <a:gridCol w="1512168"/>
                <a:gridCol w="1656184"/>
                <a:gridCol w="5112569"/>
              </a:tblGrid>
              <a:tr h="370840">
                <a:tc>
                  <a:txBody>
                    <a:bodyPr/>
                    <a:lstStyle/>
                    <a:p>
                      <a:r>
                        <a:rPr lang="cs-CZ" dirty="0" smtClean="0"/>
                        <a:t>Amplituda</a:t>
                      </a:r>
                      <a:endParaRPr lang="cs-CZ" dirty="0"/>
                    </a:p>
                  </a:txBody>
                  <a:tcPr>
                    <a:solidFill>
                      <a:schemeClr val="bg2">
                        <a:lumMod val="75000"/>
                      </a:schemeClr>
                    </a:solidFill>
                  </a:tcPr>
                </a:tc>
                <a:tc>
                  <a:txBody>
                    <a:bodyPr/>
                    <a:lstStyle/>
                    <a:p>
                      <a:r>
                        <a:rPr lang="cs-CZ" dirty="0" smtClean="0"/>
                        <a:t>Frekvence</a:t>
                      </a:r>
                      <a:endParaRPr lang="cs-CZ" dirty="0"/>
                    </a:p>
                  </a:txBody>
                  <a:tcPr>
                    <a:solidFill>
                      <a:schemeClr val="bg2">
                        <a:lumMod val="75000"/>
                      </a:schemeClr>
                    </a:solidFill>
                  </a:tcPr>
                </a:tc>
                <a:tc>
                  <a:txBody>
                    <a:bodyPr/>
                    <a:lstStyle/>
                    <a:p>
                      <a:r>
                        <a:rPr lang="cs-CZ" dirty="0" smtClean="0"/>
                        <a:t>Výsledek</a:t>
                      </a:r>
                      <a:endParaRPr lang="cs-CZ" dirty="0"/>
                    </a:p>
                  </a:txBody>
                  <a:tcPr>
                    <a:solidFill>
                      <a:schemeClr val="bg2">
                        <a:lumMod val="75000"/>
                      </a:schemeClr>
                    </a:solidFill>
                  </a:tcPr>
                </a:tc>
              </a:tr>
              <a:tr h="370840">
                <a:tc>
                  <a:txBody>
                    <a:bodyPr/>
                    <a:lstStyle/>
                    <a:p>
                      <a:r>
                        <a:rPr lang="cs-CZ" dirty="0" smtClean="0"/>
                        <a:t>U</a:t>
                      </a:r>
                      <a:r>
                        <a:rPr lang="cs-CZ" baseline="-25000" dirty="0" smtClean="0"/>
                        <a:t>m</a:t>
                      </a:r>
                      <a:r>
                        <a:rPr lang="cs-CZ" baseline="0" dirty="0" smtClean="0"/>
                        <a:t> = 110 V</a:t>
                      </a:r>
                      <a:endParaRPr lang="cs-CZ" dirty="0"/>
                    </a:p>
                  </a:txBody>
                  <a:tcPr/>
                </a:tc>
                <a:tc>
                  <a:txBody>
                    <a:bodyPr/>
                    <a:lstStyle/>
                    <a:p>
                      <a:r>
                        <a:rPr lang="cs-CZ" dirty="0" smtClean="0"/>
                        <a:t>50 Hz</a:t>
                      </a:r>
                      <a:endParaRPr lang="cs-CZ" dirty="0"/>
                    </a:p>
                  </a:txBody>
                  <a:tcPr/>
                </a:tc>
                <a:tc>
                  <a:txBody>
                    <a:bodyPr/>
                    <a:lstStyle/>
                    <a:p>
                      <a:endParaRPr lang="cs-CZ" baseline="-25000" dirty="0"/>
                    </a:p>
                  </a:txBody>
                  <a:tcPr/>
                </a:tc>
              </a:tr>
              <a:tr h="370840">
                <a:tc>
                  <a:txBody>
                    <a:bodyPr/>
                    <a:lstStyle/>
                    <a:p>
                      <a:r>
                        <a:rPr lang="cs-CZ" dirty="0" err="1" smtClean="0"/>
                        <a:t>I</a:t>
                      </a:r>
                      <a:r>
                        <a:rPr lang="cs-CZ" baseline="-25000" dirty="0" err="1" smtClean="0"/>
                        <a:t>m</a:t>
                      </a:r>
                      <a:r>
                        <a:rPr lang="cs-CZ" baseline="0" dirty="0" smtClean="0"/>
                        <a:t> = 5,2 A</a:t>
                      </a:r>
                      <a:endParaRPr lang="cs-CZ" dirty="0"/>
                    </a:p>
                  </a:txBody>
                  <a:tcPr/>
                </a:tc>
                <a:tc>
                  <a:txBody>
                    <a:bodyPr/>
                    <a:lstStyle/>
                    <a:p>
                      <a:r>
                        <a:rPr lang="cs-CZ" dirty="0" smtClean="0"/>
                        <a:t>50 Hz</a:t>
                      </a:r>
                      <a:endParaRPr lang="cs-CZ" dirty="0"/>
                    </a:p>
                  </a:txBody>
                  <a:tcPr/>
                </a:tc>
                <a:tc>
                  <a:txBody>
                    <a:bodyPr/>
                    <a:lstStyle/>
                    <a:p>
                      <a:endParaRPr lang="cs-CZ"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U</a:t>
                      </a:r>
                      <a:r>
                        <a:rPr lang="cs-CZ" baseline="-25000" dirty="0" smtClean="0"/>
                        <a:t>m</a:t>
                      </a:r>
                      <a:r>
                        <a:rPr lang="cs-CZ" baseline="0" dirty="0" smtClean="0"/>
                        <a:t> = 5 V</a:t>
                      </a:r>
                      <a:endParaRPr lang="cs-CZ" dirty="0" smtClean="0"/>
                    </a:p>
                  </a:txBody>
                  <a:tcPr/>
                </a:tc>
                <a:tc>
                  <a:txBody>
                    <a:bodyPr/>
                    <a:lstStyle/>
                    <a:p>
                      <a:r>
                        <a:rPr lang="cs-CZ" dirty="0" smtClean="0"/>
                        <a:t>834 MHz</a:t>
                      </a:r>
                      <a:endParaRPr lang="cs-CZ" dirty="0"/>
                    </a:p>
                  </a:txBody>
                  <a:tcPr/>
                </a:tc>
                <a:tc>
                  <a:txBody>
                    <a:bodyPr/>
                    <a:lstStyle/>
                    <a:p>
                      <a:endParaRPr lang="cs-CZ"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err="1" smtClean="0"/>
                        <a:t>I</a:t>
                      </a:r>
                      <a:r>
                        <a:rPr lang="cs-CZ" baseline="-25000" dirty="0" err="1" smtClean="0"/>
                        <a:t>m</a:t>
                      </a:r>
                      <a:r>
                        <a:rPr lang="cs-CZ" baseline="0" dirty="0" smtClean="0"/>
                        <a:t> = 50 </a:t>
                      </a:r>
                      <a:r>
                        <a:rPr lang="cs-CZ" baseline="0" dirty="0" err="1" smtClean="0"/>
                        <a:t>mA</a:t>
                      </a:r>
                      <a:endParaRPr lang="cs-CZ" dirty="0" smtClean="0"/>
                    </a:p>
                  </a:txBody>
                  <a:tcPr/>
                </a:tc>
                <a:tc>
                  <a:txBody>
                    <a:bodyPr/>
                    <a:lstStyle/>
                    <a:p>
                      <a:r>
                        <a:rPr lang="cs-CZ" dirty="0" smtClean="0"/>
                        <a:t>300 Hz</a:t>
                      </a:r>
                      <a:endParaRPr lang="cs-CZ" dirty="0"/>
                    </a:p>
                  </a:txBody>
                  <a:tcPr/>
                </a:tc>
                <a:tc>
                  <a:txBody>
                    <a:bodyPr/>
                    <a:lstStyle/>
                    <a:p>
                      <a:endParaRPr lang="cs-CZ" dirty="0"/>
                    </a:p>
                  </a:txBody>
                  <a:tcPr/>
                </a:tc>
              </a:tr>
            </a:tbl>
          </a:graphicData>
        </a:graphic>
      </p:graphicFrame>
      <p:sp>
        <p:nvSpPr>
          <p:cNvPr id="4" name="TextovéPole 3"/>
          <p:cNvSpPr txBox="1"/>
          <p:nvPr/>
        </p:nvSpPr>
        <p:spPr>
          <a:xfrm>
            <a:off x="467544" y="1268760"/>
            <a:ext cx="7949484" cy="369332"/>
          </a:xfrm>
          <a:prstGeom prst="rect">
            <a:avLst/>
          </a:prstGeom>
          <a:noFill/>
        </p:spPr>
        <p:txBody>
          <a:bodyPr wrap="none" rtlCol="0">
            <a:spAutoFit/>
          </a:bodyPr>
          <a:lstStyle/>
          <a:p>
            <a:r>
              <a:rPr lang="cs-CZ" dirty="0" smtClean="0"/>
              <a:t>Do sloupce </a:t>
            </a:r>
            <a:r>
              <a:rPr lang="cs-CZ" b="1" dirty="0" smtClean="0">
                <a:solidFill>
                  <a:schemeClr val="bg2">
                    <a:lumMod val="50000"/>
                  </a:schemeClr>
                </a:solidFill>
              </a:rPr>
              <a:t>Výsledek</a:t>
            </a:r>
            <a:r>
              <a:rPr lang="cs-CZ" dirty="0" smtClean="0"/>
              <a:t> napište vztah pro výpočet okamžité hodnoty napětí a proudu:</a:t>
            </a:r>
            <a:endParaRPr lang="cs-CZ" dirty="0"/>
          </a:p>
        </p:txBody>
      </p:sp>
      <p:graphicFrame>
        <p:nvGraphicFramePr>
          <p:cNvPr id="5" name="Tabulka 4"/>
          <p:cNvGraphicFramePr>
            <a:graphicFrameLocks noGrp="1"/>
          </p:cNvGraphicFramePr>
          <p:nvPr/>
        </p:nvGraphicFramePr>
        <p:xfrm>
          <a:off x="3707904" y="2060848"/>
          <a:ext cx="5040560" cy="1457320"/>
        </p:xfrm>
        <a:graphic>
          <a:graphicData uri="http://schemas.openxmlformats.org/drawingml/2006/table">
            <a:tbl>
              <a:tblPr firstRow="1" bandRow="1">
                <a:tableStyleId>{5C22544A-7EE6-4342-B048-85BDC9FD1C3A}</a:tableStyleId>
              </a:tblPr>
              <a:tblGrid>
                <a:gridCol w="5040560"/>
              </a:tblGrid>
              <a:tr h="3600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b="0" dirty="0" smtClean="0">
                          <a:solidFill>
                            <a:schemeClr val="tx1"/>
                          </a:solidFill>
                        </a:rPr>
                        <a:t>u = 110</a:t>
                      </a:r>
                      <a:r>
                        <a:rPr lang="cs-CZ" b="0" baseline="0" dirty="0" smtClean="0">
                          <a:solidFill>
                            <a:schemeClr val="tx1"/>
                          </a:solidFill>
                        </a:rPr>
                        <a:t> . sin (314 t) </a:t>
                      </a:r>
                      <a:r>
                        <a:rPr lang="en-US" b="0" baseline="0" dirty="0" smtClean="0">
                          <a:solidFill>
                            <a:schemeClr val="tx1"/>
                          </a:solidFill>
                        </a:rPr>
                        <a:t>[</a:t>
                      </a:r>
                      <a:r>
                        <a:rPr lang="cs-CZ" b="0" baseline="0" dirty="0" smtClean="0">
                          <a:solidFill>
                            <a:schemeClr val="tx1"/>
                          </a:solidFill>
                        </a:rPr>
                        <a:t>V</a:t>
                      </a:r>
                      <a:r>
                        <a:rPr lang="en-US" b="0" baseline="0" dirty="0" smtClean="0">
                          <a:solidFill>
                            <a:schemeClr val="tx1"/>
                          </a:solidFill>
                        </a:rPr>
                        <a:t>]</a:t>
                      </a:r>
                      <a:endParaRPr lang="cs-CZ" b="0" baseline="-25000" dirty="0" smtClean="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r>
              <a:tr h="3600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i = 5,2 . </a:t>
                      </a:r>
                      <a:r>
                        <a:rPr lang="en-US" dirty="0" smtClean="0"/>
                        <a:t>s</a:t>
                      </a:r>
                      <a:r>
                        <a:rPr lang="cs-CZ" dirty="0" smtClean="0"/>
                        <a:t>in (314 t) </a:t>
                      </a:r>
                      <a:r>
                        <a:rPr lang="en-US" dirty="0" smtClean="0"/>
                        <a:t>[A]</a:t>
                      </a:r>
                      <a:endParaRPr lang="cs-CZ" dirty="0" smtClean="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r>
              <a:tr h="3600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600" dirty="0" smtClean="0"/>
                        <a:t>u = 5 . sin (2</a:t>
                      </a:r>
                      <a:r>
                        <a:rPr lang="cs-CZ" sz="1600" dirty="0" smtClean="0">
                          <a:latin typeface="Symbol" pitchFamily="18" charset="2"/>
                        </a:rPr>
                        <a:t>p</a:t>
                      </a:r>
                      <a:r>
                        <a:rPr lang="cs-CZ" sz="1600" dirty="0" smtClean="0">
                          <a:latin typeface="+mn-lt"/>
                        </a:rPr>
                        <a:t>.</a:t>
                      </a:r>
                      <a:r>
                        <a:rPr lang="cs-CZ" sz="1600" baseline="0" dirty="0" smtClean="0">
                          <a:latin typeface="+mn-lt"/>
                        </a:rPr>
                        <a:t> 834.10</a:t>
                      </a:r>
                      <a:r>
                        <a:rPr lang="cs-CZ" sz="1600" baseline="30000" dirty="0" smtClean="0">
                          <a:latin typeface="+mn-lt"/>
                        </a:rPr>
                        <a:t>6</a:t>
                      </a:r>
                      <a:r>
                        <a:rPr lang="cs-CZ" sz="1600" baseline="0" dirty="0" smtClean="0">
                          <a:latin typeface="+mn-lt"/>
                        </a:rPr>
                        <a:t> t) </a:t>
                      </a:r>
                      <a:r>
                        <a:rPr lang="en-US" sz="1600" baseline="0" dirty="0" smtClean="0">
                          <a:latin typeface="+mn-lt"/>
                        </a:rPr>
                        <a:t>[V]</a:t>
                      </a:r>
                      <a:r>
                        <a:rPr lang="cs-CZ" sz="1600" baseline="0" dirty="0" smtClean="0">
                          <a:latin typeface="+mn-lt"/>
                        </a:rPr>
                        <a:t>; </a:t>
                      </a:r>
                      <a:r>
                        <a:rPr lang="cs-CZ" sz="1600" dirty="0" smtClean="0"/>
                        <a:t>u = 5 . sin (5,2</a:t>
                      </a:r>
                      <a:r>
                        <a:rPr lang="cs-CZ" sz="1600" baseline="0" dirty="0" smtClean="0">
                          <a:latin typeface="+mn-lt"/>
                        </a:rPr>
                        <a:t>4.10</a:t>
                      </a:r>
                      <a:r>
                        <a:rPr lang="cs-CZ" sz="1600" baseline="30000" dirty="0" smtClean="0">
                          <a:latin typeface="+mn-lt"/>
                        </a:rPr>
                        <a:t>9</a:t>
                      </a:r>
                      <a:r>
                        <a:rPr lang="cs-CZ" sz="1600" baseline="0" dirty="0" smtClean="0">
                          <a:latin typeface="+mn-lt"/>
                        </a:rPr>
                        <a:t> t) </a:t>
                      </a:r>
                      <a:r>
                        <a:rPr lang="en-US" sz="1600" baseline="0" dirty="0" smtClean="0">
                          <a:latin typeface="+mn-lt"/>
                        </a:rPr>
                        <a:t>[V]</a:t>
                      </a:r>
                      <a:endParaRPr lang="cs-CZ" sz="1600" dirty="0" smtClean="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r>
              <a:tr h="3600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dirty="0" smtClean="0"/>
                        <a:t>i = 0.05 . </a:t>
                      </a:r>
                      <a:r>
                        <a:rPr lang="en-US" sz="1800" dirty="0" smtClean="0"/>
                        <a:t>s</a:t>
                      </a:r>
                      <a:r>
                        <a:rPr lang="cs-CZ" sz="1800" dirty="0" smtClean="0"/>
                        <a:t>in (1885 t) </a:t>
                      </a:r>
                      <a:r>
                        <a:rPr lang="en-US" sz="1800" dirty="0" smtClean="0"/>
                        <a:t>[A]</a:t>
                      </a:r>
                      <a:endParaRPr lang="cs-CZ" sz="1800" dirty="0" smtClean="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r>
            </a:tbl>
          </a:graphicData>
        </a:graphic>
      </p:graphicFrame>
      <p:sp>
        <p:nvSpPr>
          <p:cNvPr id="6" name="TextovéPole 5"/>
          <p:cNvSpPr txBox="1"/>
          <p:nvPr/>
        </p:nvSpPr>
        <p:spPr>
          <a:xfrm>
            <a:off x="539552" y="3789040"/>
            <a:ext cx="8136904" cy="923330"/>
          </a:xfrm>
          <a:prstGeom prst="rect">
            <a:avLst/>
          </a:prstGeom>
          <a:noFill/>
        </p:spPr>
        <p:txBody>
          <a:bodyPr wrap="square" rtlCol="0">
            <a:spAutoFit/>
          </a:bodyPr>
          <a:lstStyle/>
          <a:p>
            <a:r>
              <a:rPr lang="cs-CZ" dirty="0" smtClean="0"/>
              <a:t>Zásuvka má amplitudu napětí 325V a napětí se mění z nulové hodnoty do kladných hodnot s frekvencí 50 Hz. Vypočtěte nejbližší časový okamžik, kdy napětí dosáhne následujících hodnot:</a:t>
            </a:r>
            <a:endParaRPr lang="cs-CZ" dirty="0"/>
          </a:p>
        </p:txBody>
      </p:sp>
      <p:graphicFrame>
        <p:nvGraphicFramePr>
          <p:cNvPr id="7" name="Tabulka 6"/>
          <p:cNvGraphicFramePr>
            <a:graphicFrameLocks noGrp="1"/>
          </p:cNvGraphicFramePr>
          <p:nvPr/>
        </p:nvGraphicFramePr>
        <p:xfrm>
          <a:off x="611560" y="4797152"/>
          <a:ext cx="6096000" cy="1112520"/>
        </p:xfrm>
        <a:graphic>
          <a:graphicData uri="http://schemas.openxmlformats.org/drawingml/2006/table">
            <a:tbl>
              <a:tblPr firstRow="1" bandRow="1">
                <a:tableStyleId>{5C22544A-7EE6-4342-B048-85BDC9FD1C3A}</a:tableStyleId>
              </a:tblPr>
              <a:tblGrid>
                <a:gridCol w="3048000"/>
                <a:gridCol w="3048000"/>
              </a:tblGrid>
              <a:tr h="370840">
                <a:tc>
                  <a:txBody>
                    <a:bodyPr/>
                    <a:lstStyle/>
                    <a:p>
                      <a:r>
                        <a:rPr lang="cs-CZ" dirty="0" smtClean="0"/>
                        <a:t>Okamžitá hodnota napětí:</a:t>
                      </a:r>
                      <a:endParaRPr lang="cs-CZ" dirty="0"/>
                    </a:p>
                  </a:txBody>
                  <a:tcPr/>
                </a:tc>
                <a:tc>
                  <a:txBody>
                    <a:bodyPr/>
                    <a:lstStyle/>
                    <a:p>
                      <a:r>
                        <a:rPr lang="cs-CZ" dirty="0" smtClean="0"/>
                        <a:t>Čas: </a:t>
                      </a:r>
                      <a:endParaRPr lang="cs-CZ" dirty="0"/>
                    </a:p>
                  </a:txBody>
                  <a:tcPr/>
                </a:tc>
              </a:tr>
              <a:tr h="370840">
                <a:tc>
                  <a:txBody>
                    <a:bodyPr/>
                    <a:lstStyle/>
                    <a:p>
                      <a:r>
                        <a:rPr lang="cs-CZ" dirty="0" smtClean="0"/>
                        <a:t>110 V</a:t>
                      </a:r>
                      <a:endParaRPr lang="cs-CZ" dirty="0"/>
                    </a:p>
                  </a:txBody>
                  <a:tcPr/>
                </a:tc>
                <a:tc>
                  <a:txBody>
                    <a:bodyPr/>
                    <a:lstStyle/>
                    <a:p>
                      <a:endParaRPr lang="cs-CZ"/>
                    </a:p>
                  </a:txBody>
                  <a:tcPr/>
                </a:tc>
              </a:tr>
              <a:tr h="370840">
                <a:tc>
                  <a:txBody>
                    <a:bodyPr/>
                    <a:lstStyle/>
                    <a:p>
                      <a:r>
                        <a:rPr lang="cs-CZ" dirty="0" smtClean="0"/>
                        <a:t>250 V</a:t>
                      </a:r>
                      <a:endParaRPr lang="cs-CZ" dirty="0"/>
                    </a:p>
                  </a:txBody>
                  <a:tcPr/>
                </a:tc>
                <a:tc>
                  <a:txBody>
                    <a:bodyPr/>
                    <a:lstStyle/>
                    <a:p>
                      <a:endParaRPr lang="cs-CZ" dirty="0"/>
                    </a:p>
                  </a:txBody>
                  <a:tcPr/>
                </a:tc>
              </a:tr>
            </a:tbl>
          </a:graphicData>
        </a:graphic>
      </p:graphicFrame>
      <p:graphicFrame>
        <p:nvGraphicFramePr>
          <p:cNvPr id="8" name="Tabulka 7"/>
          <p:cNvGraphicFramePr>
            <a:graphicFrameLocks noGrp="1"/>
          </p:cNvGraphicFramePr>
          <p:nvPr/>
        </p:nvGraphicFramePr>
        <p:xfrm>
          <a:off x="3707904" y="5157192"/>
          <a:ext cx="3024336" cy="741680"/>
        </p:xfrm>
        <a:graphic>
          <a:graphicData uri="http://schemas.openxmlformats.org/drawingml/2006/table">
            <a:tbl>
              <a:tblPr firstRow="1" bandRow="1">
                <a:tableStyleId>{5C22544A-7EE6-4342-B048-85BDC9FD1C3A}</a:tableStyleId>
              </a:tblPr>
              <a:tblGrid>
                <a:gridCol w="3024336"/>
              </a:tblGrid>
              <a:tr h="370840">
                <a:tc>
                  <a:txBody>
                    <a:bodyPr/>
                    <a:lstStyle/>
                    <a:p>
                      <a:r>
                        <a:rPr lang="cs-CZ" b="1" dirty="0" smtClean="0">
                          <a:solidFill>
                            <a:schemeClr val="tx1"/>
                          </a:solidFill>
                        </a:rPr>
                        <a:t>0,0011 s</a:t>
                      </a:r>
                      <a:endParaRPr lang="cs-CZ" b="1" dirty="0">
                        <a:solidFill>
                          <a:schemeClr val="tx1"/>
                        </a:solidFill>
                      </a:endParaRPr>
                    </a:p>
                  </a:txBody>
                  <a:tcPr>
                    <a:noFill/>
                  </a:tcPr>
                </a:tc>
              </a:tr>
              <a:tr h="370840">
                <a:tc>
                  <a:txBody>
                    <a:bodyPr/>
                    <a:lstStyle/>
                    <a:p>
                      <a:r>
                        <a:rPr lang="cs-CZ" b="1" dirty="0" smtClean="0"/>
                        <a:t>0,0028 s</a:t>
                      </a:r>
                      <a:endParaRPr lang="cs-CZ" b="1" dirty="0"/>
                    </a:p>
                  </a:txBody>
                  <a:tcPr/>
                </a:tc>
              </a:tr>
            </a:tbl>
          </a:graphicData>
        </a:graphic>
      </p:graphicFrame>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střídavý proud.jpg"/>
          <p:cNvPicPr>
            <a:picLocks noChangeAspect="1"/>
          </p:cNvPicPr>
          <p:nvPr/>
        </p:nvPicPr>
        <p:blipFill>
          <a:blip r:embed="rId2" cstate="screen"/>
          <a:stretch>
            <a:fillRect/>
          </a:stretch>
        </p:blipFill>
        <p:spPr>
          <a:xfrm>
            <a:off x="0" y="1"/>
            <a:ext cx="9144000" cy="6857999"/>
          </a:xfrm>
          <a:prstGeom prst="rect">
            <a:avLst/>
          </a:prstGeom>
        </p:spPr>
      </p:pic>
      <p:sp>
        <p:nvSpPr>
          <p:cNvPr id="3" name="TextovéPole 2"/>
          <p:cNvSpPr txBox="1"/>
          <p:nvPr/>
        </p:nvSpPr>
        <p:spPr>
          <a:xfrm>
            <a:off x="2051720" y="764704"/>
            <a:ext cx="5016117" cy="769441"/>
          </a:xfrm>
          <a:prstGeom prst="rect">
            <a:avLst/>
          </a:prstGeom>
          <a:noFill/>
        </p:spPr>
        <p:txBody>
          <a:bodyPr wrap="none" rtlCol="0">
            <a:spAutoFit/>
          </a:bodyPr>
          <a:lstStyle/>
          <a:p>
            <a:r>
              <a:rPr lang="cs-CZ" sz="4400" b="1" dirty="0" smtClean="0">
                <a:solidFill>
                  <a:schemeClr val="accent3">
                    <a:lumMod val="75000"/>
                  </a:schemeClr>
                </a:solidFill>
              </a:rPr>
              <a:t>Konec prezentace</a:t>
            </a:r>
            <a:endParaRPr lang="cs-CZ" sz="4400" b="1" dirty="0">
              <a:solidFill>
                <a:schemeClr val="accent3">
                  <a:lumMod val="75000"/>
                </a:schemeClr>
              </a:solidFill>
            </a:endParaRPr>
          </a:p>
        </p:txBody>
      </p:sp>
      <p:sp>
        <p:nvSpPr>
          <p:cNvPr id="4" name="TextovéPole 3"/>
          <p:cNvSpPr txBox="1"/>
          <p:nvPr/>
        </p:nvSpPr>
        <p:spPr>
          <a:xfrm>
            <a:off x="539552" y="5805264"/>
            <a:ext cx="8424936" cy="523220"/>
          </a:xfrm>
          <a:prstGeom prst="rect">
            <a:avLst/>
          </a:prstGeom>
          <a:noFill/>
        </p:spPr>
        <p:txBody>
          <a:bodyPr wrap="square" rtlCol="0">
            <a:spAutoFit/>
          </a:bodyPr>
          <a:lstStyle/>
          <a:p>
            <a:r>
              <a:rPr lang="cs-CZ" sz="2800" dirty="0" smtClean="0">
                <a:solidFill>
                  <a:schemeClr val="accent3">
                    <a:lumMod val="75000"/>
                  </a:schemeClr>
                </a:solidFill>
              </a:rPr>
              <a:t>Všechny materiály a obrázky jsou z archivu autora.</a:t>
            </a:r>
            <a:endParaRPr lang="cs-CZ" sz="2800" dirty="0">
              <a:solidFill>
                <a:schemeClr val="accent3">
                  <a:lumMod val="75000"/>
                </a:schemeClr>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454</TotalTime>
  <Words>841</Words>
  <Application>Microsoft Office PowerPoint</Application>
  <PresentationFormat>Předvádění na obrazovce (4:3)</PresentationFormat>
  <Paragraphs>115</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sady Office</vt:lpstr>
      <vt:lpstr>Snímek 1</vt:lpstr>
      <vt:lpstr>Střídavý proud – příklady 1</vt:lpstr>
      <vt:lpstr>Střídavý proud – příklady 2</vt:lpstr>
      <vt:lpstr>Střídavý proud – příklady 3</vt:lpstr>
      <vt:lpstr>Snímek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uzivatel</dc:creator>
  <cp:lastModifiedBy>Opatrný</cp:lastModifiedBy>
  <cp:revision>48</cp:revision>
  <dcterms:created xsi:type="dcterms:W3CDTF">2010-03-15T14:13:29Z</dcterms:created>
  <dcterms:modified xsi:type="dcterms:W3CDTF">2013-03-13T16:18:42Z</dcterms:modified>
</cp:coreProperties>
</file>