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732" r:id="rId2"/>
  </p:sldMasterIdLst>
  <p:sldIdLst>
    <p:sldId id="270" r:id="rId3"/>
    <p:sldId id="269" r:id="rId4"/>
    <p:sldId id="256" r:id="rId5"/>
    <p:sldId id="257" r:id="rId6"/>
    <p:sldId id="263" r:id="rId7"/>
    <p:sldId id="262" r:id="rId8"/>
    <p:sldId id="261" r:id="rId9"/>
    <p:sldId id="260" r:id="rId10"/>
    <p:sldId id="259" r:id="rId11"/>
    <p:sldId id="258" r:id="rId12"/>
    <p:sldId id="264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6" d="100"/>
          <a:sy n="106" d="100"/>
        </p:scale>
        <p:origin x="-336" y="15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</a:t>
          </a:r>
          <a:r>
            <a:rPr lang="cs-CZ" dirty="0" smtClean="0"/>
            <a:t>Mgr</a:t>
          </a:r>
          <a:r>
            <a:rPr lang="cs-CZ" dirty="0" smtClean="0"/>
            <a:t>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VY_52_INOVACE_05_Síla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Síla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</a:t>
          </a:r>
          <a:r>
            <a:rPr lang="cs-CZ" dirty="0" smtClean="0"/>
            <a:t>Fyzika </a:t>
          </a:r>
          <a:r>
            <a:rPr lang="cs-CZ" dirty="0" smtClean="0"/>
            <a:t>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3CFBD5-E158-4378-8238-2333C091B32A}" type="presOf" srcId="{C73C7642-F245-4585-8F88-243F9FAEF6CA}" destId="{AA41A67C-3D3F-4AE9-9E0F-5D7F7BB2E741}" srcOrd="1" destOrd="0" presId="urn:microsoft.com/office/officeart/2005/8/layout/target3"/>
    <dgm:cxn modelId="{0E9798EB-45CA-47A4-8FBC-2D3CA6257C65}" type="presOf" srcId="{019433A1-1324-4DE1-9E6F-32B851095F74}" destId="{A3817367-F2BC-482F-8832-FA00B51DCCF3}" srcOrd="0" destOrd="0" presId="urn:microsoft.com/office/officeart/2005/8/layout/target3"/>
    <dgm:cxn modelId="{CABC9CB6-132E-4375-804F-D9A8E2F67D54}" type="presOf" srcId="{FBBFC3EA-9D9D-4F3A-BEA6-9C2C0E46BF20}" destId="{832BF48F-0145-4429-9E02-8FCA946CCE9E}" srcOrd="1" destOrd="0" presId="urn:microsoft.com/office/officeart/2005/8/layout/target3"/>
    <dgm:cxn modelId="{A57A7CFF-FA81-4B84-A3CB-04E9E0DC2568}" type="presOf" srcId="{EBC41103-E2E5-4D48-9B4B-425520D3D098}" destId="{F969C235-9271-4D34-B740-D627A121CAD0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752E2E0-4108-4165-BE8C-9B64D2B28D21}" type="presOf" srcId="{DAEA276B-ECF9-46F6-A7D3-4693B2D32BC4}" destId="{CDED6FE3-AD8F-4ACC-B6B8-710EDDD97598}" srcOrd="0" destOrd="0" presId="urn:microsoft.com/office/officeart/2005/8/layout/target3"/>
    <dgm:cxn modelId="{3C3F0379-078A-4D24-8761-739BD48B5C0F}" type="presOf" srcId="{445C7998-7549-48B0-BD68-D4F0167F02E5}" destId="{BC35EE03-4121-4EF9-923D-7CB6D30D358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50589CA-3E74-4131-BF9F-61CD36AED80C}" type="presOf" srcId="{EBC41103-E2E5-4D48-9B4B-425520D3D098}" destId="{50C2F88D-8688-44C2-A854-691F34009D3B}" srcOrd="0" destOrd="0" presId="urn:microsoft.com/office/officeart/2005/8/layout/target3"/>
    <dgm:cxn modelId="{952C66C4-7D47-415B-818C-83393BD10851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FAE3052-C374-42B7-A96C-35287F3A08F7}" type="presOf" srcId="{445C7998-7549-48B0-BD68-D4F0167F02E5}" destId="{4D19AB04-24FA-40C2-B203-52AE3D15E171}" srcOrd="1" destOrd="0" presId="urn:microsoft.com/office/officeart/2005/8/layout/target3"/>
    <dgm:cxn modelId="{E1BC21CF-A6AF-4E3A-9DF7-77622EB9F2B7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37D8052-DBB0-478A-AF4F-B213AEE09AF6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5AB8ABE-9C2A-4621-88C2-E3FF7BE9BAEA}" type="presOf" srcId="{C73C7642-F245-4585-8F88-243F9FAEF6CA}" destId="{97289DF2-90F4-4EC2-A9FC-633B00BAB610}" srcOrd="0" destOrd="0" presId="urn:microsoft.com/office/officeart/2005/8/layout/target3"/>
    <dgm:cxn modelId="{715A7C95-0F43-401D-BF0D-AFB8B0131D77}" type="presOf" srcId="{DAEA276B-ECF9-46F6-A7D3-4693B2D32BC4}" destId="{F69A1436-182C-465B-AD7F-FE48E0C090C1}" srcOrd="1" destOrd="0" presId="urn:microsoft.com/office/officeart/2005/8/layout/target3"/>
    <dgm:cxn modelId="{71430A61-EE2A-43D8-AD8A-47F1005CD7A7}" type="presParOf" srcId="{71045F8C-00FA-488E-A7BD-E2E6753D979D}" destId="{3577EC6B-C980-4F34-8C69-4365E7B8FC8C}" srcOrd="0" destOrd="0" presId="urn:microsoft.com/office/officeart/2005/8/layout/target3"/>
    <dgm:cxn modelId="{C9ABE6F6-C23F-450A-A03A-6154814F5128}" type="presParOf" srcId="{71045F8C-00FA-488E-A7BD-E2E6753D979D}" destId="{6940EB87-DC1D-4BC3-9408-9AC2E1FFC039}" srcOrd="1" destOrd="0" presId="urn:microsoft.com/office/officeart/2005/8/layout/target3"/>
    <dgm:cxn modelId="{7D08FDBF-65D6-4867-9B46-0F61BF9017DA}" type="presParOf" srcId="{71045F8C-00FA-488E-A7BD-E2E6753D979D}" destId="{BC35EE03-4121-4EF9-923D-7CB6D30D358D}" srcOrd="2" destOrd="0" presId="urn:microsoft.com/office/officeart/2005/8/layout/target3"/>
    <dgm:cxn modelId="{1D5722F9-D230-4D34-B4BB-2E5109654B4D}" type="presParOf" srcId="{71045F8C-00FA-488E-A7BD-E2E6753D979D}" destId="{C95EEA27-3CBF-4645-A92D-9D8AF5C1CBFC}" srcOrd="3" destOrd="0" presId="urn:microsoft.com/office/officeart/2005/8/layout/target3"/>
    <dgm:cxn modelId="{B3643B76-BA71-4633-9255-A07E225F373C}" type="presParOf" srcId="{71045F8C-00FA-488E-A7BD-E2E6753D979D}" destId="{851BB866-B6AE-4566-893F-4C635BA974FC}" srcOrd="4" destOrd="0" presId="urn:microsoft.com/office/officeart/2005/8/layout/target3"/>
    <dgm:cxn modelId="{51A4D394-8151-4058-9A2C-C5268D3D4AF3}" type="presParOf" srcId="{71045F8C-00FA-488E-A7BD-E2E6753D979D}" destId="{643EA938-EDE0-4533-ACCC-D2BD6F3A527C}" srcOrd="5" destOrd="0" presId="urn:microsoft.com/office/officeart/2005/8/layout/target3"/>
    <dgm:cxn modelId="{D24C386D-302D-49E1-8A05-AA8FF54621C0}" type="presParOf" srcId="{71045F8C-00FA-488E-A7BD-E2E6753D979D}" destId="{92F31B18-D66D-4CC7-89B9-378928DE877D}" srcOrd="6" destOrd="0" presId="urn:microsoft.com/office/officeart/2005/8/layout/target3"/>
    <dgm:cxn modelId="{FCA418CC-DB32-46A5-91D6-530E9F234466}" type="presParOf" srcId="{71045F8C-00FA-488E-A7BD-E2E6753D979D}" destId="{902074E1-B931-4618-97F1-FADBE82E9C3C}" srcOrd="7" destOrd="0" presId="urn:microsoft.com/office/officeart/2005/8/layout/target3"/>
    <dgm:cxn modelId="{0ABD829F-69A1-4523-8B23-5EA65B1BA945}" type="presParOf" srcId="{71045F8C-00FA-488E-A7BD-E2E6753D979D}" destId="{A3817367-F2BC-482F-8832-FA00B51DCCF3}" srcOrd="8" destOrd="0" presId="urn:microsoft.com/office/officeart/2005/8/layout/target3"/>
    <dgm:cxn modelId="{93624197-AB25-430C-875D-4234C94506D0}" type="presParOf" srcId="{71045F8C-00FA-488E-A7BD-E2E6753D979D}" destId="{626ABFF6-56C8-4386-B662-68EC364EED9D}" srcOrd="9" destOrd="0" presId="urn:microsoft.com/office/officeart/2005/8/layout/target3"/>
    <dgm:cxn modelId="{77E10298-6383-4163-B395-DAF84E41545D}" type="presParOf" srcId="{71045F8C-00FA-488E-A7BD-E2E6753D979D}" destId="{6DB11F1C-D028-4800-9625-6611CA9DE6D4}" srcOrd="10" destOrd="0" presId="urn:microsoft.com/office/officeart/2005/8/layout/target3"/>
    <dgm:cxn modelId="{D4B3BB45-60BF-49D2-BEF2-2DCD9281A1D0}" type="presParOf" srcId="{71045F8C-00FA-488E-A7BD-E2E6753D979D}" destId="{CDED6FE3-AD8F-4ACC-B6B8-710EDDD97598}" srcOrd="11" destOrd="0" presId="urn:microsoft.com/office/officeart/2005/8/layout/target3"/>
    <dgm:cxn modelId="{183F67D8-D113-4283-A1CA-0CF3A035B389}" type="presParOf" srcId="{71045F8C-00FA-488E-A7BD-E2E6753D979D}" destId="{397AC6D7-84A6-4150-958F-83C92D9ACF38}" srcOrd="12" destOrd="0" presId="urn:microsoft.com/office/officeart/2005/8/layout/target3"/>
    <dgm:cxn modelId="{E0CF9814-5D23-427F-AE52-DF3848BF9387}" type="presParOf" srcId="{71045F8C-00FA-488E-A7BD-E2E6753D979D}" destId="{D7419528-33A6-416D-9E64-B3F7915C5149}" srcOrd="13" destOrd="0" presId="urn:microsoft.com/office/officeart/2005/8/layout/target3"/>
    <dgm:cxn modelId="{A83A6246-7F91-4C0E-A012-1583FBAD09F3}" type="presParOf" srcId="{71045F8C-00FA-488E-A7BD-E2E6753D979D}" destId="{97289DF2-90F4-4EC2-A9FC-633B00BAB610}" srcOrd="14" destOrd="0" presId="urn:microsoft.com/office/officeart/2005/8/layout/target3"/>
    <dgm:cxn modelId="{1027318C-1523-4E2D-9B0E-C06278D5BD86}" type="presParOf" srcId="{71045F8C-00FA-488E-A7BD-E2E6753D979D}" destId="{234EBA9D-95B4-4C20-A84E-6F65F1085DC6}" srcOrd="15" destOrd="0" presId="urn:microsoft.com/office/officeart/2005/8/layout/target3"/>
    <dgm:cxn modelId="{072A8BA6-1629-4AFE-A163-EEE8981B81B4}" type="presParOf" srcId="{71045F8C-00FA-488E-A7BD-E2E6753D979D}" destId="{12255512-213F-41DF-90A6-8B4CD74A2B52}" srcOrd="16" destOrd="0" presId="urn:microsoft.com/office/officeart/2005/8/layout/target3"/>
    <dgm:cxn modelId="{3A33CAD4-CA4F-4753-B7A0-155E6CE62AE9}" type="presParOf" srcId="{71045F8C-00FA-488E-A7BD-E2E6753D979D}" destId="{50C2F88D-8688-44C2-A854-691F34009D3B}" srcOrd="17" destOrd="0" presId="urn:microsoft.com/office/officeart/2005/8/layout/target3"/>
    <dgm:cxn modelId="{187B8016-FCB6-471F-B1EE-F7D3E1550E58}" type="presParOf" srcId="{71045F8C-00FA-488E-A7BD-E2E6753D979D}" destId="{4D19AB04-24FA-40C2-B203-52AE3D15E171}" srcOrd="18" destOrd="0" presId="urn:microsoft.com/office/officeart/2005/8/layout/target3"/>
    <dgm:cxn modelId="{238B9552-30CB-4764-8356-33D7624AD307}" type="presParOf" srcId="{71045F8C-00FA-488E-A7BD-E2E6753D979D}" destId="{832BF48F-0145-4429-9E02-8FCA946CCE9E}" srcOrd="19" destOrd="0" presId="urn:microsoft.com/office/officeart/2005/8/layout/target3"/>
    <dgm:cxn modelId="{2DECF34E-BFCA-4DAA-A949-E8F397CF94CE}" type="presParOf" srcId="{71045F8C-00FA-488E-A7BD-E2E6753D979D}" destId="{E7297F21-D4FD-4A41-AE58-814D01A6B5E7}" srcOrd="20" destOrd="0" presId="urn:microsoft.com/office/officeart/2005/8/layout/target3"/>
    <dgm:cxn modelId="{B4C1EFE0-680E-4D68-AF77-34CA00324292}" type="presParOf" srcId="{71045F8C-00FA-488E-A7BD-E2E6753D979D}" destId="{F69A1436-182C-465B-AD7F-FE48E0C090C1}" srcOrd="21" destOrd="0" presId="urn:microsoft.com/office/officeart/2005/8/layout/target3"/>
    <dgm:cxn modelId="{50AAAF00-3197-45B6-B8C5-0BE94F5A0755}" type="presParOf" srcId="{71045F8C-00FA-488E-A7BD-E2E6753D979D}" destId="{AA41A67C-3D3F-4AE9-9E0F-5D7F7BB2E741}" srcOrd="22" destOrd="0" presId="urn:microsoft.com/office/officeart/2005/8/layout/target3"/>
    <dgm:cxn modelId="{173EB9CA-49BE-455E-9C83-CEB9DA989CC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</a:t>
          </a:r>
          <a:r>
            <a:rPr lang="cs-CZ" sz="1400" kern="1200" dirty="0" smtClean="0"/>
            <a:t>Mgr</a:t>
          </a:r>
          <a:r>
            <a:rPr lang="cs-CZ" sz="1400" kern="1200" dirty="0" smtClean="0"/>
            <a:t>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VY_52_INOVACE_05_Síla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</a:t>
          </a:r>
          <a:r>
            <a:rPr lang="cs-CZ" sz="1400" kern="1200" dirty="0" smtClean="0"/>
            <a:t>Fyzika </a:t>
          </a:r>
          <a:r>
            <a:rPr lang="cs-CZ" sz="1400" kern="1200" dirty="0" smtClean="0"/>
            <a:t>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Síla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24441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378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647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9761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522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2943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541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2112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0912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4961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9703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229257-05A8-4AC9-BDC2-19801EB9A0F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3791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129515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4294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3574810"/>
              </p:ext>
            </p:extLst>
          </p:nvPr>
        </p:nvGraphicFramePr>
        <p:xfrm>
          <a:off x="1524000" y="1397000"/>
          <a:ext cx="6096000" cy="266192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pro interaktivní tabuli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Motivace</a:t>
                      </a:r>
                      <a:r>
                        <a:rPr lang="cs-CZ" baseline="0" dirty="0" smtClean="0"/>
                        <a:t> a výklad </a:t>
                      </a:r>
                      <a:r>
                        <a:rPr lang="cs-CZ" dirty="0" smtClean="0"/>
                        <a:t>s využitím interaktivní tabule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Křížovku</a:t>
                      </a:r>
                      <a:r>
                        <a:rPr lang="cs-CZ" baseline="0" dirty="0" smtClean="0"/>
                        <a:t>  možno rozdat žákovi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9785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SÍLA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6.ročník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0287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6799490"/>
              </p:ext>
            </p:extLst>
          </p:nvPr>
        </p:nvGraphicFramePr>
        <p:xfrm>
          <a:off x="5004048" y="1988840"/>
          <a:ext cx="3672406" cy="2592288"/>
        </p:xfrm>
        <a:graphic>
          <a:graphicData uri="http://schemas.openxmlformats.org/drawingml/2006/table">
            <a:tbl>
              <a:tblPr/>
              <a:tblGrid>
                <a:gridCol w="465517"/>
                <a:gridCol w="620689"/>
                <a:gridCol w="517240"/>
                <a:gridCol w="517240"/>
                <a:gridCol w="517240"/>
                <a:gridCol w="517240"/>
                <a:gridCol w="517240"/>
              </a:tblGrid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FF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FF00"/>
                          </a:solidFill>
                          <a:effectLst/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FF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FFFF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67544" y="-531440"/>
            <a:ext cx="8229600" cy="1600200"/>
          </a:xfrm>
        </p:spPr>
        <p:txBody>
          <a:bodyPr/>
          <a:lstStyle/>
          <a:p>
            <a:r>
              <a:rPr lang="cs-CZ" sz="4400" dirty="0" smtClean="0"/>
              <a:t>Voda v různých skupenstvích</a:t>
            </a:r>
            <a:endParaRPr lang="cs-CZ" sz="4400" dirty="0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obsah 14"/>
          <p:cNvSpPr>
            <a:spLocks noGrp="1"/>
          </p:cNvSpPr>
          <p:nvPr>
            <p:ph sz="quarter" idx="13"/>
          </p:nvPr>
        </p:nvSpPr>
        <p:spPr>
          <a:xfrm>
            <a:off x="251520" y="2212848"/>
            <a:ext cx="4247328" cy="391363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1.   Bývá po ránu v </a:t>
            </a:r>
            <a:r>
              <a:rPr lang="cs-CZ" dirty="0" smtClean="0"/>
              <a:t>trávě.</a:t>
            </a:r>
            <a:endParaRPr lang="cs-CZ" dirty="0" smtClean="0"/>
          </a:p>
          <a:p>
            <a:pPr marL="514350" indent="-514350">
              <a:buAutoNum type="arabicPeriod" startAt="2"/>
            </a:pPr>
            <a:r>
              <a:rPr lang="cs-CZ" dirty="0" smtClean="0"/>
              <a:t>Padá v </a:t>
            </a:r>
            <a:r>
              <a:rPr lang="cs-CZ" dirty="0" smtClean="0"/>
              <a:t>zimě.</a:t>
            </a:r>
            <a:endParaRPr lang="cs-CZ" dirty="0" smtClean="0"/>
          </a:p>
          <a:p>
            <a:pPr marL="514350" indent="-514350">
              <a:buFont typeface="Arial" pitchFamily="34" charset="0"/>
              <a:buAutoNum type="arabicPeriod" startAt="3"/>
            </a:pPr>
            <a:r>
              <a:rPr lang="cs-CZ" dirty="0"/>
              <a:t>Je vidět nad hrncem, když se vaří </a:t>
            </a:r>
            <a:r>
              <a:rPr lang="cs-CZ" dirty="0" smtClean="0"/>
              <a:t>(</a:t>
            </a:r>
            <a:r>
              <a:rPr lang="cs-CZ" dirty="0"/>
              <a:t>nepálí</a:t>
            </a:r>
            <a:r>
              <a:rPr lang="cs-CZ" dirty="0" smtClean="0"/>
              <a:t>).</a:t>
            </a:r>
            <a:endParaRPr lang="cs-CZ" dirty="0"/>
          </a:p>
          <a:p>
            <a:pPr marL="514350" indent="-514350">
              <a:buAutoNum type="arabicPeriod" startAt="3"/>
            </a:pPr>
            <a:r>
              <a:rPr lang="cs-CZ" dirty="0" smtClean="0"/>
              <a:t>Je </a:t>
            </a:r>
            <a:r>
              <a:rPr lang="cs-CZ" dirty="0"/>
              <a:t>těsně u ústí konvice, </a:t>
            </a:r>
          </a:p>
          <a:p>
            <a:pPr marL="0" indent="0">
              <a:buNone/>
            </a:pPr>
            <a:r>
              <a:rPr lang="cs-CZ" dirty="0"/>
              <a:t>       když se vaří (pálí</a:t>
            </a:r>
            <a:r>
              <a:rPr lang="cs-CZ" dirty="0" smtClean="0"/>
              <a:t>).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5945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0609249"/>
              </p:ext>
            </p:extLst>
          </p:nvPr>
        </p:nvGraphicFramePr>
        <p:xfrm>
          <a:off x="2859133" y="2276872"/>
          <a:ext cx="3206889" cy="2592288"/>
        </p:xfrm>
        <a:graphic>
          <a:graphicData uri="http://schemas.openxmlformats.org/drawingml/2006/table">
            <a:tbl>
              <a:tblPr/>
              <a:tblGrid>
                <a:gridCol w="620689"/>
                <a:gridCol w="517240"/>
                <a:gridCol w="517240"/>
                <a:gridCol w="517240"/>
                <a:gridCol w="517240"/>
                <a:gridCol w="517240"/>
              </a:tblGrid>
              <a:tr h="648072"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026" name="Picture 2" descr="C:\Users\Krejsová\AppData\Local\Microsoft\Windows\Temporary Internet Files\Content.IE5\BX2HWUX3\MC9003014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300" y="1003951"/>
            <a:ext cx="2012833" cy="1488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rejsová\AppData\Local\Microsoft\Windows\Temporary Internet Files\Content.IE5\AM1I8PN9\MC9001977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0130" y="836712"/>
            <a:ext cx="2935258" cy="1078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rejsová\AppData\Local\Microsoft\Windows\Temporary Internet Files\Content.IE5\S7687CZ2\MC9003523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81220">
            <a:off x="946552" y="4437112"/>
            <a:ext cx="1815220" cy="1247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rejsová\AppData\Local\Microsoft\Windows\Temporary Internet Files\Content.IE5\DE4CGPLA\MC9003227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060848"/>
            <a:ext cx="2686377" cy="3175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5466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1127" y="-171400"/>
            <a:ext cx="8229600" cy="1600200"/>
          </a:xfrm>
        </p:spPr>
        <p:txBody>
          <a:bodyPr/>
          <a:lstStyle/>
          <a:p>
            <a:r>
              <a:rPr lang="cs-CZ" sz="4800" dirty="0" smtClean="0"/>
              <a:t>Silou měníme</a:t>
            </a:r>
            <a:endParaRPr lang="cs-CZ" sz="48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>
          <a:xfrm>
            <a:off x="319658" y="1789417"/>
            <a:ext cx="4040188" cy="609600"/>
          </a:xfrm>
        </p:spPr>
        <p:txBody>
          <a:bodyPr/>
          <a:lstStyle/>
          <a:p>
            <a:endParaRPr lang="cs-CZ" b="1" u="sng" dirty="0" smtClean="0"/>
          </a:p>
          <a:p>
            <a:endParaRPr lang="cs-CZ" b="1" u="sng" dirty="0"/>
          </a:p>
          <a:p>
            <a:endParaRPr lang="cs-CZ" b="1" u="sng" dirty="0" smtClean="0"/>
          </a:p>
          <a:p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3"/>
          </p:nvPr>
        </p:nvSpPr>
        <p:spPr>
          <a:xfrm>
            <a:off x="4648952" y="1484784"/>
            <a:ext cx="4041775" cy="6096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35973" y="1556792"/>
            <a:ext cx="4041648" cy="3913632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tvar tělesa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dočasně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trvale</a:t>
            </a:r>
          </a:p>
          <a:p>
            <a:pPr marL="0" indent="0">
              <a:buNone/>
            </a:pPr>
            <a:r>
              <a:rPr lang="cs-CZ" dirty="0" smtClean="0"/>
              <a:t>                 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4008" y="1628800"/>
            <a:ext cx="4041648" cy="3913187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 pohyb tělesa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ychlost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měr 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492045" y="2200649"/>
            <a:ext cx="1296144" cy="1295137"/>
            <a:chOff x="467544" y="1455607"/>
            <a:chExt cx="1824228" cy="1757369"/>
          </a:xfrm>
        </p:grpSpPr>
        <p:pic>
          <p:nvPicPr>
            <p:cNvPr id="6" name="Picture 17" descr="C:\Users\Krejsová\AppData\Local\Microsoft\Windows\Temporary Internet Files\Content.IE5\DZT9SFDF\MC90001689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7544" y="2129412"/>
              <a:ext cx="1824228" cy="10835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Šipka dolů 6"/>
            <p:cNvSpPr/>
            <p:nvPr/>
          </p:nvSpPr>
          <p:spPr>
            <a:xfrm>
              <a:off x="971600" y="1455607"/>
              <a:ext cx="864096" cy="992137"/>
            </a:xfrm>
            <a:prstGeom prst="downArrow">
              <a:avLst/>
            </a:prstGeom>
            <a:solidFill>
              <a:schemeClr val="accent6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9" name="Picture 25" descr="C:\Users\Krejsová\AppData\Local\Microsoft\Windows\Temporary Internet Files\Content.IE5\DE4CGPLA\MC9002330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973054"/>
            <a:ext cx="2462543" cy="1775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rejsová\AppData\Local\Microsoft\Windows\Temporary Internet Files\Content.IE5\BX2HWUX3\MP9004276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372" y="3861048"/>
            <a:ext cx="1815818" cy="1815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9601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387424"/>
            <a:ext cx="8229600" cy="1600200"/>
          </a:xfrm>
        </p:spPr>
        <p:txBody>
          <a:bodyPr/>
          <a:lstStyle/>
          <a:p>
            <a:r>
              <a:rPr lang="cs-CZ" dirty="0" smtClean="0"/>
              <a:t>Gravitační síla</a:t>
            </a:r>
            <a:endParaRPr lang="cs-CZ" dirty="0"/>
          </a:p>
        </p:txBody>
      </p:sp>
      <p:pic>
        <p:nvPicPr>
          <p:cNvPr id="3" name="Picture 4" descr="C:\Users\Krejsová\AppData\Local\Microsoft\Windows\Temporary Internet Files\Content.IE5\BX2HWUX3\MC9000272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00808"/>
            <a:ext cx="4429546" cy="5001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Krejsová\AppData\Local\Microsoft\Windows\Temporary Internet Files\Content.IE5\43F4VGJ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1504" y="3455856"/>
            <a:ext cx="756083" cy="756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Krejsová\AppData\Local\Microsoft\Windows\Temporary Internet Files\Content.IE5\43F4VGJ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642" y="3034581"/>
            <a:ext cx="756083" cy="756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Krejsová\AppData\Local\Microsoft\Windows\Temporary Internet Files\Content.IE5\43F4VGJ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4854" y="3140968"/>
            <a:ext cx="756083" cy="756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Krejsová\AppData\Local\Microsoft\Windows\Temporary Internet Files\Content.IE5\43F4VGJ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05064"/>
            <a:ext cx="756083" cy="756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Krejsová\AppData\Local\Microsoft\Windows\Temporary Internet Files\Content.IE5\43F4VGJ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685" y="2132856"/>
            <a:ext cx="756083" cy="756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Krejsová\AppData\Local\Microsoft\Windows\Temporary Internet Files\Content.IE5\43F4VGJ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5" y="1916832"/>
            <a:ext cx="756083" cy="756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Krejsová\AppData\Local\Microsoft\Windows\Temporary Internet Files\Content.IE5\43F4VGJ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490806"/>
            <a:ext cx="756083" cy="756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Vývojový diagram: ukončení 13"/>
          <p:cNvSpPr/>
          <p:nvPr/>
        </p:nvSpPr>
        <p:spPr>
          <a:xfrm>
            <a:off x="5364088" y="5877272"/>
            <a:ext cx="3240360" cy="980728"/>
          </a:xfrm>
          <a:prstGeom prst="flowChartTerminator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 descr="C:\Users\Krejsová\AppData\Local\Microsoft\Windows\Temporary Internet Files\Content.IE5\AM1I8PN9\MC9003892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518396"/>
            <a:ext cx="792088" cy="122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6485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500"/>
                            </p:stCondLst>
                            <p:childTnLst>
                              <p:par>
                                <p:cTn id="36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3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500"/>
                            </p:stCondLst>
                            <p:childTnLst>
                              <p:par>
                                <p:cTn id="39" presetID="5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4 3.7037E-7 L -0.02865 0.12917 C -0.04497 0.15625 -0.05399 0.19699 -0.05399 0.23958 C -0.05399 0.28773 -0.04497 0.32616 -0.02865 0.35347 L 0.0434 0.4831 " pathEditMode="relative" rAng="0" ptsTypes="FffFF">
                                      <p:cBhvr>
                                        <p:cTn id="40" dur="375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78" y="24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3" descr="C:\Users\Krejsová\AppData\Local\Microsoft\Windows\Temporary Internet Files\Content.IE5\BX2HWUX3\MC900361772[1].wmf"/>
          <p:cNvPicPr>
            <a:picLocks noChangeAspect="1" noChangeArrowheads="1"/>
          </p:cNvPicPr>
          <p:nvPr/>
        </p:nvPicPr>
        <p:blipFill>
          <a:blip r:embed="rId2" cstate="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97781">
            <a:off x="2659420" y="4658953"/>
            <a:ext cx="1165463" cy="1168968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Magnetická síla</a:t>
            </a:r>
            <a:endParaRPr lang="cs-CZ" dirty="0"/>
          </a:p>
        </p:txBody>
      </p:sp>
      <p:pic>
        <p:nvPicPr>
          <p:cNvPr id="4" name="Picture 19" descr="C:\Users\Krejsová\AppData\Local\Microsoft\Windows\Temporary Internet Files\Content.IE5\43F4VGJN\MC9003797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92535">
            <a:off x="2646509" y="2154401"/>
            <a:ext cx="2277233" cy="165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3" descr="C:\Users\Krejsová\AppData\Local\Microsoft\Windows\Temporary Internet Files\Content.IE5\BX2HWUX3\MC900361772[1].wmf"/>
          <p:cNvPicPr>
            <a:picLocks noChangeAspect="1" noChangeArrowheads="1"/>
          </p:cNvPicPr>
          <p:nvPr/>
        </p:nvPicPr>
        <p:blipFill>
          <a:blip r:embed="rId2" cstate="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30010">
            <a:off x="6383406" y="4590101"/>
            <a:ext cx="1165463" cy="1168968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</p:spPr>
      </p:pic>
      <p:pic>
        <p:nvPicPr>
          <p:cNvPr id="1026" name="Picture 2" descr="C:\Users\Krejsová\AppData\Local\Microsoft\Windows\Temporary Internet Files\Content.IE5\DZT9SFDF\MC9002509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4401" y="815404"/>
            <a:ext cx="2963495" cy="2469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3241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.04531 -0.08634 L -0.26181 -0.23334 " pathEditMode="relative" rAng="0" ptsTypes="AA">
                                      <p:cBhvr>
                                        <p:cTn id="6" dur="5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65" y="-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750"/>
                            </p:stCondLst>
                            <p:childTnLst>
                              <p:par>
                                <p:cTn id="8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64 0.05903 L -0.01198 -0.19097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1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1840" y="-603448"/>
            <a:ext cx="8229600" cy="1600200"/>
          </a:xfrm>
        </p:spPr>
        <p:txBody>
          <a:bodyPr/>
          <a:lstStyle/>
          <a:p>
            <a:r>
              <a:rPr lang="cs-CZ" dirty="0" smtClean="0"/>
              <a:t>Elektrická síla</a:t>
            </a:r>
            <a:endParaRPr lang="cs-CZ" dirty="0"/>
          </a:p>
        </p:txBody>
      </p:sp>
      <p:pic>
        <p:nvPicPr>
          <p:cNvPr id="4" name="Picture 14" descr="C:\Users\Krejsová\AppData\Local\Microsoft\Windows\Temporary Internet Files\Content.IE5\DZT9SFDF\MC90037090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364" y="1003739"/>
            <a:ext cx="2994508" cy="253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Skupina 12"/>
          <p:cNvGrpSpPr/>
          <p:nvPr/>
        </p:nvGrpSpPr>
        <p:grpSpPr>
          <a:xfrm>
            <a:off x="1487438" y="3697918"/>
            <a:ext cx="2229580" cy="1499611"/>
            <a:chOff x="1487438" y="3697918"/>
            <a:chExt cx="2229580" cy="1499611"/>
          </a:xfrm>
        </p:grpSpPr>
        <p:sp>
          <p:nvSpPr>
            <p:cNvPr id="5" name="Volný tvar 4"/>
            <p:cNvSpPr/>
            <p:nvPr/>
          </p:nvSpPr>
          <p:spPr>
            <a:xfrm>
              <a:off x="3097893" y="4490320"/>
              <a:ext cx="619125" cy="466725"/>
            </a:xfrm>
            <a:custGeom>
              <a:avLst/>
              <a:gdLst>
                <a:gd name="connsiteX0" fmla="*/ 247650 w 619125"/>
                <a:gd name="connsiteY0" fmla="*/ 266700 h 466725"/>
                <a:gd name="connsiteX1" fmla="*/ 619125 w 619125"/>
                <a:gd name="connsiteY1" fmla="*/ 304800 h 466725"/>
                <a:gd name="connsiteX2" fmla="*/ 438150 w 619125"/>
                <a:gd name="connsiteY2" fmla="*/ 104775 h 466725"/>
                <a:gd name="connsiteX3" fmla="*/ 590550 w 619125"/>
                <a:gd name="connsiteY3" fmla="*/ 38100 h 466725"/>
                <a:gd name="connsiteX4" fmla="*/ 190500 w 619125"/>
                <a:gd name="connsiteY4" fmla="*/ 0 h 466725"/>
                <a:gd name="connsiteX5" fmla="*/ 219075 w 619125"/>
                <a:gd name="connsiteY5" fmla="*/ 95250 h 466725"/>
                <a:gd name="connsiteX6" fmla="*/ 0 w 619125"/>
                <a:gd name="connsiteY6" fmla="*/ 209550 h 466725"/>
                <a:gd name="connsiteX7" fmla="*/ 228600 w 619125"/>
                <a:gd name="connsiteY7" fmla="*/ 228600 h 466725"/>
                <a:gd name="connsiteX8" fmla="*/ 219075 w 619125"/>
                <a:gd name="connsiteY8" fmla="*/ 352425 h 466725"/>
                <a:gd name="connsiteX9" fmla="*/ 190500 w 619125"/>
                <a:gd name="connsiteY9" fmla="*/ 400050 h 466725"/>
                <a:gd name="connsiteX10" fmla="*/ 180975 w 619125"/>
                <a:gd name="connsiteY10" fmla="*/ 428625 h 466725"/>
                <a:gd name="connsiteX11" fmla="*/ 161925 w 619125"/>
                <a:gd name="connsiteY11" fmla="*/ 466725 h 466725"/>
                <a:gd name="connsiteX12" fmla="*/ 371475 w 619125"/>
                <a:gd name="connsiteY12" fmla="*/ 209550 h 466725"/>
                <a:gd name="connsiteX13" fmla="*/ 371475 w 619125"/>
                <a:gd name="connsiteY13" fmla="*/ 209550 h 466725"/>
                <a:gd name="connsiteX14" fmla="*/ 371475 w 619125"/>
                <a:gd name="connsiteY14" fmla="*/ 209550 h 466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19125" h="466725">
                  <a:moveTo>
                    <a:pt x="247650" y="266700"/>
                  </a:moveTo>
                  <a:lnTo>
                    <a:pt x="619125" y="304800"/>
                  </a:lnTo>
                  <a:lnTo>
                    <a:pt x="438150" y="104775"/>
                  </a:lnTo>
                  <a:lnTo>
                    <a:pt x="590550" y="38100"/>
                  </a:lnTo>
                  <a:lnTo>
                    <a:pt x="190500" y="0"/>
                  </a:lnTo>
                  <a:lnTo>
                    <a:pt x="219075" y="95250"/>
                  </a:lnTo>
                  <a:lnTo>
                    <a:pt x="0" y="209550"/>
                  </a:lnTo>
                  <a:lnTo>
                    <a:pt x="228600" y="228600"/>
                  </a:lnTo>
                  <a:cubicBezTo>
                    <a:pt x="225425" y="269875"/>
                    <a:pt x="228055" y="312014"/>
                    <a:pt x="219075" y="352425"/>
                  </a:cubicBezTo>
                  <a:cubicBezTo>
                    <a:pt x="215059" y="370497"/>
                    <a:pt x="198779" y="383491"/>
                    <a:pt x="190500" y="400050"/>
                  </a:cubicBezTo>
                  <a:cubicBezTo>
                    <a:pt x="186010" y="409030"/>
                    <a:pt x="185465" y="419645"/>
                    <a:pt x="180975" y="428625"/>
                  </a:cubicBezTo>
                  <a:cubicBezTo>
                    <a:pt x="160164" y="470247"/>
                    <a:pt x="161925" y="442866"/>
                    <a:pt x="161925" y="466725"/>
                  </a:cubicBezTo>
                  <a:lnTo>
                    <a:pt x="371475" y="209550"/>
                  </a:lnTo>
                  <a:lnTo>
                    <a:pt x="371475" y="209550"/>
                  </a:lnTo>
                  <a:lnTo>
                    <a:pt x="371475" y="209550"/>
                  </a:lnTo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1487438" y="3697918"/>
              <a:ext cx="2029207" cy="1499611"/>
              <a:chOff x="1323975" y="3644710"/>
              <a:chExt cx="2029207" cy="1499611"/>
            </a:xfrm>
          </p:grpSpPr>
          <p:sp>
            <p:nvSpPr>
              <p:cNvPr id="6" name="Volný tvar 5"/>
              <p:cNvSpPr/>
              <p:nvPr/>
            </p:nvSpPr>
            <p:spPr>
              <a:xfrm rot="2673615">
                <a:off x="1333500" y="3676650"/>
                <a:ext cx="533400" cy="333375"/>
              </a:xfrm>
              <a:custGeom>
                <a:avLst/>
                <a:gdLst>
                  <a:gd name="connsiteX0" fmla="*/ 0 w 533400"/>
                  <a:gd name="connsiteY0" fmla="*/ 114300 h 333375"/>
                  <a:gd name="connsiteX1" fmla="*/ 161925 w 533400"/>
                  <a:gd name="connsiteY1" fmla="*/ 9525 h 333375"/>
                  <a:gd name="connsiteX2" fmla="*/ 219075 w 533400"/>
                  <a:gd name="connsiteY2" fmla="*/ 104775 h 333375"/>
                  <a:gd name="connsiteX3" fmla="*/ 457200 w 533400"/>
                  <a:gd name="connsiteY3" fmla="*/ 0 h 333375"/>
                  <a:gd name="connsiteX4" fmla="*/ 457200 w 533400"/>
                  <a:gd name="connsiteY4" fmla="*/ 161925 h 333375"/>
                  <a:gd name="connsiteX5" fmla="*/ 533400 w 533400"/>
                  <a:gd name="connsiteY5" fmla="*/ 200025 h 333375"/>
                  <a:gd name="connsiteX6" fmla="*/ 323850 w 533400"/>
                  <a:gd name="connsiteY6" fmla="*/ 238125 h 333375"/>
                  <a:gd name="connsiteX7" fmla="*/ 285750 w 533400"/>
                  <a:gd name="connsiteY7" fmla="*/ 314325 h 333375"/>
                  <a:gd name="connsiteX8" fmla="*/ 161925 w 533400"/>
                  <a:gd name="connsiteY8" fmla="*/ 266700 h 333375"/>
                  <a:gd name="connsiteX9" fmla="*/ 114300 w 533400"/>
                  <a:gd name="connsiteY9" fmla="*/ 333375 h 333375"/>
                  <a:gd name="connsiteX10" fmla="*/ 114300 w 533400"/>
                  <a:gd name="connsiteY10" fmla="*/ 219075 h 333375"/>
                  <a:gd name="connsiteX11" fmla="*/ 47625 w 533400"/>
                  <a:gd name="connsiteY11" fmla="*/ 152400 h 333375"/>
                  <a:gd name="connsiteX12" fmla="*/ 0 w 533400"/>
                  <a:gd name="connsiteY12" fmla="*/ 114300 h 3333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33400" h="333375">
                    <a:moveTo>
                      <a:pt x="0" y="114300"/>
                    </a:moveTo>
                    <a:lnTo>
                      <a:pt x="161925" y="9525"/>
                    </a:lnTo>
                    <a:lnTo>
                      <a:pt x="219075" y="104775"/>
                    </a:lnTo>
                    <a:lnTo>
                      <a:pt x="457200" y="0"/>
                    </a:lnTo>
                    <a:lnTo>
                      <a:pt x="457200" y="161925"/>
                    </a:lnTo>
                    <a:lnTo>
                      <a:pt x="533400" y="200025"/>
                    </a:lnTo>
                    <a:lnTo>
                      <a:pt x="323850" y="238125"/>
                    </a:lnTo>
                    <a:lnTo>
                      <a:pt x="285750" y="314325"/>
                    </a:lnTo>
                    <a:lnTo>
                      <a:pt x="161925" y="266700"/>
                    </a:lnTo>
                    <a:lnTo>
                      <a:pt x="114300" y="333375"/>
                    </a:lnTo>
                    <a:lnTo>
                      <a:pt x="114300" y="219075"/>
                    </a:lnTo>
                    <a:lnTo>
                      <a:pt x="47625" y="152400"/>
                    </a:lnTo>
                    <a:lnTo>
                      <a:pt x="0" y="114300"/>
                    </a:lnTo>
                    <a:close/>
                  </a:path>
                </a:pathLst>
              </a:cu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Volný tvar 6"/>
              <p:cNvSpPr/>
              <p:nvPr/>
            </p:nvSpPr>
            <p:spPr>
              <a:xfrm rot="9085279">
                <a:off x="2819782" y="3644710"/>
                <a:ext cx="533400" cy="333375"/>
              </a:xfrm>
              <a:custGeom>
                <a:avLst/>
                <a:gdLst>
                  <a:gd name="connsiteX0" fmla="*/ 0 w 533400"/>
                  <a:gd name="connsiteY0" fmla="*/ 114300 h 333375"/>
                  <a:gd name="connsiteX1" fmla="*/ 161925 w 533400"/>
                  <a:gd name="connsiteY1" fmla="*/ 9525 h 333375"/>
                  <a:gd name="connsiteX2" fmla="*/ 219075 w 533400"/>
                  <a:gd name="connsiteY2" fmla="*/ 104775 h 333375"/>
                  <a:gd name="connsiteX3" fmla="*/ 457200 w 533400"/>
                  <a:gd name="connsiteY3" fmla="*/ 0 h 333375"/>
                  <a:gd name="connsiteX4" fmla="*/ 457200 w 533400"/>
                  <a:gd name="connsiteY4" fmla="*/ 161925 h 333375"/>
                  <a:gd name="connsiteX5" fmla="*/ 533400 w 533400"/>
                  <a:gd name="connsiteY5" fmla="*/ 200025 h 333375"/>
                  <a:gd name="connsiteX6" fmla="*/ 323850 w 533400"/>
                  <a:gd name="connsiteY6" fmla="*/ 238125 h 333375"/>
                  <a:gd name="connsiteX7" fmla="*/ 285750 w 533400"/>
                  <a:gd name="connsiteY7" fmla="*/ 314325 h 333375"/>
                  <a:gd name="connsiteX8" fmla="*/ 161925 w 533400"/>
                  <a:gd name="connsiteY8" fmla="*/ 266700 h 333375"/>
                  <a:gd name="connsiteX9" fmla="*/ 114300 w 533400"/>
                  <a:gd name="connsiteY9" fmla="*/ 333375 h 333375"/>
                  <a:gd name="connsiteX10" fmla="*/ 114300 w 533400"/>
                  <a:gd name="connsiteY10" fmla="*/ 219075 h 333375"/>
                  <a:gd name="connsiteX11" fmla="*/ 47625 w 533400"/>
                  <a:gd name="connsiteY11" fmla="*/ 152400 h 333375"/>
                  <a:gd name="connsiteX12" fmla="*/ 0 w 533400"/>
                  <a:gd name="connsiteY12" fmla="*/ 114300 h 3333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33400" h="333375">
                    <a:moveTo>
                      <a:pt x="0" y="114300"/>
                    </a:moveTo>
                    <a:lnTo>
                      <a:pt x="161925" y="9525"/>
                    </a:lnTo>
                    <a:lnTo>
                      <a:pt x="219075" y="104775"/>
                    </a:lnTo>
                    <a:lnTo>
                      <a:pt x="457200" y="0"/>
                    </a:lnTo>
                    <a:lnTo>
                      <a:pt x="457200" y="161925"/>
                    </a:lnTo>
                    <a:lnTo>
                      <a:pt x="533400" y="200025"/>
                    </a:lnTo>
                    <a:lnTo>
                      <a:pt x="323850" y="238125"/>
                    </a:lnTo>
                    <a:lnTo>
                      <a:pt x="285750" y="314325"/>
                    </a:lnTo>
                    <a:lnTo>
                      <a:pt x="161925" y="266700"/>
                    </a:lnTo>
                    <a:lnTo>
                      <a:pt x="114300" y="333375"/>
                    </a:lnTo>
                    <a:lnTo>
                      <a:pt x="114300" y="219075"/>
                    </a:lnTo>
                    <a:lnTo>
                      <a:pt x="47625" y="152400"/>
                    </a:lnTo>
                    <a:lnTo>
                      <a:pt x="0" y="114300"/>
                    </a:lnTo>
                    <a:close/>
                  </a:path>
                </a:pathLst>
              </a:cu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Volný tvar 7"/>
              <p:cNvSpPr/>
              <p:nvPr/>
            </p:nvSpPr>
            <p:spPr>
              <a:xfrm>
                <a:off x="1323975" y="4437112"/>
                <a:ext cx="533400" cy="333375"/>
              </a:xfrm>
              <a:custGeom>
                <a:avLst/>
                <a:gdLst>
                  <a:gd name="connsiteX0" fmla="*/ 0 w 533400"/>
                  <a:gd name="connsiteY0" fmla="*/ 114300 h 333375"/>
                  <a:gd name="connsiteX1" fmla="*/ 161925 w 533400"/>
                  <a:gd name="connsiteY1" fmla="*/ 9525 h 333375"/>
                  <a:gd name="connsiteX2" fmla="*/ 219075 w 533400"/>
                  <a:gd name="connsiteY2" fmla="*/ 104775 h 333375"/>
                  <a:gd name="connsiteX3" fmla="*/ 457200 w 533400"/>
                  <a:gd name="connsiteY3" fmla="*/ 0 h 333375"/>
                  <a:gd name="connsiteX4" fmla="*/ 457200 w 533400"/>
                  <a:gd name="connsiteY4" fmla="*/ 161925 h 333375"/>
                  <a:gd name="connsiteX5" fmla="*/ 533400 w 533400"/>
                  <a:gd name="connsiteY5" fmla="*/ 200025 h 333375"/>
                  <a:gd name="connsiteX6" fmla="*/ 323850 w 533400"/>
                  <a:gd name="connsiteY6" fmla="*/ 238125 h 333375"/>
                  <a:gd name="connsiteX7" fmla="*/ 285750 w 533400"/>
                  <a:gd name="connsiteY7" fmla="*/ 314325 h 333375"/>
                  <a:gd name="connsiteX8" fmla="*/ 161925 w 533400"/>
                  <a:gd name="connsiteY8" fmla="*/ 266700 h 333375"/>
                  <a:gd name="connsiteX9" fmla="*/ 114300 w 533400"/>
                  <a:gd name="connsiteY9" fmla="*/ 333375 h 333375"/>
                  <a:gd name="connsiteX10" fmla="*/ 114300 w 533400"/>
                  <a:gd name="connsiteY10" fmla="*/ 219075 h 333375"/>
                  <a:gd name="connsiteX11" fmla="*/ 47625 w 533400"/>
                  <a:gd name="connsiteY11" fmla="*/ 152400 h 333375"/>
                  <a:gd name="connsiteX12" fmla="*/ 0 w 533400"/>
                  <a:gd name="connsiteY12" fmla="*/ 114300 h 3333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33400" h="333375">
                    <a:moveTo>
                      <a:pt x="0" y="114300"/>
                    </a:moveTo>
                    <a:lnTo>
                      <a:pt x="161925" y="9525"/>
                    </a:lnTo>
                    <a:lnTo>
                      <a:pt x="219075" y="104775"/>
                    </a:lnTo>
                    <a:lnTo>
                      <a:pt x="457200" y="0"/>
                    </a:lnTo>
                    <a:lnTo>
                      <a:pt x="457200" y="161925"/>
                    </a:lnTo>
                    <a:lnTo>
                      <a:pt x="533400" y="200025"/>
                    </a:lnTo>
                    <a:lnTo>
                      <a:pt x="323850" y="238125"/>
                    </a:lnTo>
                    <a:lnTo>
                      <a:pt x="285750" y="314325"/>
                    </a:lnTo>
                    <a:lnTo>
                      <a:pt x="161925" y="266700"/>
                    </a:lnTo>
                    <a:lnTo>
                      <a:pt x="114300" y="333375"/>
                    </a:lnTo>
                    <a:lnTo>
                      <a:pt x="114300" y="219075"/>
                    </a:lnTo>
                    <a:lnTo>
                      <a:pt x="47625" y="152400"/>
                    </a:lnTo>
                    <a:lnTo>
                      <a:pt x="0" y="114300"/>
                    </a:lnTo>
                    <a:close/>
                  </a:path>
                </a:pathLst>
              </a:cu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Volný tvar 8"/>
              <p:cNvSpPr/>
              <p:nvPr/>
            </p:nvSpPr>
            <p:spPr>
              <a:xfrm rot="9382843">
                <a:off x="2312187" y="4810946"/>
                <a:ext cx="533400" cy="333375"/>
              </a:xfrm>
              <a:custGeom>
                <a:avLst/>
                <a:gdLst>
                  <a:gd name="connsiteX0" fmla="*/ 0 w 533400"/>
                  <a:gd name="connsiteY0" fmla="*/ 114300 h 333375"/>
                  <a:gd name="connsiteX1" fmla="*/ 161925 w 533400"/>
                  <a:gd name="connsiteY1" fmla="*/ 9525 h 333375"/>
                  <a:gd name="connsiteX2" fmla="*/ 219075 w 533400"/>
                  <a:gd name="connsiteY2" fmla="*/ 104775 h 333375"/>
                  <a:gd name="connsiteX3" fmla="*/ 457200 w 533400"/>
                  <a:gd name="connsiteY3" fmla="*/ 0 h 333375"/>
                  <a:gd name="connsiteX4" fmla="*/ 457200 w 533400"/>
                  <a:gd name="connsiteY4" fmla="*/ 161925 h 333375"/>
                  <a:gd name="connsiteX5" fmla="*/ 533400 w 533400"/>
                  <a:gd name="connsiteY5" fmla="*/ 200025 h 333375"/>
                  <a:gd name="connsiteX6" fmla="*/ 323850 w 533400"/>
                  <a:gd name="connsiteY6" fmla="*/ 238125 h 333375"/>
                  <a:gd name="connsiteX7" fmla="*/ 285750 w 533400"/>
                  <a:gd name="connsiteY7" fmla="*/ 314325 h 333375"/>
                  <a:gd name="connsiteX8" fmla="*/ 161925 w 533400"/>
                  <a:gd name="connsiteY8" fmla="*/ 266700 h 333375"/>
                  <a:gd name="connsiteX9" fmla="*/ 114300 w 533400"/>
                  <a:gd name="connsiteY9" fmla="*/ 333375 h 333375"/>
                  <a:gd name="connsiteX10" fmla="*/ 114300 w 533400"/>
                  <a:gd name="connsiteY10" fmla="*/ 219075 h 333375"/>
                  <a:gd name="connsiteX11" fmla="*/ 47625 w 533400"/>
                  <a:gd name="connsiteY11" fmla="*/ 152400 h 333375"/>
                  <a:gd name="connsiteX12" fmla="*/ 0 w 533400"/>
                  <a:gd name="connsiteY12" fmla="*/ 114300 h 3333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33400" h="333375">
                    <a:moveTo>
                      <a:pt x="0" y="114300"/>
                    </a:moveTo>
                    <a:lnTo>
                      <a:pt x="161925" y="9525"/>
                    </a:lnTo>
                    <a:lnTo>
                      <a:pt x="219075" y="104775"/>
                    </a:lnTo>
                    <a:lnTo>
                      <a:pt x="457200" y="0"/>
                    </a:lnTo>
                    <a:lnTo>
                      <a:pt x="457200" y="161925"/>
                    </a:lnTo>
                    <a:lnTo>
                      <a:pt x="533400" y="200025"/>
                    </a:lnTo>
                    <a:lnTo>
                      <a:pt x="323850" y="238125"/>
                    </a:lnTo>
                    <a:lnTo>
                      <a:pt x="285750" y="314325"/>
                    </a:lnTo>
                    <a:lnTo>
                      <a:pt x="161925" y="266700"/>
                    </a:lnTo>
                    <a:lnTo>
                      <a:pt x="114300" y="333375"/>
                    </a:lnTo>
                    <a:lnTo>
                      <a:pt x="114300" y="219075"/>
                    </a:lnTo>
                    <a:lnTo>
                      <a:pt x="47625" y="152400"/>
                    </a:lnTo>
                    <a:lnTo>
                      <a:pt x="0" y="114300"/>
                    </a:lnTo>
                    <a:close/>
                  </a:path>
                </a:pathLst>
              </a:cu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10" name="TextovéPole 9"/>
          <p:cNvSpPr txBox="1"/>
          <p:nvPr/>
        </p:nvSpPr>
        <p:spPr>
          <a:xfrm>
            <a:off x="3563888" y="1916832"/>
            <a:ext cx="5695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Třením trojúhelník </a:t>
            </a:r>
            <a:r>
              <a:rPr lang="cs-CZ" sz="2800" dirty="0" smtClean="0"/>
              <a:t>zelektrizujeme.</a:t>
            </a:r>
            <a:endParaRPr lang="cs-CZ" sz="2800" dirty="0"/>
          </a:p>
        </p:txBody>
      </p:sp>
      <p:pic>
        <p:nvPicPr>
          <p:cNvPr id="14" name="Picture 11" descr="C:\Users\Krejsová\AppData\Local\Microsoft\Windows\Temporary Internet Files\Content.IE5\AM1I8PN9\MM90035666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140968"/>
            <a:ext cx="2659778" cy="2374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6803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Krejsová\AppData\Local\Microsoft\Windows\Temporary Internet Files\Content.IE5\S7687CZ2\MC9002871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0287" y="3416798"/>
            <a:ext cx="2082297" cy="2118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Krejsová\AppData\Local\Microsoft\Windows\Temporary Internet Files\Content.IE5\AM1I8PN9\MC9002298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045" y="3933056"/>
            <a:ext cx="1799815" cy="1602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Krejsová\AppData\Local\Microsoft\Windows\Temporary Internet Files\Content.IE5\DZT9SFDF\MC9002903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20688"/>
            <a:ext cx="2782591" cy="5065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Krejsová\AppData\Local\Microsoft\Windows\Temporary Internet Files\Content.IE5\8XSBF7KV\MC900437988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36293" y="1052736"/>
            <a:ext cx="3168352" cy="169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-581347"/>
            <a:ext cx="8229600" cy="1600200"/>
          </a:xfrm>
        </p:spPr>
        <p:txBody>
          <a:bodyPr/>
          <a:lstStyle/>
          <a:p>
            <a:r>
              <a:rPr lang="cs-CZ" dirty="0" smtClean="0"/>
              <a:t>Velikost síly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475656" y="5444414"/>
            <a:ext cx="626469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>
                <a:solidFill>
                  <a:srgbClr val="00B050"/>
                </a:solidFill>
              </a:rPr>
              <a:t>Sílu měříme </a:t>
            </a:r>
            <a:r>
              <a:rPr lang="cs-CZ" sz="2800" b="1" dirty="0" smtClean="0">
                <a:solidFill>
                  <a:srgbClr val="00B050"/>
                </a:solidFill>
              </a:rPr>
              <a:t>pružinovým siloměrem</a:t>
            </a:r>
            <a:r>
              <a:rPr lang="cs-CZ" sz="2800" b="1" dirty="0">
                <a:solidFill>
                  <a:srgbClr val="00B050"/>
                </a:solidFill>
              </a:rPr>
              <a:t>. </a:t>
            </a:r>
          </a:p>
          <a:p>
            <a:pPr algn="ctr"/>
            <a:r>
              <a:rPr lang="cs-CZ" sz="2800" b="1" dirty="0">
                <a:solidFill>
                  <a:srgbClr val="00B050"/>
                </a:solidFill>
              </a:rPr>
              <a:t>Jednotkou síly je 1 Newton.</a:t>
            </a:r>
          </a:p>
        </p:txBody>
      </p:sp>
    </p:spTree>
    <p:extLst>
      <p:ext uri="{BB962C8B-B14F-4D97-AF65-F5344CB8AC3E}">
        <p14:creationId xmlns:p14="http://schemas.microsoft.com/office/powerpoint/2010/main" val="846082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315416"/>
            <a:ext cx="8229600" cy="1600200"/>
          </a:xfrm>
        </p:spPr>
        <p:txBody>
          <a:bodyPr/>
          <a:lstStyle/>
          <a:p>
            <a:r>
              <a:rPr lang="cs-CZ" dirty="0" smtClean="0"/>
              <a:t>Síla působí</a:t>
            </a:r>
            <a:endParaRPr lang="cs-CZ" dirty="0"/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DOTYKEM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 DÁLKU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u="sng" dirty="0" smtClean="0"/>
              <a:t>Měníme tvar tělesa</a:t>
            </a:r>
          </a:p>
          <a:p>
            <a:pPr marL="0" indent="0">
              <a:buNone/>
            </a:pPr>
            <a:r>
              <a:rPr lang="cs-CZ" dirty="0" smtClean="0"/>
              <a:t>      dočasně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trvale</a:t>
            </a:r>
          </a:p>
          <a:p>
            <a:r>
              <a:rPr lang="cs-CZ" u="sng" dirty="0" smtClean="0"/>
              <a:t>Pohyb tělesa</a:t>
            </a:r>
          </a:p>
          <a:p>
            <a:pPr marL="0" indent="0">
              <a:buNone/>
            </a:pPr>
            <a:r>
              <a:rPr lang="cs-CZ" dirty="0" smtClean="0"/>
              <a:t>       rychlost</a:t>
            </a:r>
          </a:p>
          <a:p>
            <a:pPr marL="0" indent="0">
              <a:buNone/>
            </a:pPr>
            <a:r>
              <a:rPr lang="cs-CZ" dirty="0" smtClean="0"/>
              <a:t>       směr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gravitační síla</a:t>
            </a:r>
          </a:p>
          <a:p>
            <a:r>
              <a:rPr lang="cs-CZ" dirty="0" smtClean="0"/>
              <a:t>elektrická síla</a:t>
            </a:r>
          </a:p>
          <a:p>
            <a:r>
              <a:rPr lang="cs-CZ" dirty="0" smtClean="0"/>
              <a:t>magnetická </a:t>
            </a:r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475656" y="5444414"/>
            <a:ext cx="626469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>
                <a:solidFill>
                  <a:srgbClr val="00B050"/>
                </a:solidFill>
              </a:rPr>
              <a:t>Sílu měříme </a:t>
            </a:r>
            <a:r>
              <a:rPr lang="cs-CZ" sz="2800" b="1" dirty="0" smtClean="0">
                <a:solidFill>
                  <a:srgbClr val="00B050"/>
                </a:solidFill>
              </a:rPr>
              <a:t>pružinovým siloměrem</a:t>
            </a:r>
            <a:r>
              <a:rPr lang="cs-CZ" sz="2800" b="1" dirty="0">
                <a:solidFill>
                  <a:srgbClr val="00B050"/>
                </a:solidFill>
              </a:rPr>
              <a:t>. </a:t>
            </a:r>
          </a:p>
          <a:p>
            <a:pPr algn="ctr"/>
            <a:r>
              <a:rPr lang="cs-CZ" sz="2800" b="1" dirty="0">
                <a:solidFill>
                  <a:srgbClr val="00B050"/>
                </a:solidFill>
              </a:rPr>
              <a:t>Jednotkou síly je 1 Newton.</a:t>
            </a:r>
          </a:p>
        </p:txBody>
      </p:sp>
    </p:spTree>
    <p:extLst>
      <p:ext uri="{BB962C8B-B14F-4D97-AF65-F5344CB8AC3E}">
        <p14:creationId xmlns:p14="http://schemas.microsoft.com/office/powerpoint/2010/main" val="2060746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55797159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259</TotalTime>
  <Words>225</Words>
  <Application>Microsoft Office PowerPoint</Application>
  <PresentationFormat>Předvádění na obrazovce (4:3)</PresentationFormat>
  <Paragraphs>103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Exekutivní</vt:lpstr>
      <vt:lpstr>Prezentace aplikace PowerPoint</vt:lpstr>
      <vt:lpstr>Anotace</vt:lpstr>
      <vt:lpstr>SÍLA</vt:lpstr>
      <vt:lpstr>Voda v různých skupenstvích</vt:lpstr>
      <vt:lpstr>Prezentace aplikace PowerPoint</vt:lpstr>
      <vt:lpstr>Silou měníme</vt:lpstr>
      <vt:lpstr>Gravitační síla</vt:lpstr>
      <vt:lpstr>Magnetická síla</vt:lpstr>
      <vt:lpstr>Elektrická síla</vt:lpstr>
      <vt:lpstr>Velikost síly</vt:lpstr>
      <vt:lpstr>Síla působí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SÍLA</dc:title>
  <dc:creator>Krejsová</dc:creator>
  <cp:lastModifiedBy>Martin Králík</cp:lastModifiedBy>
  <cp:revision>32</cp:revision>
  <dcterms:created xsi:type="dcterms:W3CDTF">2011-11-18T07:14:53Z</dcterms:created>
  <dcterms:modified xsi:type="dcterms:W3CDTF">2012-03-12T19:35:47Z</dcterms:modified>
</cp:coreProperties>
</file>