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9" r:id="rId4"/>
    <p:sldId id="270" r:id="rId5"/>
    <p:sldId id="266" r:id="rId6"/>
    <p:sldId id="261" r:id="rId7"/>
    <p:sldId id="274" r:id="rId8"/>
    <p:sldId id="27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1403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805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708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725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66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725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462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26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782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175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27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74A45-2760-411A-80B2-AA877B8532BD}" type="datetimeFigureOut">
              <a:rPr lang="cs-CZ" smtClean="0"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34EA9-CCAE-4C56-8D37-A78AE61DFA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3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216865"/>
              </p:ext>
            </p:extLst>
          </p:nvPr>
        </p:nvGraphicFramePr>
        <p:xfrm>
          <a:off x="1223082" y="1628800"/>
          <a:ext cx="6984776" cy="513402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941851"/>
                <a:gridCol w="5042925"/>
              </a:tblGrid>
              <a:tr h="518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škola, Základní škola a Mateřská škola, Karviná, p. o.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Autor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Mgr. Zdeněk Šebestík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4247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r>
                        <a:rPr lang="cs-CZ" sz="1100" baseline="0" dirty="0" smtClean="0">
                          <a:effectLst/>
                        </a:rPr>
                        <a:t>  </a:t>
                      </a:r>
                      <a:r>
                        <a:rPr lang="cs-CZ" sz="1100" dirty="0" smtClean="0">
                          <a:effectLst/>
                        </a:rPr>
                        <a:t>slouží k</a:t>
                      </a:r>
                      <a:r>
                        <a:rPr lang="cs-CZ" sz="1100" baseline="0" dirty="0" smtClean="0">
                          <a:effectLst/>
                        </a:rPr>
                        <a:t>  procvičení učiva o objemu a povrchu těles</a:t>
                      </a:r>
                      <a:endParaRPr lang="cs-CZ" sz="1100" dirty="0">
                        <a:effectLst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Vzdělávací oblast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 a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její aplikace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Tematická oblast/téma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Geometrie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 rovině a prostoru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Výsledky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vypočítat objem a povrch těles a využívat  je</a:t>
                      </a:r>
                    </a:p>
                    <a:p>
                      <a:r>
                        <a:rPr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v praxi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Těleso,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krychle, hranol, objem, povrch,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pptx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Typ vzdělávání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Střední vzdělávání, 2. ročník Praktické školy dvouleté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359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Ověřeno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Datum: </a:t>
                      </a:r>
                      <a:r>
                        <a:rPr lang="cs-CZ" sz="1100" dirty="0" smtClean="0">
                          <a:effectLst/>
                        </a:rPr>
                        <a:t>13. 3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. 2013                           </a:t>
                      </a:r>
                      <a:r>
                        <a:rPr lang="cs-CZ" sz="1100" dirty="0">
                          <a:effectLst/>
                        </a:rPr>
                        <a:t>Třída: II. PRŠ 2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  <a:tr h="520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Zdroj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/>
                        <a:t>http://office.microsoft.com/cs-cz/images/results.aspx?qu=delf%C3%ADn&amp;ex=2#ai:MP900406978</a:t>
                      </a:r>
                      <a:endParaRPr lang="cs-CZ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5018" marR="55018" marT="0" marB="0"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8351837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41137" y="1207921"/>
            <a:ext cx="69127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EU_42_sada1_06_M_Tělesa_3_Šeb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920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Procvičování  objemu těles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61883" y="4801469"/>
            <a:ext cx="2129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= a. a. a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4276683"/>
            <a:ext cx="2592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Objem  krychle:</a:t>
            </a:r>
            <a:endParaRPr lang="cs-CZ" sz="2800" dirty="0"/>
          </a:p>
        </p:txBody>
      </p:sp>
      <p:grpSp>
        <p:nvGrpSpPr>
          <p:cNvPr id="10" name="Skupina 9"/>
          <p:cNvGrpSpPr/>
          <p:nvPr/>
        </p:nvGrpSpPr>
        <p:grpSpPr>
          <a:xfrm>
            <a:off x="2947250" y="2515112"/>
            <a:ext cx="2268579" cy="1572414"/>
            <a:chOff x="3121645" y="2334027"/>
            <a:chExt cx="2592288" cy="2060250"/>
          </a:xfrm>
        </p:grpSpPr>
        <p:sp>
          <p:nvSpPr>
            <p:cNvPr id="3" name="Krychle 2"/>
            <p:cNvSpPr/>
            <p:nvPr/>
          </p:nvSpPr>
          <p:spPr>
            <a:xfrm>
              <a:off x="3121645" y="2334027"/>
              <a:ext cx="2160240" cy="1511723"/>
            </a:xfrm>
            <a:prstGeom prst="cube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1" name="Přímá spojnice 10"/>
            <p:cNvCxnSpPr/>
            <p:nvPr/>
          </p:nvCxnSpPr>
          <p:spPr>
            <a:xfrm>
              <a:off x="3121645" y="3817769"/>
              <a:ext cx="0" cy="5765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/>
            <p:cNvCxnSpPr/>
            <p:nvPr/>
          </p:nvCxnSpPr>
          <p:spPr>
            <a:xfrm>
              <a:off x="4932040" y="3786706"/>
              <a:ext cx="0" cy="57650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5281885" y="3424454"/>
              <a:ext cx="0" cy="55464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/>
            <p:cNvCxnSpPr/>
            <p:nvPr/>
          </p:nvCxnSpPr>
          <p:spPr>
            <a:xfrm>
              <a:off x="5272131" y="2334027"/>
              <a:ext cx="44180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5281885" y="3443909"/>
              <a:ext cx="432048" cy="2159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/>
            <p:nvPr/>
          </p:nvCxnSpPr>
          <p:spPr>
            <a:xfrm>
              <a:off x="3121645" y="4270976"/>
              <a:ext cx="1810395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se šipkou 35"/>
            <p:cNvCxnSpPr/>
            <p:nvPr/>
          </p:nvCxnSpPr>
          <p:spPr>
            <a:xfrm flipV="1">
              <a:off x="4916889" y="3879348"/>
              <a:ext cx="364996" cy="397336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se šipkou 37"/>
            <p:cNvCxnSpPr/>
            <p:nvPr/>
          </p:nvCxnSpPr>
          <p:spPr>
            <a:xfrm>
              <a:off x="5652120" y="2334027"/>
              <a:ext cx="0" cy="112068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ovéPole 47"/>
            <p:cNvSpPr txBox="1"/>
            <p:nvPr/>
          </p:nvSpPr>
          <p:spPr>
            <a:xfrm>
              <a:off x="3877729" y="3879348"/>
              <a:ext cx="3240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4916889" y="3708684"/>
              <a:ext cx="3240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sp>
          <p:nvSpPr>
            <p:cNvPr id="50" name="TextovéPole 49"/>
            <p:cNvSpPr txBox="1"/>
            <p:nvPr/>
          </p:nvSpPr>
          <p:spPr>
            <a:xfrm rot="16200000">
              <a:off x="5348921" y="2777568"/>
              <a:ext cx="3606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c</a:t>
              </a:r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602036" y="2467670"/>
            <a:ext cx="1666642" cy="1620180"/>
            <a:chOff x="895770" y="2007128"/>
            <a:chExt cx="2666918" cy="2664296"/>
          </a:xfrm>
        </p:grpSpPr>
        <p:cxnSp>
          <p:nvCxnSpPr>
            <p:cNvPr id="42" name="Přímá spojnice se šipkou 41"/>
            <p:cNvCxnSpPr/>
            <p:nvPr/>
          </p:nvCxnSpPr>
          <p:spPr>
            <a:xfrm flipV="1">
              <a:off x="2394849" y="4008315"/>
              <a:ext cx="513909" cy="52997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9" name="Skupina 58"/>
            <p:cNvGrpSpPr/>
            <p:nvPr/>
          </p:nvGrpSpPr>
          <p:grpSpPr>
            <a:xfrm>
              <a:off x="895770" y="2007128"/>
              <a:ext cx="2666918" cy="2664296"/>
              <a:chOff x="922021" y="2018013"/>
              <a:chExt cx="2666918" cy="2664296"/>
            </a:xfrm>
          </p:grpSpPr>
          <p:sp>
            <p:nvSpPr>
              <p:cNvPr id="7" name="Krychle 6"/>
              <p:cNvSpPr/>
              <p:nvPr/>
            </p:nvSpPr>
            <p:spPr>
              <a:xfrm>
                <a:off x="922021" y="2018013"/>
                <a:ext cx="1986737" cy="2088232"/>
              </a:xfrm>
              <a:prstGeom prst="cub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3" name="Přímá spojnice 12"/>
              <p:cNvCxnSpPr/>
              <p:nvPr/>
            </p:nvCxnSpPr>
            <p:spPr>
              <a:xfrm>
                <a:off x="2868859" y="3602189"/>
                <a:ext cx="72008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nice 13"/>
              <p:cNvCxnSpPr/>
              <p:nvPr/>
            </p:nvCxnSpPr>
            <p:spPr>
              <a:xfrm>
                <a:off x="2881940" y="2018013"/>
                <a:ext cx="706999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nice 11"/>
              <p:cNvCxnSpPr/>
              <p:nvPr/>
            </p:nvCxnSpPr>
            <p:spPr>
              <a:xfrm>
                <a:off x="922021" y="4106245"/>
                <a:ext cx="0" cy="57606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nice 16"/>
              <p:cNvCxnSpPr/>
              <p:nvPr/>
            </p:nvCxnSpPr>
            <p:spPr>
              <a:xfrm>
                <a:off x="2394849" y="4085049"/>
                <a:ext cx="0" cy="57606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ovéPole 24"/>
              <p:cNvSpPr txBox="1"/>
              <p:nvPr/>
            </p:nvSpPr>
            <p:spPr>
              <a:xfrm>
                <a:off x="2818917" y="2600464"/>
                <a:ext cx="738745" cy="461665"/>
              </a:xfrm>
              <a:prstGeom prst="rect">
                <a:avLst/>
              </a:prstGeom>
              <a:noFill/>
            </p:spPr>
            <p:txBody>
              <a:bodyPr vert="vert270" wrap="squar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sp>
            <p:nvSpPr>
              <p:cNvPr id="28" name="TextovéPole 27"/>
              <p:cNvSpPr txBox="1"/>
              <p:nvPr/>
            </p:nvSpPr>
            <p:spPr>
              <a:xfrm>
                <a:off x="1602543" y="3980516"/>
                <a:ext cx="415842" cy="607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2494881" y="3777046"/>
                <a:ext cx="324035" cy="607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cxnSp>
            <p:nvCxnSpPr>
              <p:cNvPr id="45" name="Přímá spojnice se šipkou 44"/>
              <p:cNvCxnSpPr/>
              <p:nvPr/>
            </p:nvCxnSpPr>
            <p:spPr>
              <a:xfrm flipV="1">
                <a:off x="3372915" y="2018013"/>
                <a:ext cx="0" cy="1573378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Přímá spojnice se šipkou 46"/>
              <p:cNvCxnSpPr/>
              <p:nvPr/>
            </p:nvCxnSpPr>
            <p:spPr>
              <a:xfrm>
                <a:off x="948272" y="4538293"/>
                <a:ext cx="1472828" cy="0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římá spojnice 51"/>
              <p:cNvCxnSpPr/>
              <p:nvPr/>
            </p:nvCxnSpPr>
            <p:spPr>
              <a:xfrm>
                <a:off x="2908758" y="3623384"/>
                <a:ext cx="0" cy="57606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1" name="TextovéPole 60"/>
          <p:cNvSpPr txBox="1"/>
          <p:nvPr/>
        </p:nvSpPr>
        <p:spPr>
          <a:xfrm>
            <a:off x="6084168" y="4271077"/>
            <a:ext cx="2605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Objem  hranolu:</a:t>
            </a:r>
            <a:endParaRPr lang="cs-CZ" sz="28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3050890" y="4832905"/>
            <a:ext cx="2129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= a. b. c</a:t>
            </a:r>
            <a:endParaRPr lang="cs-CZ" sz="32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688587" y="1268759"/>
            <a:ext cx="17927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Krychle</a:t>
            </a:r>
            <a:endParaRPr lang="cs-CZ" sz="32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6156176" y="1267281"/>
            <a:ext cx="17927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Hranol</a:t>
            </a:r>
            <a:endParaRPr lang="cs-CZ" sz="3200" dirty="0"/>
          </a:p>
        </p:txBody>
      </p:sp>
      <p:sp>
        <p:nvSpPr>
          <p:cNvPr id="15" name="Krychle 14"/>
          <p:cNvSpPr/>
          <p:nvPr/>
        </p:nvSpPr>
        <p:spPr>
          <a:xfrm>
            <a:off x="6242123" y="1930424"/>
            <a:ext cx="936104" cy="2069849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3261466" y="1354498"/>
            <a:ext cx="17927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Kvádr</a:t>
            </a:r>
            <a:endParaRPr lang="cs-CZ" sz="32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165560" y="4832905"/>
            <a:ext cx="2129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= a. a. </a:t>
            </a:r>
            <a:r>
              <a:rPr lang="cs-CZ" sz="3200" dirty="0"/>
              <a:t>v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2947250" y="4285144"/>
            <a:ext cx="2605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Objem  kvádru: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 rot="16200000">
            <a:off x="7173630" y="2825756"/>
            <a:ext cx="352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6242123" y="4271077"/>
            <a:ext cx="70614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6948264" y="4006892"/>
            <a:ext cx="229963" cy="27825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7452320" y="1918432"/>
            <a:ext cx="0" cy="183138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7178227" y="1939273"/>
            <a:ext cx="3685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7178227" y="3770657"/>
            <a:ext cx="3685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6242123" y="4000273"/>
            <a:ext cx="0" cy="3648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6948264" y="4036474"/>
            <a:ext cx="0" cy="3648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182483" y="3811005"/>
            <a:ext cx="0" cy="3648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6418894" y="3976404"/>
            <a:ext cx="352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6890129" y="3843819"/>
            <a:ext cx="352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732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61" grpId="0"/>
      <p:bldP spid="62" grpId="0"/>
      <p:bldP spid="41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65719"/>
            <a:ext cx="6903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Zopakujme si:  </a:t>
            </a:r>
          </a:p>
          <a:p>
            <a:r>
              <a:rPr lang="cs-CZ" sz="3600" b="1" dirty="0" smtClean="0"/>
              <a:t>Jednotky objemu </a:t>
            </a:r>
            <a:endParaRPr lang="cs-CZ" sz="3600" b="1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871406" y="1650472"/>
            <a:ext cx="2232248" cy="646331"/>
            <a:chOff x="1691680" y="1650471"/>
            <a:chExt cx="2232248" cy="646331"/>
          </a:xfrm>
        </p:grpSpPr>
        <p:sp>
          <p:nvSpPr>
            <p:cNvPr id="5" name="Obdélník 4"/>
            <p:cNvSpPr/>
            <p:nvPr/>
          </p:nvSpPr>
          <p:spPr>
            <a:xfrm>
              <a:off x="1691680" y="1650471"/>
              <a:ext cx="12538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3600" dirty="0" smtClean="0"/>
                <a:t>1 m</a:t>
              </a:r>
              <a:r>
                <a:rPr lang="cs-CZ" sz="3600" baseline="30000" dirty="0" smtClean="0"/>
                <a:t>3   </a:t>
              </a:r>
              <a:endParaRPr lang="cs-CZ" sz="3600" baseline="30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987824" y="1844824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=</a:t>
              </a:r>
              <a:endParaRPr lang="cs-CZ" dirty="0"/>
            </a:p>
          </p:txBody>
        </p:sp>
      </p:grpSp>
      <p:sp>
        <p:nvSpPr>
          <p:cNvPr id="8" name="Obdélník 7"/>
          <p:cNvSpPr/>
          <p:nvPr/>
        </p:nvSpPr>
        <p:spPr>
          <a:xfrm>
            <a:off x="5314786" y="1650470"/>
            <a:ext cx="29578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1000000 cm</a:t>
            </a:r>
            <a:r>
              <a:rPr lang="cs-CZ" sz="3600" baseline="30000" dirty="0" smtClean="0"/>
              <a:t>3   </a:t>
            </a:r>
            <a:endParaRPr lang="cs-CZ" sz="3600" baseline="30000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871406" y="2702347"/>
            <a:ext cx="1872297" cy="646331"/>
            <a:chOff x="1691680" y="2708920"/>
            <a:chExt cx="1872297" cy="646331"/>
          </a:xfrm>
        </p:grpSpPr>
        <p:sp>
          <p:nvSpPr>
            <p:cNvPr id="9" name="Obdélník 8"/>
            <p:cNvSpPr/>
            <p:nvPr/>
          </p:nvSpPr>
          <p:spPr>
            <a:xfrm>
              <a:off x="1691680" y="2708920"/>
              <a:ext cx="12538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3600" dirty="0" smtClean="0"/>
                <a:t>1 m</a:t>
              </a:r>
              <a:r>
                <a:rPr lang="cs-CZ" sz="3600" baseline="30000" dirty="0" smtClean="0"/>
                <a:t>3   </a:t>
              </a:r>
              <a:endParaRPr lang="cs-CZ" sz="3600" baseline="30000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017277" y="2847419"/>
              <a:ext cx="546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=</a:t>
              </a:r>
              <a:endParaRPr lang="cs-CZ" dirty="0"/>
            </a:p>
          </p:txBody>
        </p:sp>
      </p:grpSp>
      <p:sp>
        <p:nvSpPr>
          <p:cNvPr id="11" name="Obdélník 10"/>
          <p:cNvSpPr/>
          <p:nvPr/>
        </p:nvSpPr>
        <p:spPr>
          <a:xfrm>
            <a:off x="5076056" y="2731477"/>
            <a:ext cx="21980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1000 dm</a:t>
            </a:r>
            <a:r>
              <a:rPr lang="cs-CZ" sz="3600" baseline="30000" dirty="0" smtClean="0"/>
              <a:t>3   </a:t>
            </a:r>
            <a:endParaRPr lang="cs-CZ" sz="3600" baseline="30000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897923" y="3654181"/>
            <a:ext cx="4576894" cy="1496079"/>
            <a:chOff x="1763688" y="4005063"/>
            <a:chExt cx="4576894" cy="1496079"/>
          </a:xfrm>
        </p:grpSpPr>
        <p:sp>
          <p:nvSpPr>
            <p:cNvPr id="12" name="Obdélník 11"/>
            <p:cNvSpPr/>
            <p:nvPr/>
          </p:nvSpPr>
          <p:spPr>
            <a:xfrm>
              <a:off x="1763688" y="4005063"/>
              <a:ext cx="149592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3600" dirty="0" smtClean="0"/>
                <a:t>1 dm</a:t>
              </a:r>
              <a:r>
                <a:rPr lang="cs-CZ" sz="3600" baseline="30000" dirty="0" smtClean="0"/>
                <a:t>3   </a:t>
              </a:r>
              <a:endParaRPr lang="cs-CZ" sz="3600" baseline="30000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132851" y="4130762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=</a:t>
              </a:r>
              <a:endParaRPr lang="cs-CZ" dirty="0"/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1763688" y="4854811"/>
              <a:ext cx="4576894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sz="3600" dirty="0" smtClean="0"/>
                <a:t>1 m</a:t>
              </a:r>
              <a:r>
                <a:rPr lang="cs-CZ" sz="3600" baseline="30000" dirty="0" smtClean="0"/>
                <a:t>3    </a:t>
              </a:r>
              <a:r>
                <a:rPr lang="cs-CZ" sz="3600" dirty="0" smtClean="0"/>
                <a:t>=  1000 l = 10 hl   </a:t>
              </a:r>
              <a:endParaRPr lang="cs-CZ" sz="3600" dirty="0"/>
            </a:p>
          </p:txBody>
        </p:sp>
      </p:grpSp>
      <p:sp>
        <p:nvSpPr>
          <p:cNvPr id="14" name="Obdélník 13"/>
          <p:cNvSpPr/>
          <p:nvPr/>
        </p:nvSpPr>
        <p:spPr>
          <a:xfrm>
            <a:off x="2635602" y="3654181"/>
            <a:ext cx="17443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/>
              <a:t>1 l (litr)</a:t>
            </a:r>
            <a:r>
              <a:rPr lang="cs-CZ" sz="3600" baseline="30000" dirty="0" smtClean="0"/>
              <a:t>   </a:t>
            </a:r>
            <a:endParaRPr lang="cs-CZ" sz="3600" baseline="30000" dirty="0"/>
          </a:p>
        </p:txBody>
      </p:sp>
      <p:sp>
        <p:nvSpPr>
          <p:cNvPr id="18" name="Obdélník 17"/>
          <p:cNvSpPr/>
          <p:nvPr/>
        </p:nvSpPr>
        <p:spPr>
          <a:xfrm>
            <a:off x="882514" y="5150260"/>
            <a:ext cx="157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100 l = </a:t>
            </a:r>
            <a:r>
              <a:rPr lang="cs-CZ" sz="3200" baseline="30000" dirty="0" smtClean="0"/>
              <a:t>   </a:t>
            </a:r>
            <a:endParaRPr lang="cs-CZ" sz="3200" baseline="30000" dirty="0"/>
          </a:p>
        </p:txBody>
      </p:sp>
      <p:sp>
        <p:nvSpPr>
          <p:cNvPr id="19" name="Obdélník 18"/>
          <p:cNvSpPr/>
          <p:nvPr/>
        </p:nvSpPr>
        <p:spPr>
          <a:xfrm>
            <a:off x="2470353" y="5157192"/>
            <a:ext cx="28444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1 hl (hektolitr) </a:t>
            </a:r>
            <a:r>
              <a:rPr lang="cs-CZ" sz="3200" baseline="30000" dirty="0" smtClean="0"/>
              <a:t>   </a:t>
            </a:r>
            <a:endParaRPr lang="cs-CZ" sz="3200" baseline="30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64103" y="1788970"/>
            <a:ext cx="2777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100 cm . 100 cm . 100 cm  =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605972" y="2869977"/>
            <a:ext cx="2777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 dm . 10 dm . 10 dm 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234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4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548680"/>
            <a:ext cx="82809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Úkol 1</a:t>
            </a:r>
            <a:r>
              <a:rPr lang="cs-CZ" sz="3200" dirty="0" smtClean="0"/>
              <a:t>:</a:t>
            </a:r>
          </a:p>
          <a:p>
            <a:r>
              <a:rPr lang="cs-CZ" sz="3200" dirty="0" smtClean="0"/>
              <a:t>Porovnej objemy těchto tří těles:</a:t>
            </a:r>
          </a:p>
          <a:p>
            <a:r>
              <a:rPr lang="cs-CZ" sz="3200" dirty="0" smtClean="0"/>
              <a:t>V</a:t>
            </a:r>
            <a:r>
              <a:rPr lang="cs-CZ" sz="3200" baseline="-25000" dirty="0" smtClean="0"/>
              <a:t>1</a:t>
            </a:r>
            <a:r>
              <a:rPr lang="cs-CZ" sz="3200" dirty="0" smtClean="0"/>
              <a:t> - krychle: a = 8 m</a:t>
            </a:r>
          </a:p>
          <a:p>
            <a:r>
              <a:rPr lang="cs-CZ" sz="3200" dirty="0" smtClean="0"/>
              <a:t>V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 - kvádr: a = 10 m, b = 4 m, c = 3 m</a:t>
            </a:r>
          </a:p>
          <a:p>
            <a:r>
              <a:rPr lang="cs-CZ" sz="3200" dirty="0" smtClean="0"/>
              <a:t>V</a:t>
            </a:r>
            <a:r>
              <a:rPr lang="cs-CZ" sz="3200" baseline="-25000" dirty="0" smtClean="0"/>
              <a:t>3</a:t>
            </a:r>
            <a:r>
              <a:rPr lang="cs-CZ" sz="3200" dirty="0" smtClean="0"/>
              <a:t> - hranol </a:t>
            </a:r>
            <a:r>
              <a:rPr lang="cs-CZ" sz="1600" dirty="0" smtClean="0"/>
              <a:t>(se čtvercovou základnou): </a:t>
            </a:r>
            <a:r>
              <a:rPr lang="cs-CZ" sz="3200" dirty="0" smtClean="0"/>
              <a:t>a = 6 m, v = 9 m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429000"/>
            <a:ext cx="463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r>
              <a:rPr lang="cs-CZ" sz="2400" baseline="-25000" dirty="0" smtClean="0"/>
              <a:t>1</a:t>
            </a:r>
            <a:endParaRPr lang="cs-CZ" sz="2400" baseline="-25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1680" y="3429000"/>
            <a:ext cx="463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r>
              <a:rPr lang="cs-CZ" sz="2400" baseline="-25000" dirty="0"/>
              <a:t>2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4149080"/>
            <a:ext cx="463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r>
              <a:rPr lang="cs-CZ" sz="2400" baseline="-25000" dirty="0"/>
              <a:t>2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1560" y="4869160"/>
            <a:ext cx="463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r>
              <a:rPr lang="cs-CZ" sz="2400" baseline="-25000" dirty="0"/>
              <a:t>3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691680" y="4149079"/>
            <a:ext cx="463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r>
              <a:rPr lang="cs-CZ" sz="2400" baseline="-25000" dirty="0"/>
              <a:t>3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691680" y="4869159"/>
            <a:ext cx="463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r>
              <a:rPr lang="cs-CZ" sz="2400" baseline="-25000" dirty="0" smtClean="0"/>
              <a:t>1</a:t>
            </a:r>
            <a:endParaRPr lang="cs-CZ" sz="2400" baseline="-25000" dirty="0"/>
          </a:p>
        </p:txBody>
      </p:sp>
      <p:sp>
        <p:nvSpPr>
          <p:cNvPr id="9" name="Obdélník 8"/>
          <p:cNvSpPr/>
          <p:nvPr/>
        </p:nvSpPr>
        <p:spPr>
          <a:xfrm>
            <a:off x="1115616" y="3501007"/>
            <a:ext cx="504056" cy="3176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115616" y="4221087"/>
            <a:ext cx="504056" cy="3176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115616" y="4941167"/>
            <a:ext cx="504056" cy="3176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33196" y="5669670"/>
            <a:ext cx="7466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 kterého tělesa se vejde nejméně kapaliny? Uveď množství v hektolitrech.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30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548680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Úkol </a:t>
            </a:r>
            <a:r>
              <a:rPr lang="cs-CZ" sz="3200" dirty="0" smtClean="0"/>
              <a:t>2:</a:t>
            </a:r>
          </a:p>
          <a:p>
            <a:r>
              <a:rPr lang="cs-CZ" sz="3200" dirty="0" smtClean="0"/>
              <a:t>Chystané delfinárium v Praze má mít rozměry </a:t>
            </a:r>
          </a:p>
          <a:p>
            <a:r>
              <a:rPr lang="cs-CZ" sz="3200" dirty="0" smtClean="0"/>
              <a:t>22 m, 13 m a hloubku 5 m. Zjistěte, kolik hl vody bude v nádrži. </a:t>
            </a:r>
            <a:r>
              <a:rPr lang="cs-CZ" dirty="0" smtClean="0"/>
              <a:t>(1 hl = 100 l)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2" b="16113"/>
          <a:stretch/>
        </p:blipFill>
        <p:spPr bwMode="auto">
          <a:xfrm>
            <a:off x="2987824" y="2641376"/>
            <a:ext cx="3095625" cy="2118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5229200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Poznámka: Se stavbou delfinária v Praze nesouhlasí mnoho organizací.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678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00307"/>
            <a:ext cx="2736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Úkol 1</a:t>
            </a:r>
            <a:r>
              <a:rPr lang="cs-CZ" sz="3200" dirty="0" smtClean="0"/>
              <a:t>: řešení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27584" y="2132856"/>
            <a:ext cx="73155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 smtClean="0"/>
              <a:t>1</a:t>
            </a:r>
            <a:r>
              <a:rPr lang="cs-CZ" sz="2800" dirty="0" smtClean="0"/>
              <a:t> = 8 . 8 . 8</a:t>
            </a:r>
          </a:p>
          <a:p>
            <a:r>
              <a:rPr lang="cs-CZ" sz="2800" dirty="0"/>
              <a:t>V</a:t>
            </a:r>
            <a:r>
              <a:rPr lang="cs-CZ" sz="2800" baseline="-25000" dirty="0"/>
              <a:t>1 </a:t>
            </a:r>
            <a:r>
              <a:rPr lang="cs-CZ" sz="2800" dirty="0" smtClean="0"/>
              <a:t>=  512</a:t>
            </a:r>
          </a:p>
          <a:p>
            <a:r>
              <a:rPr lang="cs-CZ" sz="2800" dirty="0" smtClean="0"/>
              <a:t>V</a:t>
            </a:r>
            <a:r>
              <a:rPr lang="cs-CZ" sz="2800" baseline="-25000" dirty="0" smtClean="0"/>
              <a:t>1 </a:t>
            </a:r>
            <a:r>
              <a:rPr lang="cs-CZ" sz="2800" dirty="0" smtClean="0"/>
              <a:t>= 512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 = 512000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= 512000 l = 5120 hl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99414" y="985082"/>
            <a:ext cx="4028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převod: 10 cm = 1 dm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5249343" y="985082"/>
            <a:ext cx="1736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1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</a:t>
            </a:r>
            <a:r>
              <a:rPr lang="cs-CZ" sz="2800" dirty="0"/>
              <a:t>= 1 </a:t>
            </a:r>
            <a:r>
              <a:rPr lang="cs-CZ" sz="2800" dirty="0" smtClean="0"/>
              <a:t>l</a:t>
            </a:r>
          </a:p>
        </p:txBody>
      </p:sp>
      <p:sp>
        <p:nvSpPr>
          <p:cNvPr id="7" name="Obdélník 6"/>
          <p:cNvSpPr/>
          <p:nvPr/>
        </p:nvSpPr>
        <p:spPr>
          <a:xfrm>
            <a:off x="1681576" y="985080"/>
            <a:ext cx="6301208" cy="4770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298549" y="1466368"/>
            <a:ext cx="5067261" cy="523220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1 m</a:t>
            </a:r>
            <a:r>
              <a:rPr lang="cs-CZ" sz="2800" baseline="30000" dirty="0">
                <a:solidFill>
                  <a:prstClr val="black"/>
                </a:solidFill>
              </a:rPr>
              <a:t>3</a:t>
            </a:r>
            <a:r>
              <a:rPr lang="cs-CZ" sz="2800" dirty="0">
                <a:solidFill>
                  <a:prstClr val="black"/>
                </a:solidFill>
              </a:rPr>
              <a:t> = 1000 </a:t>
            </a:r>
            <a:r>
              <a:rPr lang="cs-CZ" sz="2800" dirty="0" smtClean="0">
                <a:solidFill>
                  <a:prstClr val="black"/>
                </a:solidFill>
              </a:rPr>
              <a:t>dm</a:t>
            </a:r>
            <a:r>
              <a:rPr lang="cs-CZ" sz="2800" baseline="30000" dirty="0" smtClean="0">
                <a:solidFill>
                  <a:prstClr val="black"/>
                </a:solidFill>
              </a:rPr>
              <a:t>3</a:t>
            </a:r>
            <a:r>
              <a:rPr lang="cs-CZ" sz="2800" dirty="0" smtClean="0">
                <a:solidFill>
                  <a:prstClr val="black"/>
                </a:solidFill>
              </a:rPr>
              <a:t> = 1000 l = 10 hl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27584" y="3645024"/>
            <a:ext cx="73155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/>
              <a:t>2</a:t>
            </a:r>
            <a:r>
              <a:rPr lang="cs-CZ" sz="2800" dirty="0" smtClean="0"/>
              <a:t> = 10 . </a:t>
            </a:r>
            <a:r>
              <a:rPr lang="cs-CZ" sz="2800" dirty="0"/>
              <a:t>4</a:t>
            </a:r>
            <a:r>
              <a:rPr lang="cs-CZ" sz="2800" dirty="0" smtClean="0"/>
              <a:t> . </a:t>
            </a:r>
            <a:r>
              <a:rPr lang="cs-CZ" sz="2800" dirty="0"/>
              <a:t>3</a:t>
            </a:r>
            <a:endParaRPr lang="cs-CZ" sz="2800" dirty="0" smtClean="0"/>
          </a:p>
          <a:p>
            <a:r>
              <a:rPr lang="cs-CZ" sz="2800" dirty="0" smtClean="0"/>
              <a:t>V</a:t>
            </a:r>
            <a:r>
              <a:rPr lang="cs-CZ" sz="2800" baseline="-25000" dirty="0"/>
              <a:t>2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 120</a:t>
            </a:r>
          </a:p>
          <a:p>
            <a:r>
              <a:rPr lang="cs-CZ" sz="2800" dirty="0" smtClean="0"/>
              <a:t>V</a:t>
            </a:r>
            <a:r>
              <a:rPr lang="cs-CZ" sz="2800" baseline="-25000" dirty="0"/>
              <a:t>2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120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 = 120000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= 120000 l = 1200 hl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827584" y="5157192"/>
            <a:ext cx="73155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/>
              <a:t>3</a:t>
            </a:r>
            <a:r>
              <a:rPr lang="cs-CZ" sz="2800" dirty="0" smtClean="0"/>
              <a:t> = </a:t>
            </a:r>
            <a:r>
              <a:rPr lang="cs-CZ" sz="2800" dirty="0"/>
              <a:t>6</a:t>
            </a:r>
            <a:r>
              <a:rPr lang="cs-CZ" sz="2800" dirty="0" smtClean="0"/>
              <a:t> . 6 . 9</a:t>
            </a:r>
          </a:p>
          <a:p>
            <a:r>
              <a:rPr lang="cs-CZ" sz="2800" dirty="0" smtClean="0"/>
              <a:t>V</a:t>
            </a:r>
            <a:r>
              <a:rPr lang="cs-CZ" sz="2800" baseline="-25000" dirty="0"/>
              <a:t>3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 324</a:t>
            </a:r>
          </a:p>
          <a:p>
            <a:r>
              <a:rPr lang="cs-CZ" sz="2800" dirty="0" smtClean="0"/>
              <a:t>V</a:t>
            </a:r>
            <a:r>
              <a:rPr lang="cs-CZ" sz="2800" baseline="-25000" dirty="0"/>
              <a:t>3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= 324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 = 324000 dm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= 324000 l = 3240 hl</a:t>
            </a:r>
          </a:p>
        </p:txBody>
      </p:sp>
    </p:spTree>
    <p:extLst>
      <p:ext uri="{BB962C8B-B14F-4D97-AF65-F5344CB8AC3E}">
        <p14:creationId xmlns:p14="http://schemas.microsoft.com/office/powerpoint/2010/main" val="235522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2028" y="1268760"/>
            <a:ext cx="510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 smtClean="0"/>
              <a:t>1</a:t>
            </a:r>
            <a:endParaRPr lang="cs-CZ" sz="2800" baseline="-25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32148" y="1268760"/>
            <a:ext cx="510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/>
              <a:t>2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52028" y="1988840"/>
            <a:ext cx="510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/>
              <a:t>2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52028" y="2708920"/>
            <a:ext cx="510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/>
              <a:t>3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732148" y="1988839"/>
            <a:ext cx="510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/>
              <a:t>3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732148" y="2708919"/>
            <a:ext cx="510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</a:t>
            </a:r>
            <a:r>
              <a:rPr lang="cs-CZ" sz="2800" baseline="-25000" dirty="0" smtClean="0"/>
              <a:t>1</a:t>
            </a:r>
            <a:endParaRPr lang="cs-CZ" sz="2800" baseline="-25000" dirty="0"/>
          </a:p>
        </p:txBody>
      </p:sp>
      <p:sp>
        <p:nvSpPr>
          <p:cNvPr id="8" name="Obdélník 7"/>
          <p:cNvSpPr/>
          <p:nvPr/>
        </p:nvSpPr>
        <p:spPr>
          <a:xfrm>
            <a:off x="1156084" y="1340767"/>
            <a:ext cx="504056" cy="3176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9" name="Obdélník 8"/>
          <p:cNvSpPr/>
          <p:nvPr/>
        </p:nvSpPr>
        <p:spPr>
          <a:xfrm>
            <a:off x="1156084" y="2060847"/>
            <a:ext cx="504056" cy="3176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10" name="Obdélník 9"/>
          <p:cNvSpPr/>
          <p:nvPr/>
        </p:nvSpPr>
        <p:spPr>
          <a:xfrm>
            <a:off x="1156084" y="2780927"/>
            <a:ext cx="504056" cy="3176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/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1340767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512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  </a:t>
            </a:r>
            <a:r>
              <a:rPr lang="en-US" sz="2800" dirty="0"/>
              <a:t>&gt;</a:t>
            </a:r>
            <a:r>
              <a:rPr lang="cs-CZ" sz="2800" dirty="0" smtClean="0"/>
              <a:t>    120 m</a:t>
            </a:r>
            <a:r>
              <a:rPr lang="cs-CZ" sz="2800" baseline="30000" dirty="0" smtClean="0"/>
              <a:t>3</a:t>
            </a:r>
            <a:endParaRPr lang="cs-CZ" sz="2800" baseline="30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203655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120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   </a:t>
            </a:r>
            <a:r>
              <a:rPr lang="en-US" sz="2800" dirty="0" smtClean="0"/>
              <a:t>&lt;</a:t>
            </a:r>
            <a:r>
              <a:rPr lang="cs-CZ" sz="2800" dirty="0" smtClean="0"/>
              <a:t>  324 m</a:t>
            </a:r>
            <a:r>
              <a:rPr lang="cs-CZ" sz="2800" baseline="30000" dirty="0" smtClean="0"/>
              <a:t>3</a:t>
            </a:r>
            <a:endParaRPr lang="cs-CZ" sz="2800" baseline="30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71800" y="2780927"/>
            <a:ext cx="3476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324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    </a:t>
            </a:r>
            <a:r>
              <a:rPr lang="en-US" sz="2800" dirty="0" smtClean="0"/>
              <a:t>&lt;</a:t>
            </a:r>
            <a:r>
              <a:rPr lang="cs-CZ" sz="2800" dirty="0" smtClean="0"/>
              <a:t>  512 m</a:t>
            </a:r>
            <a:r>
              <a:rPr lang="cs-CZ" sz="2800" baseline="30000" dirty="0" smtClean="0"/>
              <a:t>3</a:t>
            </a:r>
            <a:endParaRPr lang="cs-CZ" sz="2800" baseline="30000" dirty="0"/>
          </a:p>
        </p:txBody>
      </p:sp>
      <p:sp>
        <p:nvSpPr>
          <p:cNvPr id="15" name="Obdélník 14"/>
          <p:cNvSpPr/>
          <p:nvPr/>
        </p:nvSpPr>
        <p:spPr>
          <a:xfrm>
            <a:off x="1261189" y="1237981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&gt;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1249798" y="1958061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&lt;</a:t>
            </a:r>
            <a:endParaRPr lang="cs-CZ" sz="2800" dirty="0"/>
          </a:p>
        </p:txBody>
      </p:sp>
      <p:sp>
        <p:nvSpPr>
          <p:cNvPr id="17" name="Obdélník 16"/>
          <p:cNvSpPr/>
          <p:nvPr/>
        </p:nvSpPr>
        <p:spPr>
          <a:xfrm>
            <a:off x="1226011" y="2708920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&lt;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2799" y="4437112"/>
            <a:ext cx="6980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Odpověď:</a:t>
            </a:r>
          </a:p>
          <a:p>
            <a:r>
              <a:rPr lang="cs-CZ" sz="2800" dirty="0" smtClean="0"/>
              <a:t>Nejméně kapaliny ,1200 hl,  se vejde do kvádru.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052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0729" y="332656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Úkol </a:t>
            </a:r>
            <a:r>
              <a:rPr lang="cs-CZ" sz="3200" dirty="0" smtClean="0"/>
              <a:t>2 - delfinárium: řešení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700808"/>
            <a:ext cx="23042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= a . b . </a:t>
            </a:r>
            <a:r>
              <a:rPr lang="cs-CZ" sz="2800" dirty="0"/>
              <a:t>c</a:t>
            </a:r>
            <a:endParaRPr lang="cs-CZ" sz="2800" dirty="0" smtClean="0"/>
          </a:p>
          <a:p>
            <a:r>
              <a:rPr lang="cs-CZ" sz="2800" dirty="0" smtClean="0"/>
              <a:t>V = 22 . 13 . 5</a:t>
            </a:r>
          </a:p>
          <a:p>
            <a:r>
              <a:rPr lang="cs-CZ" sz="2800" dirty="0" smtClean="0"/>
              <a:t>V = 1430 m</a:t>
            </a:r>
            <a:r>
              <a:rPr lang="cs-CZ" sz="2800" baseline="30000" dirty="0" smtClean="0"/>
              <a:t>3</a:t>
            </a:r>
            <a:endParaRPr lang="cs-CZ" sz="2800" baseline="30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07869" y="4779846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delfináriu bude 14300 hl vody.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087" y="3500700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1 m</a:t>
            </a:r>
            <a:r>
              <a:rPr lang="cs-CZ" sz="2800" baseline="30000" dirty="0" smtClean="0"/>
              <a:t>3 </a:t>
            </a:r>
            <a:r>
              <a:rPr lang="cs-CZ" sz="2800" dirty="0" smtClean="0"/>
              <a:t>= 1000 l = 10 hl </a:t>
            </a:r>
            <a:r>
              <a:rPr lang="cs-CZ" sz="2800" baseline="30000" dirty="0" smtClean="0"/>
              <a:t> </a:t>
            </a:r>
            <a:endParaRPr lang="cs-CZ" sz="2800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4031486"/>
            <a:ext cx="5238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1430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= 1430000 l = 14300 hl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4415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1513</TotalTime>
  <Words>422</Words>
  <Application>Microsoft Office PowerPoint</Application>
  <PresentationFormat>Předvádění na obrazovce (4:3)</PresentationFormat>
  <Paragraphs>133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ucitel</cp:lastModifiedBy>
  <cp:revision>146</cp:revision>
  <dcterms:created xsi:type="dcterms:W3CDTF">2012-12-02T19:48:14Z</dcterms:created>
  <dcterms:modified xsi:type="dcterms:W3CDTF">2013-03-14T08:07:59Z</dcterms:modified>
</cp:coreProperties>
</file>