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1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8C6CB-BA34-41DC-B35A-BBFA8F4EC8B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8D3F-0170-46F4-B2F9-6867838F0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8C6CB-BA34-41DC-B35A-BBFA8F4EC8B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8D3F-0170-46F4-B2F9-6867838F0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8C6CB-BA34-41DC-B35A-BBFA8F4EC8B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8D3F-0170-46F4-B2F9-6867838F0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8C6CB-BA34-41DC-B35A-BBFA8F4EC8B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8D3F-0170-46F4-B2F9-6867838F0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8C6CB-BA34-41DC-B35A-BBFA8F4EC8B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8D3F-0170-46F4-B2F9-6867838F0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8C6CB-BA34-41DC-B35A-BBFA8F4EC8B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8D3F-0170-46F4-B2F9-6867838F0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8C6CB-BA34-41DC-B35A-BBFA8F4EC8B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8D3F-0170-46F4-B2F9-6867838F0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8C6CB-BA34-41DC-B35A-BBFA8F4EC8B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8D3F-0170-46F4-B2F9-6867838F0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8C6CB-BA34-41DC-B35A-BBFA8F4EC8B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8D3F-0170-46F4-B2F9-6867838F0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8C6CB-BA34-41DC-B35A-BBFA8F4EC8B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8D3F-0170-46F4-B2F9-6867838F0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8C6CB-BA34-41DC-B35A-BBFA8F4EC8B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8D3F-0170-46F4-B2F9-6867838F0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C8C6CB-BA34-41DC-B35A-BBFA8F4EC8B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A8D3F-0170-46F4-B2F9-6867838F0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search&amp;cat=0&amp;pos=3" TargetMode="External"/><Relationship Id="rId13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openxmlformats.org/officeDocument/2006/relationships/hyperlink" Target="http://www.pdclipart.org/displayimage.php?album=26&amp;pos=5" TargetMode="External"/><Relationship Id="rId2" Type="http://schemas.openxmlformats.org/officeDocument/2006/relationships/hyperlink" Target="http://www.pdclipart.org/displayimage.php?album=153&amp;pos=4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17&amp;pos=20" TargetMode="External"/><Relationship Id="rId11" Type="http://schemas.openxmlformats.org/officeDocument/2006/relationships/image" Target="../media/image6.png"/><Relationship Id="rId5" Type="http://schemas.openxmlformats.org/officeDocument/2006/relationships/image" Target="../media/image3.png"/><Relationship Id="rId15" Type="http://schemas.openxmlformats.org/officeDocument/2006/relationships/image" Target="../media/image8.png"/><Relationship Id="rId10" Type="http://schemas.openxmlformats.org/officeDocument/2006/relationships/hyperlink" Target="http://www.pdclipart.org/displayimage.php?album=search&amp;cat=0&amp;pos=2" TargetMode="External"/><Relationship Id="rId4" Type="http://schemas.openxmlformats.org/officeDocument/2006/relationships/hyperlink" Target="http://www.pdclipart.org/displayimage.php?album=search&amp;cat=0&amp;pos=12" TargetMode="External"/><Relationship Id="rId9" Type="http://schemas.openxmlformats.org/officeDocument/2006/relationships/image" Target="../media/image5.png"/><Relationship Id="rId14" Type="http://schemas.openxmlformats.org/officeDocument/2006/relationships/hyperlink" Target="http://www.pdclipart.org/displayimage.php?album=154&amp;pos=95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search&amp;cat=0&amp;pos=3" TargetMode="External"/><Relationship Id="rId13" Type="http://schemas.openxmlformats.org/officeDocument/2006/relationships/image" Target="../media/image7.png"/><Relationship Id="rId18" Type="http://schemas.openxmlformats.org/officeDocument/2006/relationships/image" Target="../media/image8.png"/><Relationship Id="rId3" Type="http://schemas.openxmlformats.org/officeDocument/2006/relationships/image" Target="../media/image9.png"/><Relationship Id="rId7" Type="http://schemas.openxmlformats.org/officeDocument/2006/relationships/image" Target="../media/image3.png"/><Relationship Id="rId12" Type="http://schemas.openxmlformats.org/officeDocument/2006/relationships/hyperlink" Target="http://www.pdclipart.org/displayimage.php?album=26&amp;pos=5" TargetMode="External"/><Relationship Id="rId17" Type="http://schemas.openxmlformats.org/officeDocument/2006/relationships/hyperlink" Target="http://www.pdclipart.org/displayimage.php?album=154&amp;pos=95" TargetMode="External"/><Relationship Id="rId2" Type="http://schemas.openxmlformats.org/officeDocument/2006/relationships/hyperlink" Target="http://www.pdclipart.org/displayimage.php?album=17&amp;pos=155" TargetMode="External"/><Relationship Id="rId16" Type="http://schemas.openxmlformats.org/officeDocument/2006/relationships/image" Target="../media/image4.png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search&amp;cat=0&amp;pos=12" TargetMode="External"/><Relationship Id="rId11" Type="http://schemas.openxmlformats.org/officeDocument/2006/relationships/image" Target="../media/image6.png"/><Relationship Id="rId5" Type="http://schemas.openxmlformats.org/officeDocument/2006/relationships/image" Target="../media/image2.png"/><Relationship Id="rId15" Type="http://schemas.openxmlformats.org/officeDocument/2006/relationships/hyperlink" Target="http://www.pdclipart.org/displayimage.php?album=17&amp;pos=20" TargetMode="External"/><Relationship Id="rId10" Type="http://schemas.openxmlformats.org/officeDocument/2006/relationships/hyperlink" Target="http://www.pdclipart.org/displayimage.php?album=search&amp;cat=0&amp;pos=2" TargetMode="External"/><Relationship Id="rId19" Type="http://schemas.openxmlformats.org/officeDocument/2006/relationships/hyperlink" Target="http://www.pdclipart.org/displayimage.php?album=17&amp;pos=4" TargetMode="External"/><Relationship Id="rId4" Type="http://schemas.openxmlformats.org/officeDocument/2006/relationships/hyperlink" Target="http://www.pdclipart.org/displayimage.php?album=153&amp;pos=48" TargetMode="External"/><Relationship Id="rId9" Type="http://schemas.openxmlformats.org/officeDocument/2006/relationships/image" Target="../media/image5.png"/><Relationship Id="rId1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hyperlink" Target="http://www.pdclipart.org/displayimage.php?album=26&amp;pos=5" TargetMode="External"/><Relationship Id="rId18" Type="http://schemas.openxmlformats.org/officeDocument/2006/relationships/image" Target="../media/image3.png"/><Relationship Id="rId3" Type="http://schemas.openxmlformats.org/officeDocument/2006/relationships/image" Target="../media/image2.png"/><Relationship Id="rId7" Type="http://schemas.openxmlformats.org/officeDocument/2006/relationships/hyperlink" Target="http://www.pdclipart.org/displayimage.php?album=17&amp;pos=20" TargetMode="External"/><Relationship Id="rId12" Type="http://schemas.openxmlformats.org/officeDocument/2006/relationships/image" Target="../media/image9.png"/><Relationship Id="rId17" Type="http://schemas.openxmlformats.org/officeDocument/2006/relationships/hyperlink" Target="http://www.pdclipart.org/displayimage.php?album=search&amp;cat=0&amp;pos=12" TargetMode="External"/><Relationship Id="rId2" Type="http://schemas.openxmlformats.org/officeDocument/2006/relationships/hyperlink" Target="http://www.pdclipart.org/displayimage.php?album=153&amp;pos=48" TargetMode="External"/><Relationship Id="rId16" Type="http://schemas.openxmlformats.org/officeDocument/2006/relationships/image" Target="../media/image6.png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hyperlink" Target="http://www.pdclipart.org/displayimage.php?album=17&amp;pos=155" TargetMode="External"/><Relationship Id="rId5" Type="http://schemas.openxmlformats.org/officeDocument/2006/relationships/hyperlink" Target="http://www.pdclipart.org/displayimage.php?album=154&amp;pos=95" TargetMode="External"/><Relationship Id="rId15" Type="http://schemas.openxmlformats.org/officeDocument/2006/relationships/hyperlink" Target="http://www.pdclipart.org/displayimage.php?album=search&amp;cat=0&amp;pos=2" TargetMode="External"/><Relationship Id="rId10" Type="http://schemas.openxmlformats.org/officeDocument/2006/relationships/image" Target="../media/image11.png"/><Relationship Id="rId19" Type="http://schemas.openxmlformats.org/officeDocument/2006/relationships/hyperlink" Target="http://www.pdclipart.org/displayimage.php?album=search&amp;cat=0&amp;pos=3" TargetMode="External"/><Relationship Id="rId4" Type="http://schemas.openxmlformats.org/officeDocument/2006/relationships/image" Target="../media/image10.png"/><Relationship Id="rId9" Type="http://schemas.openxmlformats.org/officeDocument/2006/relationships/hyperlink" Target="http://www.pdclipart.org/displayimage.php?album=17&amp;pos=4" TargetMode="External"/><Relationship Id="rId1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154&amp;pos=95" TargetMode="External"/><Relationship Id="rId13" Type="http://schemas.openxmlformats.org/officeDocument/2006/relationships/image" Target="../media/image5.png"/><Relationship Id="rId18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hyperlink" Target="http://www.pdclipart.org/displayimage.php?album=search&amp;cat=0&amp;pos=3" TargetMode="External"/><Relationship Id="rId17" Type="http://schemas.openxmlformats.org/officeDocument/2006/relationships/image" Target="../media/image9.png"/><Relationship Id="rId2" Type="http://schemas.openxmlformats.org/officeDocument/2006/relationships/hyperlink" Target="http://www.pdclipart.org/displayimage.php?album=153&amp;pos=48" TargetMode="External"/><Relationship Id="rId16" Type="http://schemas.openxmlformats.org/officeDocument/2006/relationships/hyperlink" Target="http://www.pdclipart.org/displayimage.php?album=17&amp;pos=155" TargetMode="Externa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search&amp;cat=0&amp;pos=2" TargetMode="External"/><Relationship Id="rId11" Type="http://schemas.openxmlformats.org/officeDocument/2006/relationships/image" Target="../media/image11.png"/><Relationship Id="rId5" Type="http://schemas.openxmlformats.org/officeDocument/2006/relationships/image" Target="../media/image3.png"/><Relationship Id="rId15" Type="http://schemas.openxmlformats.org/officeDocument/2006/relationships/image" Target="../media/image7.png"/><Relationship Id="rId10" Type="http://schemas.openxmlformats.org/officeDocument/2006/relationships/hyperlink" Target="http://www.pdclipart.org/displayimage.php?album=17&amp;pos=4" TargetMode="External"/><Relationship Id="rId19" Type="http://schemas.openxmlformats.org/officeDocument/2006/relationships/hyperlink" Target="http://www.pdclipart.org/displayimage.php?album=17&amp;pos=20" TargetMode="External"/><Relationship Id="rId4" Type="http://schemas.openxmlformats.org/officeDocument/2006/relationships/hyperlink" Target="http://www.pdclipart.org/displayimage.php?album=search&amp;cat=0&amp;pos=12" TargetMode="External"/><Relationship Id="rId9" Type="http://schemas.openxmlformats.org/officeDocument/2006/relationships/image" Target="../media/image8.png"/><Relationship Id="rId14" Type="http://schemas.openxmlformats.org/officeDocument/2006/relationships/hyperlink" Target="http://www.pdclipart.org/displayimage.php?album=26&amp;pos=5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154&amp;pos=95" TargetMode="External"/><Relationship Id="rId13" Type="http://schemas.openxmlformats.org/officeDocument/2006/relationships/image" Target="../media/image5.png"/><Relationship Id="rId18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hyperlink" Target="http://www.pdclipart.org/displayimage.php?album=search&amp;cat=0&amp;pos=3" TargetMode="External"/><Relationship Id="rId17" Type="http://schemas.openxmlformats.org/officeDocument/2006/relationships/image" Target="../media/image9.png"/><Relationship Id="rId2" Type="http://schemas.openxmlformats.org/officeDocument/2006/relationships/hyperlink" Target="http://www.pdclipart.org/displayimage.php?album=153&amp;pos=48" TargetMode="External"/><Relationship Id="rId16" Type="http://schemas.openxmlformats.org/officeDocument/2006/relationships/hyperlink" Target="http://www.pdclipart.org/displayimage.php?album=17&amp;pos=155" TargetMode="Externa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search&amp;cat=0&amp;pos=2" TargetMode="External"/><Relationship Id="rId11" Type="http://schemas.openxmlformats.org/officeDocument/2006/relationships/image" Target="../media/image11.png"/><Relationship Id="rId5" Type="http://schemas.openxmlformats.org/officeDocument/2006/relationships/image" Target="../media/image3.png"/><Relationship Id="rId15" Type="http://schemas.openxmlformats.org/officeDocument/2006/relationships/image" Target="../media/image7.png"/><Relationship Id="rId10" Type="http://schemas.openxmlformats.org/officeDocument/2006/relationships/hyperlink" Target="http://www.pdclipart.org/displayimage.php?album=17&amp;pos=4" TargetMode="External"/><Relationship Id="rId19" Type="http://schemas.openxmlformats.org/officeDocument/2006/relationships/hyperlink" Target="http://www.pdclipart.org/displayimage.php?album=17&amp;pos=20" TargetMode="External"/><Relationship Id="rId4" Type="http://schemas.openxmlformats.org/officeDocument/2006/relationships/hyperlink" Target="http://www.pdclipart.org/displayimage.php?album=search&amp;cat=0&amp;pos=12" TargetMode="External"/><Relationship Id="rId9" Type="http://schemas.openxmlformats.org/officeDocument/2006/relationships/image" Target="../media/image8.png"/><Relationship Id="rId14" Type="http://schemas.openxmlformats.org/officeDocument/2006/relationships/hyperlink" Target="http://www.pdclipart.org/displayimage.php?album=26&amp;pos=5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5373216"/>
            <a:ext cx="5407025" cy="1047750"/>
          </a:xfrm>
          <a:prstGeom prst="rect">
            <a:avLst/>
          </a:prstGeom>
          <a:noFill/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91680" y="1916832"/>
          <a:ext cx="5849620" cy="1649730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ZŠ a MŠ T. G. Masaryka Fulnek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Sabina Svobodová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VY_22_INOVACE_AJ.4.2-1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Calibri"/>
                          <a:ea typeface="Calibri"/>
                          <a:cs typeface="Times New Roman"/>
                        </a:rPr>
                        <a:t>Animals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- 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CZ.1.07/1.4.00/21.0903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704088"/>
            <a:ext cx="8003232" cy="4525112"/>
          </a:xfrm>
        </p:spPr>
        <p:txBody>
          <a:bodyPr>
            <a:normAutofit/>
          </a:bodyPr>
          <a:lstStyle/>
          <a:p>
            <a:pPr lvl="0"/>
            <a:r>
              <a:rPr lang="cs-CZ" sz="2000" dirty="0" smtClean="0">
                <a:solidFill>
                  <a:schemeClr val="tx1"/>
                </a:solidFill>
              </a:rPr>
              <a:t>Anotace: Výkladová prezentace, ve které se žáci seznámí se základní slovní zásobou AJ na téma </a:t>
            </a:r>
            <a:r>
              <a:rPr lang="cs-CZ" sz="2000" b="1" dirty="0" err="1" smtClean="0">
                <a:solidFill>
                  <a:schemeClr val="tx1"/>
                </a:solidFill>
              </a:rPr>
              <a:t>animals</a:t>
            </a:r>
            <a:r>
              <a:rPr lang="cs-CZ" sz="2000" dirty="0" smtClean="0">
                <a:solidFill>
                  <a:schemeClr val="tx1"/>
                </a:solidFill>
              </a:rPr>
              <a:t>. Řeší slovní přesmyčky, přiřazují slova k obrázkům a píšou slova podle zadání.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Vzdělávací oblast : Jazyk a jazyková komunikace, cizí jazyk, angličtina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4.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 : 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Stupeň a typ vzdělávání:	základní vzdělávání – první stupeň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endParaRPr lang="cs-CZ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+mn-lt"/>
              </a:rPr>
              <a:t>ANIMALS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Zástupný symbol pro obsah 3" descr="bear 1 clip art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937079" y="3386991"/>
            <a:ext cx="1269841" cy="952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lion 2 clip art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2564904"/>
            <a:ext cx="1374333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orse 5 clip art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2060848"/>
            <a:ext cx="1224136" cy="11215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ancing monkey clip art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4437112"/>
            <a:ext cx="1086153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penguin 3 clip art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63688" y="4437112"/>
            <a:ext cx="936104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bushmaster Lachesis Mutus clip art">
            <a:hlinkClick r:id="rId12"/>
          </p:cNvPr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139952" y="2492896"/>
            <a:ext cx="723095" cy="60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frog bullfrog clip art">
            <a:hlinkClick r:id="rId14"/>
          </p:cNvPr>
          <p:cNvPicPr/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211960" y="5373216"/>
            <a:ext cx="633405" cy="498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229286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err="1" smtClean="0">
                <a:latin typeface="Batang" pitchFamily="18" charset="-127"/>
                <a:ea typeface="Batang" pitchFamily="18" charset="-127"/>
              </a:rPr>
              <a:t>Match</a:t>
            </a:r>
            <a:r>
              <a:rPr lang="cs-CZ" sz="4400" b="1" dirty="0" smtClean="0">
                <a:latin typeface="Batang" pitchFamily="18" charset="-127"/>
                <a:ea typeface="Batang" pitchFamily="18" charset="-127"/>
              </a:rPr>
              <a:t> </a:t>
            </a:r>
            <a:r>
              <a:rPr lang="cs-CZ" sz="4400" b="1" dirty="0" err="1" smtClean="0">
                <a:latin typeface="Batang" pitchFamily="18" charset="-127"/>
                <a:ea typeface="Batang" pitchFamily="18" charset="-127"/>
              </a:rPr>
              <a:t>the</a:t>
            </a:r>
            <a:r>
              <a:rPr lang="cs-CZ" sz="4400" b="1" dirty="0" smtClean="0">
                <a:latin typeface="Batang" pitchFamily="18" charset="-127"/>
                <a:ea typeface="Batang" pitchFamily="18" charset="-127"/>
              </a:rPr>
              <a:t> </a:t>
            </a:r>
            <a:r>
              <a:rPr lang="cs-CZ" sz="4400" b="1" dirty="0" err="1" smtClean="0">
                <a:latin typeface="Batang" pitchFamily="18" charset="-127"/>
                <a:ea typeface="Batang" pitchFamily="18" charset="-127"/>
              </a:rPr>
              <a:t>verbs</a:t>
            </a:r>
            <a:r>
              <a:rPr lang="cs-CZ" sz="4400" b="1" dirty="0" smtClean="0">
                <a:latin typeface="Batang" pitchFamily="18" charset="-127"/>
                <a:ea typeface="Batang" pitchFamily="18" charset="-127"/>
              </a:rPr>
              <a:t> </a:t>
            </a:r>
            <a:r>
              <a:rPr lang="cs-CZ" sz="4400" b="1" dirty="0" err="1" smtClean="0">
                <a:latin typeface="Batang" pitchFamily="18" charset="-127"/>
                <a:ea typeface="Batang" pitchFamily="18" charset="-127"/>
              </a:rPr>
              <a:t>with</a:t>
            </a:r>
            <a:r>
              <a:rPr lang="cs-CZ" sz="4400" b="1" dirty="0" smtClean="0">
                <a:latin typeface="Batang" pitchFamily="18" charset="-127"/>
                <a:ea typeface="Batang" pitchFamily="18" charset="-127"/>
              </a:rPr>
              <a:t> </a:t>
            </a:r>
            <a:r>
              <a:rPr lang="cs-CZ" sz="4400" b="1" dirty="0" err="1" smtClean="0">
                <a:latin typeface="Batang" pitchFamily="18" charset="-127"/>
                <a:ea typeface="Batang" pitchFamily="18" charset="-127"/>
              </a:rPr>
              <a:t>the</a:t>
            </a:r>
            <a:r>
              <a:rPr lang="cs-CZ" sz="4400" b="1" dirty="0" smtClean="0">
                <a:latin typeface="Batang" pitchFamily="18" charset="-127"/>
                <a:ea typeface="Batang" pitchFamily="18" charset="-127"/>
              </a:rPr>
              <a:t> </a:t>
            </a:r>
            <a:r>
              <a:rPr lang="cs-CZ" sz="4400" b="1" dirty="0" err="1" smtClean="0">
                <a:latin typeface="Batang" pitchFamily="18" charset="-127"/>
                <a:ea typeface="Batang" pitchFamily="18" charset="-127"/>
              </a:rPr>
              <a:t>Pictures</a:t>
            </a:r>
            <a:r>
              <a:rPr lang="cs-CZ" sz="4400" b="1" dirty="0" smtClean="0">
                <a:latin typeface="Batang" pitchFamily="18" charset="-127"/>
                <a:ea typeface="Batang" pitchFamily="18" charset="-127"/>
              </a:rPr>
              <a:t>:</a:t>
            </a:r>
            <a:r>
              <a:rPr lang="cs-CZ" b="1" dirty="0" smtClean="0">
                <a:latin typeface="Batang" pitchFamily="18" charset="-127"/>
                <a:ea typeface="Batang" pitchFamily="18" charset="-127"/>
              </a:rPr>
              <a:t/>
            </a:r>
            <a:br>
              <a:rPr lang="cs-CZ" b="1" dirty="0" smtClean="0">
                <a:latin typeface="Batang" pitchFamily="18" charset="-127"/>
                <a:ea typeface="Batang" pitchFamily="18" charset="-127"/>
              </a:rPr>
            </a:br>
            <a:endParaRPr lang="cs-CZ" dirty="0"/>
          </a:p>
        </p:txBody>
      </p:sp>
      <p:pic>
        <p:nvPicPr>
          <p:cNvPr id="10" name="Zástupný symbol pro obsah 9" descr="rabbit 1 clip art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3068960"/>
            <a:ext cx="753087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Zástupný symbol pro obsah 3" descr="bear 1 clip art">
            <a:hlinkClick r:id="rId4"/>
          </p:cNvPr>
          <p:cNvPicPr>
            <a:picLocks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899592" y="4941168"/>
            <a:ext cx="98180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lion 2 clip art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2060848"/>
            <a:ext cx="1374333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ancing monkey clip art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08304" y="5733256"/>
            <a:ext cx="798121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penguin 3 clip art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71600" y="2996952"/>
            <a:ext cx="936104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bushmaster Lachesis Mutus clip art">
            <a:hlinkClick r:id="rId12"/>
          </p:cNvPr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236296" y="2348880"/>
            <a:ext cx="723095" cy="60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Elephant 08"/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236296" y="4149080"/>
            <a:ext cx="743484" cy="503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horse 5 clip art">
            <a:hlinkClick r:id="rId15"/>
          </p:cNvPr>
          <p:cNvPicPr/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380312" y="4869160"/>
            <a:ext cx="548170" cy="617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frog bullfrog clip art">
            <a:hlinkClick r:id="rId17"/>
          </p:cNvPr>
          <p:cNvPicPr/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043608" y="4293096"/>
            <a:ext cx="633405" cy="498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Hippo 01 clip art">
            <a:hlinkClick r:id="rId19"/>
          </p:cNvPr>
          <p:cNvPicPr/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899592" y="5877272"/>
            <a:ext cx="864096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3779912" y="2420888"/>
            <a:ext cx="1944216" cy="3857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BEAR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FROG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HIPPO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LION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RABBIT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MONKEY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PENGUIN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SNAKE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ELEPHANT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HORSE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230425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b="1" dirty="0"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4" name="Zástupný symbol pro obsah 3" descr="bear 1 clip art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937079" y="3386991"/>
            <a:ext cx="1269841" cy="952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Elephant 08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348880"/>
            <a:ext cx="743484" cy="503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frog bullfrog clip art">
            <a:hlinkClick r:id="rId5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640" y="3789040"/>
            <a:ext cx="633405" cy="498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orse 5 clip art">
            <a:hlinkClick r:id="rId7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2636912"/>
            <a:ext cx="548170" cy="617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Hippo 01 clip art">
            <a:hlinkClick r:id="rId9"/>
          </p:cNvPr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04248" y="3933056"/>
            <a:ext cx="671708" cy="344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rabbit 1 clip art">
            <a:hlinkClick r:id="rId11"/>
          </p:cNvPr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19672" y="2420888"/>
            <a:ext cx="554075" cy="48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bushmaster Lachesis Mutus clip art">
            <a:hlinkClick r:id="rId13"/>
          </p:cNvPr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84168" y="5013176"/>
            <a:ext cx="614010" cy="51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penguin 3 clip art">
            <a:hlinkClick r:id="rId15"/>
          </p:cNvPr>
          <p:cNvPicPr/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131840" y="2276872"/>
            <a:ext cx="392061" cy="653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lion 2 clip art">
            <a:hlinkClick r:id="rId17"/>
          </p:cNvPr>
          <p:cNvPicPr/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339752" y="5013176"/>
            <a:ext cx="726261" cy="46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dancing monkey clip art">
            <a:hlinkClick r:id="rId19"/>
          </p:cNvPr>
          <p:cNvPicPr/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355976" y="5229200"/>
            <a:ext cx="510089" cy="736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1331640" y="306896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RABBIT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321297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HORSE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04048" y="306896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88224" y="443711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436510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FROG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851920" y="472514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BEAR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660232" y="44371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HIPPO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868144" y="55892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SNAKE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995936" y="60212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MONKEY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123728" y="56612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LION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860032" y="299695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ELEPHANT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99792" y="3068961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PENGUIN</a:t>
            </a:r>
          </a:p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475656" y="1052736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</a:rPr>
              <a:t>Correct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: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Sort </a:t>
            </a:r>
            <a:r>
              <a:rPr lang="cs-CZ" b="1" dirty="0" err="1" smtClean="0"/>
              <a:t>out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letters</a:t>
            </a:r>
            <a:r>
              <a:rPr lang="cs-CZ" b="1" dirty="0" smtClean="0"/>
              <a:t>.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err="1" smtClean="0"/>
              <a:t>Find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A B E R </a:t>
            </a:r>
            <a:r>
              <a:rPr lang="cs-CZ" sz="2800" dirty="0" smtClean="0"/>
              <a:t>…...................................</a:t>
            </a:r>
            <a:endParaRPr lang="cs-CZ" sz="2800" dirty="0" smtClean="0">
              <a:solidFill>
                <a:srgbClr val="C0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G O R F </a:t>
            </a:r>
            <a:r>
              <a:rPr lang="cs-CZ" sz="2800" dirty="0" smtClean="0"/>
              <a:t>………………………………….</a:t>
            </a:r>
            <a:endParaRPr lang="cs-CZ" sz="2800" dirty="0" smtClean="0">
              <a:solidFill>
                <a:srgbClr val="C0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 I P H O</a:t>
            </a:r>
            <a:r>
              <a:rPr lang="cs-CZ" sz="2800" dirty="0" smtClean="0"/>
              <a:t>  ………………………………</a:t>
            </a:r>
            <a:endParaRPr lang="cs-CZ" sz="2800" dirty="0" smtClean="0">
              <a:solidFill>
                <a:srgbClr val="C0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 N I L</a:t>
            </a:r>
            <a:r>
              <a:rPr lang="cs-CZ" sz="2800" dirty="0" smtClean="0"/>
              <a:t> …………………………………..</a:t>
            </a:r>
            <a:endParaRPr lang="cs-CZ" sz="2800" dirty="0" smtClean="0">
              <a:solidFill>
                <a:srgbClr val="C0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B I B R A T</a:t>
            </a:r>
            <a:r>
              <a:rPr lang="cs-CZ" sz="2800" dirty="0" smtClean="0"/>
              <a:t>………………………………</a:t>
            </a:r>
            <a:endParaRPr lang="cs-CZ" sz="2800" dirty="0" smtClean="0">
              <a:solidFill>
                <a:srgbClr val="C0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K E N O M Y </a:t>
            </a:r>
            <a:r>
              <a:rPr lang="cs-CZ" sz="2800" dirty="0" smtClean="0"/>
              <a:t>………………………….</a:t>
            </a:r>
            <a:endParaRPr lang="cs-CZ" sz="2800" dirty="0" smtClean="0">
              <a:solidFill>
                <a:srgbClr val="C0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G E N U P I N</a:t>
            </a:r>
            <a:r>
              <a:rPr lang="cs-CZ" sz="2800" dirty="0" smtClean="0"/>
              <a:t>…………………………</a:t>
            </a:r>
            <a:endParaRPr lang="cs-CZ" sz="2800" dirty="0" smtClean="0">
              <a:solidFill>
                <a:srgbClr val="C0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 E N A K </a:t>
            </a:r>
            <a:r>
              <a:rPr lang="cs-CZ" sz="2800" dirty="0" smtClean="0"/>
              <a:t>………………………………</a:t>
            </a:r>
            <a:endParaRPr lang="cs-CZ" sz="2800" dirty="0" smtClean="0">
              <a:solidFill>
                <a:srgbClr val="C0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H E L P A N E T </a:t>
            </a:r>
            <a:r>
              <a:rPr lang="cs-CZ" sz="2800" dirty="0" smtClean="0"/>
              <a:t>…………………….</a:t>
            </a:r>
            <a:endParaRPr lang="cs-CZ" sz="2800" dirty="0" smtClean="0">
              <a:solidFill>
                <a:srgbClr val="C0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H E R O S </a:t>
            </a:r>
            <a:r>
              <a:rPr lang="cs-CZ" sz="2800" dirty="0" smtClean="0"/>
              <a:t>……………………………...</a:t>
            </a:r>
            <a:endParaRPr lang="cs-CZ" sz="2800" dirty="0" smtClean="0">
              <a:solidFill>
                <a:srgbClr val="C00000"/>
              </a:solidFill>
            </a:endParaRPr>
          </a:p>
          <a:p>
            <a:pPr algn="ctr"/>
            <a:endParaRPr lang="cs-CZ" dirty="0"/>
          </a:p>
        </p:txBody>
      </p:sp>
      <p:pic>
        <p:nvPicPr>
          <p:cNvPr id="4" name="Zástupný symbol pro obsah 3" descr="bear 1 clip art">
            <a:hlinkClick r:id="rId2"/>
          </p:cNvPr>
          <p:cNvPicPr>
            <a:picLocks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043608" y="3645024"/>
            <a:ext cx="837793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lion 2 clip art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1" y="4509120"/>
            <a:ext cx="1152128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penguin 3 clip art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15616" y="2708920"/>
            <a:ext cx="648072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frog bullfrog clip art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87624" y="2060848"/>
            <a:ext cx="633405" cy="498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Hippo 01 clip art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71600" y="5517232"/>
            <a:ext cx="792088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ancing monkey clip art">
            <a:hlinkClick r:id="rId12"/>
          </p:cNvPr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380312" y="5517232"/>
            <a:ext cx="798121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bushmaster Lachesis Mutus clip art">
            <a:hlinkClick r:id="rId14"/>
          </p:cNvPr>
          <p:cNvPicPr/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308304" y="2132856"/>
            <a:ext cx="723095" cy="60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Zástupný symbol pro obsah 9" descr="rabbit 1 clip art">
            <a:hlinkClick r:id="rId16"/>
          </p:cNvPr>
          <p:cNvPicPr>
            <a:picLocks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308304" y="2852936"/>
            <a:ext cx="753087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Elephant 08"/>
          <p:cNvPicPr/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308304" y="3933056"/>
            <a:ext cx="743484" cy="503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horse 5 clip art">
            <a:hlinkClick r:id="rId19"/>
          </p:cNvPr>
          <p:cNvPicPr/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452320" y="4653136"/>
            <a:ext cx="548170" cy="617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Piš podle diktátu tato anglická slovíčka </a:t>
            </a:r>
            <a:r>
              <a:rPr lang="cs-CZ" sz="3600" dirty="0" smtClean="0">
                <a:solidFill>
                  <a:srgbClr val="C00000"/>
                </a:solidFill>
              </a:rPr>
              <a:t>(</a:t>
            </a:r>
            <a:r>
              <a:rPr lang="cs-CZ" sz="3100" dirty="0" smtClean="0">
                <a:solidFill>
                  <a:srgbClr val="C00000"/>
                </a:solidFill>
              </a:rPr>
              <a:t>tiskacím, nezapomeň na členy  a/</a:t>
            </a:r>
            <a:r>
              <a:rPr lang="cs-CZ" sz="3100" dirty="0" err="1" smtClean="0">
                <a:solidFill>
                  <a:srgbClr val="C00000"/>
                </a:solidFill>
              </a:rPr>
              <a:t>an</a:t>
            </a:r>
            <a:r>
              <a:rPr lang="cs-CZ" sz="3100" dirty="0" smtClean="0">
                <a:solidFill>
                  <a:srgbClr val="C00000"/>
                </a:solidFill>
              </a:rPr>
              <a:t>):        </a:t>
            </a:r>
            <a:endParaRPr lang="cs-CZ" sz="31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935480"/>
            <a:ext cx="7283152" cy="4389120"/>
          </a:xfrm>
        </p:spPr>
        <p:txBody>
          <a:bodyPr/>
          <a:lstStyle/>
          <a:p>
            <a:pPr lvl="8"/>
            <a:endParaRPr lang="cs-CZ" dirty="0" smtClean="0"/>
          </a:p>
          <a:p>
            <a:r>
              <a:rPr lang="cs-CZ" sz="2000" dirty="0" smtClean="0"/>
              <a:t>1. Je to král zvířat …………………………………………</a:t>
            </a:r>
          </a:p>
          <a:p>
            <a:r>
              <a:rPr lang="cs-CZ" sz="2000" dirty="0" smtClean="0"/>
              <a:t>2. Zvíře s dlouhým chobotem ………………………..</a:t>
            </a:r>
          </a:p>
          <a:p>
            <a:r>
              <a:rPr lang="cs-CZ" sz="2000" dirty="0" smtClean="0"/>
              <a:t>3. Má ráda banány ………………………………..</a:t>
            </a:r>
          </a:p>
          <a:p>
            <a:r>
              <a:rPr lang="cs-CZ" sz="2000" dirty="0" smtClean="0"/>
              <a:t>4. Je to obojživelník …………………………….</a:t>
            </a:r>
          </a:p>
          <a:p>
            <a:r>
              <a:rPr lang="cs-CZ" sz="2000" dirty="0" smtClean="0"/>
              <a:t>5.  Jezdí se na nich dostihy ……………………….</a:t>
            </a:r>
          </a:p>
          <a:p>
            <a:r>
              <a:rPr lang="cs-CZ" sz="2000" dirty="0" smtClean="0"/>
              <a:t>6. Bíločerné zvíře, snáší velké mrazy ……………………….</a:t>
            </a:r>
          </a:p>
          <a:p>
            <a:r>
              <a:rPr lang="cs-CZ" sz="2000" dirty="0" smtClean="0"/>
              <a:t>7. Má huňatý kožich, mlsá med ………………………..</a:t>
            </a:r>
          </a:p>
          <a:p>
            <a:r>
              <a:rPr lang="cs-CZ" sz="2000" dirty="0" smtClean="0"/>
              <a:t>8. Žije v zoo, má zrohovatělou šedou kůži …………………………</a:t>
            </a:r>
          </a:p>
          <a:p>
            <a:r>
              <a:rPr lang="cs-CZ" sz="2000" dirty="0" smtClean="0"/>
              <a:t>9. Je to plaz, klade vejce do písku ………………………………</a:t>
            </a:r>
          </a:p>
          <a:p>
            <a:r>
              <a:rPr lang="cs-CZ" sz="2000" dirty="0" smtClean="0"/>
              <a:t>10. Domácí savec, má dlouhé špičaté uši ……………………………</a:t>
            </a:r>
            <a:endParaRPr lang="cs-CZ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2314600" cy="194421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54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54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5400" dirty="0" err="1" smtClean="0">
                <a:solidFill>
                  <a:schemeClr val="tx2">
                    <a:lumMod val="50000"/>
                  </a:schemeClr>
                </a:solidFill>
              </a:rPr>
              <a:t>Correct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</a:rPr>
              <a:t>:</a:t>
            </a:r>
            <a:br>
              <a:rPr lang="cs-CZ" sz="5400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692696"/>
            <a:ext cx="4186808" cy="6165304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A  LION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AN  ELEPHANT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A  MONKEY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A  FROG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A  HORSE</a:t>
            </a:r>
            <a:endParaRPr lang="cs-CZ" sz="3200" dirty="0" smtClean="0"/>
          </a:p>
          <a:p>
            <a:r>
              <a:rPr lang="cs-CZ" sz="3200" dirty="0" smtClean="0">
                <a:solidFill>
                  <a:srgbClr val="C00000"/>
                </a:solidFill>
              </a:rPr>
              <a:t>A  PENGUIN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A  BEAR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A  HIPPO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A  SNAKE</a:t>
            </a:r>
          </a:p>
          <a:p>
            <a:r>
              <a:rPr lang="cs-CZ" sz="3200" smtClean="0">
                <a:solidFill>
                  <a:srgbClr val="C00000"/>
                </a:solidFill>
              </a:rPr>
              <a:t>A  RABBIT</a:t>
            </a:r>
            <a:endParaRPr lang="cs-CZ" sz="3200" dirty="0" smtClean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bear 1 clip art">
            <a:hlinkClick r:id="rId2"/>
          </p:cNvPr>
          <p:cNvPicPr>
            <a:picLocks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635896" y="4293096"/>
            <a:ext cx="693777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lion 2 clip art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692696"/>
            <a:ext cx="1008112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penguin 3 clip art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3645024"/>
            <a:ext cx="648072" cy="554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frog bullfrog clip art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63888" y="2564904"/>
            <a:ext cx="633405" cy="4267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Hippo 01 clip art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563888" y="4869160"/>
            <a:ext cx="792088" cy="431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ancing monkey clip art">
            <a:hlinkClick r:id="rId12"/>
          </p:cNvPr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563888" y="1844824"/>
            <a:ext cx="798121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bushmaster Lachesis Mutus clip art">
            <a:hlinkClick r:id="rId14"/>
          </p:cNvPr>
          <p:cNvPicPr/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635896" y="5301208"/>
            <a:ext cx="723095" cy="60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Zástupný symbol pro obsah 9" descr="rabbit 1 clip art">
            <a:hlinkClick r:id="rId16"/>
          </p:cNvPr>
          <p:cNvPicPr>
            <a:picLocks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3707904" y="5949280"/>
            <a:ext cx="609071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Elephant 08"/>
          <p:cNvPicPr/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3491880" y="1340768"/>
            <a:ext cx="743484" cy="503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horse 5 clip art">
            <a:hlinkClick r:id="rId19"/>
          </p:cNvPr>
          <p:cNvPicPr/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3563888" y="3068960"/>
            <a:ext cx="548170" cy="617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123728" y="476672"/>
          <a:ext cx="4296817" cy="5592196"/>
        </p:xfrm>
        <a:graphic>
          <a:graphicData uri="http://schemas.openxmlformats.org/presentationml/2006/ole">
            <p:oleObj spid="_x0000_s1026" name="Dokument" r:id="rId3" imgW="5746651" imgH="7478308" progId="Word.Document.12">
              <p:embed/>
            </p:oleObj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155</TotalTime>
  <Words>280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Dokument</vt:lpstr>
      <vt:lpstr>Snímek 1</vt:lpstr>
      <vt:lpstr>Anotace: Výkladová prezentace, ve které se žáci seznámí se základní slovní zásobou AJ na téma animals. Řeší slovní přesmyčky, přiřazují slova k obrázkům a píšou slova podle zadání.  Vzdělávací oblast : Jazyk a jazyková komunikace, cizí jazyk, angličtina  Ročník: 4.   Druh učebního materiálu : Prezentace  Stupeň a typ vzdělávání: základní vzdělávání – první stupeň </vt:lpstr>
      <vt:lpstr>ANIMALS</vt:lpstr>
      <vt:lpstr>Match the verbs with the Pictures: </vt:lpstr>
      <vt:lpstr>           </vt:lpstr>
      <vt:lpstr>Sort out the letters.  Find the words</vt:lpstr>
      <vt:lpstr>Piš podle diktátu tato anglická slovíčka (tiskacím, nezapomeň na členy  a/an):        </vt:lpstr>
      <vt:lpstr>  Correct: 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20</cp:revision>
  <dcterms:created xsi:type="dcterms:W3CDTF">2012-02-29T13:51:43Z</dcterms:created>
  <dcterms:modified xsi:type="dcterms:W3CDTF">2012-03-21T07:56:10Z</dcterms:modified>
</cp:coreProperties>
</file>