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8"/>
  </p:notesMasterIdLst>
  <p:sldIdLst>
    <p:sldId id="258" r:id="rId3"/>
    <p:sldId id="266" r:id="rId4"/>
    <p:sldId id="307" r:id="rId5"/>
    <p:sldId id="397" r:id="rId6"/>
    <p:sldId id="396" r:id="rId7"/>
    <p:sldId id="406" r:id="rId8"/>
    <p:sldId id="408" r:id="rId9"/>
    <p:sldId id="410" r:id="rId10"/>
    <p:sldId id="412" r:id="rId11"/>
    <p:sldId id="401" r:id="rId12"/>
    <p:sldId id="413" r:id="rId13"/>
    <p:sldId id="415" r:id="rId14"/>
    <p:sldId id="417" r:id="rId15"/>
    <p:sldId id="418" r:id="rId16"/>
    <p:sldId id="419" r:id="rId17"/>
    <p:sldId id="420" r:id="rId18"/>
    <p:sldId id="421" r:id="rId19"/>
    <p:sldId id="425" r:id="rId20"/>
    <p:sldId id="422" r:id="rId21"/>
    <p:sldId id="426" r:id="rId22"/>
    <p:sldId id="424" r:id="rId23"/>
    <p:sldId id="427" r:id="rId24"/>
    <p:sldId id="428" r:id="rId25"/>
    <p:sldId id="429" r:id="rId26"/>
    <p:sldId id="43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  <a:srgbClr val="008000"/>
    <a:srgbClr val="99FFCC"/>
    <a:srgbClr val="000000"/>
    <a:srgbClr val="FFFFFF"/>
    <a:srgbClr val="69F38A"/>
    <a:srgbClr val="D0D8E8"/>
    <a:srgbClr val="F67E6A"/>
    <a:srgbClr val="FF6600"/>
    <a:srgbClr val="FAB7A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93190" autoAdjust="0"/>
  </p:normalViewPr>
  <p:slideViewPr>
    <p:cSldViewPr>
      <p:cViewPr varScale="1">
        <p:scale>
          <a:sx n="68" d="100"/>
          <a:sy n="68" d="100"/>
        </p:scale>
        <p:origin x="-65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litosféra</a:t>
          </a:r>
          <a:endParaRPr lang="cs-CZ" sz="2400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zemská kůra</a:t>
          </a:r>
          <a:endParaRPr lang="cs-CZ" sz="2400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zemský plášť</a:t>
          </a:r>
          <a:endParaRPr lang="cs-CZ" sz="2400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litosférická deska</a:t>
          </a:r>
          <a:endParaRPr lang="cs-CZ" sz="2400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kontinent</a:t>
          </a:r>
          <a:endParaRPr lang="cs-CZ" sz="2400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seismologie</a:t>
          </a:r>
          <a:endParaRPr lang="cs-CZ" sz="2400" dirty="0"/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ohnisko zemětřesení</a:t>
          </a:r>
          <a:endParaRPr lang="cs-CZ" sz="2400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 epicentrum zemětřesení</a:t>
          </a:r>
          <a:endParaRPr lang="cs-CZ" sz="2400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7EBCF7C0-B995-460D-9CA3-BD8B3E69F3CB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cs-CZ" sz="2400" b="0" dirty="0" smtClean="0"/>
            <a:t>magma</a:t>
          </a:r>
          <a:endParaRPr lang="cs-CZ" sz="2400" b="0" dirty="0"/>
        </a:p>
      </dgm:t>
    </dgm:pt>
    <dgm:pt modelId="{B44CE7E5-77A8-4F22-A410-E2F0A808316A}" type="parTrans" cxnId="{27B41021-7BE5-4BD4-B843-369E4414E5DB}">
      <dgm:prSet/>
      <dgm:spPr/>
      <dgm:t>
        <a:bodyPr/>
        <a:lstStyle/>
        <a:p>
          <a:endParaRPr lang="cs-CZ"/>
        </a:p>
      </dgm:t>
    </dgm:pt>
    <dgm:pt modelId="{3AFBB1D1-DB90-4B69-813F-69F79D6CC64B}" type="sibTrans" cxnId="{27B41021-7BE5-4BD4-B843-369E4414E5DB}">
      <dgm:prSet/>
      <dgm:spPr/>
      <dgm:t>
        <a:bodyPr/>
        <a:lstStyle/>
        <a:p>
          <a:endParaRPr lang="cs-CZ"/>
        </a:p>
      </dgm:t>
    </dgm:pt>
    <dgm:pt modelId="{EC946AD9-0CA3-4444-A299-3735452357FC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láva</a:t>
          </a:r>
          <a:endParaRPr lang="cs-CZ" sz="2400" dirty="0"/>
        </a:p>
      </dgm:t>
    </dgm:pt>
    <dgm:pt modelId="{B9190A19-CEA3-4D43-996A-53F74EB83307}" type="parTrans" cxnId="{3EC3097B-3055-4F11-B216-5684F7B173A9}">
      <dgm:prSet/>
      <dgm:spPr/>
      <dgm:t>
        <a:bodyPr/>
        <a:lstStyle/>
        <a:p>
          <a:endParaRPr lang="cs-CZ"/>
        </a:p>
      </dgm:t>
    </dgm:pt>
    <dgm:pt modelId="{F4E4AC8B-3E09-4622-A368-DD5DD20AE7FD}" type="sibTrans" cxnId="{3EC3097B-3055-4F11-B216-5684F7B173A9}">
      <dgm:prSet/>
      <dgm:spPr/>
      <dgm:t>
        <a:bodyPr/>
        <a:lstStyle/>
        <a:p>
          <a:endParaRPr lang="cs-CZ"/>
        </a:p>
      </dgm:t>
    </dgm:pt>
    <dgm:pt modelId="{8CABA663-F140-4381-A837-528457B523EF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zemské jádro</a:t>
          </a:r>
          <a:endParaRPr lang="cs-CZ" sz="2400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1E8D236F-3381-450A-8AC6-8A58F938305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vulkanologie</a:t>
          </a:r>
          <a:endParaRPr lang="cs-CZ" sz="2400" dirty="0"/>
        </a:p>
      </dgm:t>
    </dgm:pt>
    <dgm:pt modelId="{2B781FFA-E304-42B3-A887-AF9EDCEA7779}" type="parTrans" cxnId="{27ED84F4-B490-420A-A4F6-6BE26392A0A7}">
      <dgm:prSet/>
      <dgm:spPr/>
      <dgm:t>
        <a:bodyPr/>
        <a:lstStyle/>
        <a:p>
          <a:endParaRPr lang="cs-CZ"/>
        </a:p>
      </dgm:t>
    </dgm:pt>
    <dgm:pt modelId="{D376DCC2-24D7-4A93-A805-643B767571F4}" type="sibTrans" cxnId="{27ED84F4-B490-420A-A4F6-6BE26392A0A7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2" custLinFactNeighborX="417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2" custLinFactNeighborX="335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2" custLinFactNeighborX="252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2" custLinFactNeighborX="170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2" custLinFactNeighborX="417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2" custLinFactNeighborX="335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2" custLinFactNeighborX="252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2" custLinFactNeighborX="170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12" custLinFactNeighborX="417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49AA-C368-4B37-B1BC-B8324ED21AA6}" type="pres">
      <dgm:prSet presAssocID="{4B5082E5-F459-432B-955B-08AD14ED6B7B}" presName="sibTrans" presStyleCnt="0"/>
      <dgm:spPr/>
    </dgm:pt>
    <dgm:pt modelId="{D5B814DB-2B46-4BBC-98D8-8038F299A82F}" type="pres">
      <dgm:prSet presAssocID="{1E8D236F-3381-450A-8AC6-8A58F9383057}" presName="node" presStyleLbl="node1" presStyleIdx="9" presStyleCnt="12" custLinFactNeighborX="3354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4AA83-F239-46A8-9A87-1EB1FB0B79F9}" type="pres">
      <dgm:prSet presAssocID="{D376DCC2-24D7-4A93-A805-643B767571F4}" presName="sibTrans" presStyleCnt="0"/>
      <dgm:spPr/>
    </dgm:pt>
    <dgm:pt modelId="{8C8086F4-EA7A-4DA8-B360-C7A5B3E6375F}" type="pres">
      <dgm:prSet presAssocID="{7EBCF7C0-B995-460D-9CA3-BD8B3E69F3CB}" presName="node" presStyleLbl="node1" presStyleIdx="10" presStyleCnt="12" custLinFactNeighborX="252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DB8853-AB58-43AB-A5CF-0A1BC771C5FE}" type="pres">
      <dgm:prSet presAssocID="{3AFBB1D1-DB90-4B69-813F-69F79D6CC64B}" presName="sibTrans" presStyleCnt="0"/>
      <dgm:spPr/>
    </dgm:pt>
    <dgm:pt modelId="{BAA9C6B7-595A-4370-8301-2396CE27676B}" type="pres">
      <dgm:prSet presAssocID="{EC946AD9-0CA3-4444-A299-3735452357FC}" presName="node" presStyleLbl="node1" presStyleIdx="11" presStyleCnt="12" custLinFactNeighborX="1704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D47D536-66F0-4C39-A2D2-526A49D6E646}" type="presOf" srcId="{1BDE75C6-E49C-4C0D-9B54-AB332D07C5E8}" destId="{327274FD-849A-4253-A88C-49EA9C8EC748}" srcOrd="0" destOrd="0" presId="urn:microsoft.com/office/officeart/2005/8/layout/default#1"/>
    <dgm:cxn modelId="{415B3D3A-4C7C-4957-B34B-F1AA1AFEEF6B}" type="presOf" srcId="{8CABA663-F140-4381-A837-528457B523EF}" destId="{D9A0A614-79EC-42F7-A674-B82117D4894F}" srcOrd="0" destOrd="0" presId="urn:microsoft.com/office/officeart/2005/8/layout/default#1"/>
    <dgm:cxn modelId="{5C319870-548F-427B-928E-26B433F45CF9}" type="presOf" srcId="{7EBCF7C0-B995-460D-9CA3-BD8B3E69F3CB}" destId="{8C8086F4-EA7A-4DA8-B360-C7A5B3E6375F}" srcOrd="0" destOrd="0" presId="urn:microsoft.com/office/officeart/2005/8/layout/default#1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18342871-60CB-4FAF-9379-396B21786A3E}" type="presOf" srcId="{7D689C6D-215A-4061-950F-D2B50FE031ED}" destId="{3C5A676D-11A3-40AD-B0C0-98AA55E96A4D}" srcOrd="0" destOrd="0" presId="urn:microsoft.com/office/officeart/2005/8/layout/default#1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F01870C4-2C05-4E31-A523-5755CE6FAA53}" type="presOf" srcId="{7064D6C3-D3C5-48BB-ABE8-9B6F4E5F0A72}" destId="{BC96A9CA-1CEB-4AF6-A87C-FBD3AB402411}" srcOrd="0" destOrd="0" presId="urn:microsoft.com/office/officeart/2005/8/layout/default#1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75B243D1-D411-4193-93E3-366FD2C355E9}" type="presOf" srcId="{C68AB37A-53D0-4D22-A99A-2423E0AA25C6}" destId="{D130A27F-5689-4129-A5C8-1E2E8D1BAED4}" srcOrd="0" destOrd="0" presId="urn:microsoft.com/office/officeart/2005/8/layout/default#1"/>
    <dgm:cxn modelId="{331CCD6E-B222-4ABC-A9BF-270FD76BE3AF}" type="presOf" srcId="{EC946AD9-0CA3-4444-A299-3735452357FC}" destId="{BAA9C6B7-595A-4370-8301-2396CE27676B}" srcOrd="0" destOrd="0" presId="urn:microsoft.com/office/officeart/2005/8/layout/default#1"/>
    <dgm:cxn modelId="{FDD2A616-0671-4A20-8375-DF59DBB6F9C2}" type="presOf" srcId="{6D29609A-A390-414B-A1D1-B8FB6AD99EA0}" destId="{A33118F3-006D-4DE0-85D7-BEF5B6ED5873}" srcOrd="0" destOrd="0" presId="urn:microsoft.com/office/officeart/2005/8/layout/default#1"/>
    <dgm:cxn modelId="{27B41021-7BE5-4BD4-B843-369E4414E5DB}" srcId="{7D689C6D-215A-4061-950F-D2B50FE031ED}" destId="{7EBCF7C0-B995-460D-9CA3-BD8B3E69F3CB}" srcOrd="10" destOrd="0" parTransId="{B44CE7E5-77A8-4F22-A410-E2F0A808316A}" sibTransId="{3AFBB1D1-DB90-4B69-813F-69F79D6CC64B}"/>
    <dgm:cxn modelId="{2D1DD53D-528F-40AF-96C3-BE549D73ABC8}" type="presOf" srcId="{0B3179CF-1808-4AF2-9A23-49E161367459}" destId="{7685899C-38FE-4CB4-8B7F-2C3F43DD35D1}" srcOrd="0" destOrd="0" presId="urn:microsoft.com/office/officeart/2005/8/layout/default#1"/>
    <dgm:cxn modelId="{8A3AF5CF-DD22-408D-9075-796671A5DEFE}" type="presOf" srcId="{0E767B01-13C3-462A-A480-36847BE14600}" destId="{802AFF8F-A710-40F3-A00D-100F373737B8}" srcOrd="0" destOrd="0" presId="urn:microsoft.com/office/officeart/2005/8/layout/default#1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D3E68159-096E-420D-A9E8-5EF8B41ADE89}" type="presOf" srcId="{53967C97-45EB-4DD3-90B7-0B27D694F559}" destId="{12A3D154-DC56-44D7-ADBF-D1C4D58ED58A}" srcOrd="0" destOrd="0" presId="urn:microsoft.com/office/officeart/2005/8/layout/default#1"/>
    <dgm:cxn modelId="{27ED84F4-B490-420A-A4F6-6BE26392A0A7}" srcId="{7D689C6D-215A-4061-950F-D2B50FE031ED}" destId="{1E8D236F-3381-450A-8AC6-8A58F9383057}" srcOrd="9" destOrd="0" parTransId="{2B781FFA-E304-42B3-A887-AF9EDCEA7779}" sibTransId="{D376DCC2-24D7-4A93-A805-643B767571F4}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D71E89CB-B1D7-479B-B11E-4BA90A243D4D}" type="presOf" srcId="{1E8D236F-3381-450A-8AC6-8A58F9383057}" destId="{D5B814DB-2B46-4BBC-98D8-8038F299A82F}" srcOrd="0" destOrd="0" presId="urn:microsoft.com/office/officeart/2005/8/layout/default#1"/>
    <dgm:cxn modelId="{3B19BC5F-074A-4ED5-9030-183AAED13461}" type="presOf" srcId="{1EE2DD4F-7CF7-48E0-8C07-1B8F9C6DE597}" destId="{69BA46AD-DF0A-4BBD-9AEE-440738E97DD1}" srcOrd="0" destOrd="0" presId="urn:microsoft.com/office/officeart/2005/8/layout/default#1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3EC3097B-3055-4F11-B216-5684F7B173A9}" srcId="{7D689C6D-215A-4061-950F-D2B50FE031ED}" destId="{EC946AD9-0CA3-4444-A299-3735452357FC}" srcOrd="11" destOrd="0" parTransId="{B9190A19-CEA3-4D43-996A-53F74EB83307}" sibTransId="{F4E4AC8B-3E09-4622-A368-DD5DD20AE7FD}"/>
    <dgm:cxn modelId="{DBBF7AF7-0513-426C-916B-D2AB1E4AC7C2}" type="presParOf" srcId="{3C5A676D-11A3-40AD-B0C0-98AA55E96A4D}" destId="{A33118F3-006D-4DE0-85D7-BEF5B6ED5873}" srcOrd="0" destOrd="0" presId="urn:microsoft.com/office/officeart/2005/8/layout/default#1"/>
    <dgm:cxn modelId="{62EA9B90-1D95-4BFB-9729-E5CBF0AE3F54}" type="presParOf" srcId="{3C5A676D-11A3-40AD-B0C0-98AA55E96A4D}" destId="{ED37F170-9829-48EA-8EBA-6F9CF988D086}" srcOrd="1" destOrd="0" presId="urn:microsoft.com/office/officeart/2005/8/layout/default#1"/>
    <dgm:cxn modelId="{ABF52FFA-1924-4E5E-84FC-E7977424400A}" type="presParOf" srcId="{3C5A676D-11A3-40AD-B0C0-98AA55E96A4D}" destId="{7685899C-38FE-4CB4-8B7F-2C3F43DD35D1}" srcOrd="2" destOrd="0" presId="urn:microsoft.com/office/officeart/2005/8/layout/default#1"/>
    <dgm:cxn modelId="{A64989C8-97F3-427E-A8B2-E1185FB17C89}" type="presParOf" srcId="{3C5A676D-11A3-40AD-B0C0-98AA55E96A4D}" destId="{853257FC-53A7-41E2-A65B-84FCEABD6802}" srcOrd="3" destOrd="0" presId="urn:microsoft.com/office/officeart/2005/8/layout/default#1"/>
    <dgm:cxn modelId="{2DC0D1FC-895D-4867-9F85-AD97E21313B2}" type="presParOf" srcId="{3C5A676D-11A3-40AD-B0C0-98AA55E96A4D}" destId="{D130A27F-5689-4129-A5C8-1E2E8D1BAED4}" srcOrd="4" destOrd="0" presId="urn:microsoft.com/office/officeart/2005/8/layout/default#1"/>
    <dgm:cxn modelId="{6A65C9D5-5D10-4164-AFF5-CCDBD1A83B91}" type="presParOf" srcId="{3C5A676D-11A3-40AD-B0C0-98AA55E96A4D}" destId="{7AC5A7A6-39BB-4862-9179-92A64503AD24}" srcOrd="5" destOrd="0" presId="urn:microsoft.com/office/officeart/2005/8/layout/default#1"/>
    <dgm:cxn modelId="{67FA37DD-FCDE-4836-8F98-8800E3093086}" type="presParOf" srcId="{3C5A676D-11A3-40AD-B0C0-98AA55E96A4D}" destId="{D9A0A614-79EC-42F7-A674-B82117D4894F}" srcOrd="6" destOrd="0" presId="urn:microsoft.com/office/officeart/2005/8/layout/default#1"/>
    <dgm:cxn modelId="{39C47D4E-5FB1-435A-9AF2-ACFE2E3642F5}" type="presParOf" srcId="{3C5A676D-11A3-40AD-B0C0-98AA55E96A4D}" destId="{A2AD23F2-1FB6-4CB6-A59B-48DBACFA1E36}" srcOrd="7" destOrd="0" presId="urn:microsoft.com/office/officeart/2005/8/layout/default#1"/>
    <dgm:cxn modelId="{785BC253-9BFD-4006-BED2-7C6A4928AD3C}" type="presParOf" srcId="{3C5A676D-11A3-40AD-B0C0-98AA55E96A4D}" destId="{327274FD-849A-4253-A88C-49EA9C8EC748}" srcOrd="8" destOrd="0" presId="urn:microsoft.com/office/officeart/2005/8/layout/default#1"/>
    <dgm:cxn modelId="{3E122783-1B41-44E3-B8C9-2791A990E9BB}" type="presParOf" srcId="{3C5A676D-11A3-40AD-B0C0-98AA55E96A4D}" destId="{BF9480DF-7708-4F28-AB36-28724565F072}" srcOrd="9" destOrd="0" presId="urn:microsoft.com/office/officeart/2005/8/layout/default#1"/>
    <dgm:cxn modelId="{58101A03-05D3-4F74-921A-073BF3A94907}" type="presParOf" srcId="{3C5A676D-11A3-40AD-B0C0-98AA55E96A4D}" destId="{69BA46AD-DF0A-4BBD-9AEE-440738E97DD1}" srcOrd="10" destOrd="0" presId="urn:microsoft.com/office/officeart/2005/8/layout/default#1"/>
    <dgm:cxn modelId="{C0027681-00E6-4FC2-98A0-DF1E0C9EE769}" type="presParOf" srcId="{3C5A676D-11A3-40AD-B0C0-98AA55E96A4D}" destId="{38C5E5AD-97B1-468F-8689-E19F00FEE7F1}" srcOrd="11" destOrd="0" presId="urn:microsoft.com/office/officeart/2005/8/layout/default#1"/>
    <dgm:cxn modelId="{FE8EDE05-A18B-4E28-9868-00A226AAE6AF}" type="presParOf" srcId="{3C5A676D-11A3-40AD-B0C0-98AA55E96A4D}" destId="{12A3D154-DC56-44D7-ADBF-D1C4D58ED58A}" srcOrd="12" destOrd="0" presId="urn:microsoft.com/office/officeart/2005/8/layout/default#1"/>
    <dgm:cxn modelId="{AE1D7F11-9F2C-4153-9FA4-9AD5F3769E6D}" type="presParOf" srcId="{3C5A676D-11A3-40AD-B0C0-98AA55E96A4D}" destId="{E9B9CFCC-83C0-4F3A-B471-7A937CB85CDA}" srcOrd="13" destOrd="0" presId="urn:microsoft.com/office/officeart/2005/8/layout/default#1"/>
    <dgm:cxn modelId="{4470DF91-ECAC-469B-8506-637558B72285}" type="presParOf" srcId="{3C5A676D-11A3-40AD-B0C0-98AA55E96A4D}" destId="{BC96A9CA-1CEB-4AF6-A87C-FBD3AB402411}" srcOrd="14" destOrd="0" presId="urn:microsoft.com/office/officeart/2005/8/layout/default#1"/>
    <dgm:cxn modelId="{1FF8613E-31F6-420E-9D06-8B3733D6B874}" type="presParOf" srcId="{3C5A676D-11A3-40AD-B0C0-98AA55E96A4D}" destId="{C7FAE7CC-78BC-43D4-AB69-7D7DF2438182}" srcOrd="15" destOrd="0" presId="urn:microsoft.com/office/officeart/2005/8/layout/default#1"/>
    <dgm:cxn modelId="{BB18C4FB-1FBB-4972-B4FA-47965D19E566}" type="presParOf" srcId="{3C5A676D-11A3-40AD-B0C0-98AA55E96A4D}" destId="{802AFF8F-A710-40F3-A00D-100F373737B8}" srcOrd="16" destOrd="0" presId="urn:microsoft.com/office/officeart/2005/8/layout/default#1"/>
    <dgm:cxn modelId="{6BECA125-2A96-415E-AAE9-BB5FE741151E}" type="presParOf" srcId="{3C5A676D-11A3-40AD-B0C0-98AA55E96A4D}" destId="{9D7449AA-C368-4B37-B1BC-B8324ED21AA6}" srcOrd="17" destOrd="0" presId="urn:microsoft.com/office/officeart/2005/8/layout/default#1"/>
    <dgm:cxn modelId="{15024BE2-00F8-4C7C-AE26-240B85CEA9B3}" type="presParOf" srcId="{3C5A676D-11A3-40AD-B0C0-98AA55E96A4D}" destId="{D5B814DB-2B46-4BBC-98D8-8038F299A82F}" srcOrd="18" destOrd="0" presId="urn:microsoft.com/office/officeart/2005/8/layout/default#1"/>
    <dgm:cxn modelId="{D2FDC4FF-5FF5-462B-A936-A314C8709CCC}" type="presParOf" srcId="{3C5A676D-11A3-40AD-B0C0-98AA55E96A4D}" destId="{0254AA83-F239-46A8-9A87-1EB1FB0B79F9}" srcOrd="19" destOrd="0" presId="urn:microsoft.com/office/officeart/2005/8/layout/default#1"/>
    <dgm:cxn modelId="{CE1E7902-A72C-4C24-9AFF-8F7B381BAE3E}" type="presParOf" srcId="{3C5A676D-11A3-40AD-B0C0-98AA55E96A4D}" destId="{8C8086F4-EA7A-4DA8-B360-C7A5B3E6375F}" srcOrd="20" destOrd="0" presId="urn:microsoft.com/office/officeart/2005/8/layout/default#1"/>
    <dgm:cxn modelId="{90DA9839-EE77-4B7D-B818-605D2822CFCA}" type="presParOf" srcId="{3C5A676D-11A3-40AD-B0C0-98AA55E96A4D}" destId="{7CDB8853-AB58-43AB-A5CF-0A1BC771C5FE}" srcOrd="21" destOrd="0" presId="urn:microsoft.com/office/officeart/2005/8/layout/default#1"/>
    <dgm:cxn modelId="{49A4CAED-6124-463A-A0E2-DAC9E2F16830}" type="presParOf" srcId="{3C5A676D-11A3-40AD-B0C0-98AA55E96A4D}" destId="{BAA9C6B7-595A-4370-8301-2396CE27676B}" srcOrd="2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82344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litosféra</a:t>
          </a:r>
          <a:endParaRPr lang="cs-CZ" sz="2400" kern="1200" dirty="0"/>
        </a:p>
      </dsp:txBody>
      <dsp:txXfrm>
        <a:off x="82344" y="316627"/>
        <a:ext cx="1912739" cy="1147643"/>
      </dsp:txXfrm>
    </dsp:sp>
    <dsp:sp modelId="{7685899C-38FE-4CB4-8B7F-2C3F43DD35D1}">
      <dsp:nvSpPr>
        <dsp:cNvPr id="0" name=""/>
        <dsp:cNvSpPr/>
      </dsp:nvSpPr>
      <dsp:spPr>
        <a:xfrm>
          <a:off x="2170577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zemská kůra</a:t>
          </a:r>
          <a:endParaRPr lang="cs-CZ" sz="2400" kern="1200" dirty="0"/>
        </a:p>
      </dsp:txBody>
      <dsp:txXfrm>
        <a:off x="2170577" y="316627"/>
        <a:ext cx="1912739" cy="1147643"/>
      </dsp:txXfrm>
    </dsp:sp>
    <dsp:sp modelId="{D130A27F-5689-4129-A5C8-1E2E8D1BAED4}">
      <dsp:nvSpPr>
        <dsp:cNvPr id="0" name=""/>
        <dsp:cNvSpPr/>
      </dsp:nvSpPr>
      <dsp:spPr>
        <a:xfrm>
          <a:off x="4258810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zemský plášť</a:t>
          </a:r>
          <a:endParaRPr lang="cs-CZ" sz="2400" kern="1200" dirty="0"/>
        </a:p>
      </dsp:txBody>
      <dsp:txXfrm>
        <a:off x="4258810" y="316627"/>
        <a:ext cx="1912739" cy="1147643"/>
      </dsp:txXfrm>
    </dsp:sp>
    <dsp:sp modelId="{D9A0A614-79EC-42F7-A674-B82117D4894F}">
      <dsp:nvSpPr>
        <dsp:cNvPr id="0" name=""/>
        <dsp:cNvSpPr/>
      </dsp:nvSpPr>
      <dsp:spPr>
        <a:xfrm>
          <a:off x="6316860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zemské jádro</a:t>
          </a:r>
          <a:endParaRPr lang="cs-CZ" sz="2400" kern="1200" dirty="0"/>
        </a:p>
      </dsp:txBody>
      <dsp:txXfrm>
        <a:off x="6316860" y="316627"/>
        <a:ext cx="1912739" cy="1147643"/>
      </dsp:txXfrm>
    </dsp:sp>
    <dsp:sp modelId="{327274FD-849A-4253-A88C-49EA9C8EC748}">
      <dsp:nvSpPr>
        <dsp:cNvPr id="0" name=""/>
        <dsp:cNvSpPr/>
      </dsp:nvSpPr>
      <dsp:spPr>
        <a:xfrm>
          <a:off x="82344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litosférická deska</a:t>
          </a:r>
          <a:endParaRPr lang="cs-CZ" sz="2400" kern="1200" dirty="0"/>
        </a:p>
      </dsp:txBody>
      <dsp:txXfrm>
        <a:off x="82344" y="1684787"/>
        <a:ext cx="1912739" cy="1147643"/>
      </dsp:txXfrm>
    </dsp:sp>
    <dsp:sp modelId="{69BA46AD-DF0A-4BBD-9AEE-440738E97DD1}">
      <dsp:nvSpPr>
        <dsp:cNvPr id="0" name=""/>
        <dsp:cNvSpPr/>
      </dsp:nvSpPr>
      <dsp:spPr>
        <a:xfrm>
          <a:off x="2170577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kontinent</a:t>
          </a:r>
          <a:endParaRPr lang="cs-CZ" sz="2400" kern="1200" dirty="0"/>
        </a:p>
      </dsp:txBody>
      <dsp:txXfrm>
        <a:off x="2170577" y="1684787"/>
        <a:ext cx="1912739" cy="1147643"/>
      </dsp:txXfrm>
    </dsp:sp>
    <dsp:sp modelId="{12A3D154-DC56-44D7-ADBF-D1C4D58ED58A}">
      <dsp:nvSpPr>
        <dsp:cNvPr id="0" name=""/>
        <dsp:cNvSpPr/>
      </dsp:nvSpPr>
      <dsp:spPr>
        <a:xfrm>
          <a:off x="4258810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seismologie</a:t>
          </a:r>
          <a:endParaRPr lang="cs-CZ" sz="2400" kern="1200" dirty="0"/>
        </a:p>
      </dsp:txBody>
      <dsp:txXfrm>
        <a:off x="4258810" y="1684787"/>
        <a:ext cx="1912739" cy="1147643"/>
      </dsp:txXfrm>
    </dsp:sp>
    <dsp:sp modelId="{BC96A9CA-1CEB-4AF6-A87C-FBD3AB402411}">
      <dsp:nvSpPr>
        <dsp:cNvPr id="0" name=""/>
        <dsp:cNvSpPr/>
      </dsp:nvSpPr>
      <dsp:spPr>
        <a:xfrm>
          <a:off x="6316860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ohnisko zemětřesení</a:t>
          </a:r>
          <a:endParaRPr lang="cs-CZ" sz="2400" kern="1200" dirty="0"/>
        </a:p>
      </dsp:txBody>
      <dsp:txXfrm>
        <a:off x="6316860" y="1684787"/>
        <a:ext cx="1912739" cy="1147643"/>
      </dsp:txXfrm>
    </dsp:sp>
    <dsp:sp modelId="{802AFF8F-A710-40F3-A00D-100F373737B8}">
      <dsp:nvSpPr>
        <dsp:cNvPr id="0" name=""/>
        <dsp:cNvSpPr/>
      </dsp:nvSpPr>
      <dsp:spPr>
        <a:xfrm>
          <a:off x="82344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 epicentrum zemětřesení</a:t>
          </a:r>
          <a:endParaRPr lang="cs-CZ" sz="2400" kern="1200" dirty="0"/>
        </a:p>
      </dsp:txBody>
      <dsp:txXfrm>
        <a:off x="82344" y="3052935"/>
        <a:ext cx="1912739" cy="1147643"/>
      </dsp:txXfrm>
    </dsp:sp>
    <dsp:sp modelId="{D5B814DB-2B46-4BBC-98D8-8038F299A82F}">
      <dsp:nvSpPr>
        <dsp:cNvPr id="0" name=""/>
        <dsp:cNvSpPr/>
      </dsp:nvSpPr>
      <dsp:spPr>
        <a:xfrm>
          <a:off x="2170577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vulkanologie</a:t>
          </a:r>
          <a:endParaRPr lang="cs-CZ" sz="2400" kern="1200" dirty="0"/>
        </a:p>
      </dsp:txBody>
      <dsp:txXfrm>
        <a:off x="2170577" y="3052935"/>
        <a:ext cx="1912739" cy="1147643"/>
      </dsp:txXfrm>
    </dsp:sp>
    <dsp:sp modelId="{8C8086F4-EA7A-4DA8-B360-C7A5B3E6375F}">
      <dsp:nvSpPr>
        <dsp:cNvPr id="0" name=""/>
        <dsp:cNvSpPr/>
      </dsp:nvSpPr>
      <dsp:spPr>
        <a:xfrm>
          <a:off x="4258810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magma</a:t>
          </a:r>
          <a:endParaRPr lang="cs-CZ" sz="2400" b="0" kern="1200" dirty="0"/>
        </a:p>
      </dsp:txBody>
      <dsp:txXfrm>
        <a:off x="4258810" y="3052935"/>
        <a:ext cx="1912739" cy="1147643"/>
      </dsp:txXfrm>
    </dsp:sp>
    <dsp:sp modelId="{BAA9C6B7-595A-4370-8301-2396CE27676B}">
      <dsp:nvSpPr>
        <dsp:cNvPr id="0" name=""/>
        <dsp:cNvSpPr/>
      </dsp:nvSpPr>
      <dsp:spPr>
        <a:xfrm>
          <a:off x="6316860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láva</a:t>
          </a:r>
          <a:endParaRPr lang="cs-CZ" sz="2400" kern="1200" dirty="0"/>
        </a:p>
      </dsp:txBody>
      <dsp:txXfrm>
        <a:off x="6316860" y="3052935"/>
        <a:ext cx="1912739" cy="1147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45662-10A7-4752-9E2D-8B5796096519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4239D7-A7E0-4AFA-8120-5D3156E3F5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3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642824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627158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44936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65125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167278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695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041204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233471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208747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0738270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7229784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jpeg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jpeg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023190"/>
              </p:ext>
            </p:extLst>
          </p:nvPr>
        </p:nvGraphicFramePr>
        <p:xfrm>
          <a:off x="971600" y="2564904"/>
          <a:ext cx="720080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0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15.2.2013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VY_52_INOVACE_08_ZEMĚPIS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Litosféra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6.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264696" cy="1152128"/>
          </a:xfrm>
          <a:solidFill>
            <a:srgbClr val="F7FAF0"/>
          </a:solidFill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ctr" rotWithShape="0">
                    <a:prstClr val="black">
                      <a:alpha val="43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LITOSFÉRA</a:t>
            </a:r>
            <a:endParaRPr lang="cs-CZ" sz="4000" b="1" dirty="0">
              <a:solidFill>
                <a:schemeClr val="accent1"/>
              </a:solidFill>
              <a:effectLst>
                <a:outerShdw blurRad="38100" dist="38100" dir="2700000" algn="ctr" rotWithShape="0">
                  <a:prstClr val="black">
                    <a:alpha val="43000"/>
                  </a:prst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C:\Users\Čapková\Desktop\stavba Země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204864"/>
            <a:ext cx="2073831" cy="2160240"/>
          </a:xfrm>
          <a:prstGeom prst="rect">
            <a:avLst/>
          </a:prstGeom>
          <a:noFill/>
        </p:spPr>
      </p:pic>
      <p:pic>
        <p:nvPicPr>
          <p:cNvPr id="4" name="Picture 2" descr="C:\Users\Čapková\Desktop\láv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V="1">
            <a:off x="395536" y="4437112"/>
            <a:ext cx="2534682" cy="1584176"/>
          </a:xfrm>
          <a:prstGeom prst="rect">
            <a:avLst/>
          </a:prstGeom>
          <a:noFill/>
        </p:spPr>
      </p:pic>
      <p:pic>
        <p:nvPicPr>
          <p:cNvPr id="11" name="Picture 7" descr="C:\Users\Čapková\Desktop\seizmogra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84408">
            <a:off x="6511676" y="2417605"/>
            <a:ext cx="1891655" cy="1342778"/>
          </a:xfrm>
          <a:prstGeom prst="rect">
            <a:avLst/>
          </a:prstGeom>
          <a:noFill/>
        </p:spPr>
      </p:pic>
      <p:pic>
        <p:nvPicPr>
          <p:cNvPr id="13" name="Picture 2" descr="C:\Users\Čapková\Desktop\Litosférické desk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63175">
            <a:off x="727708" y="2367839"/>
            <a:ext cx="1903239" cy="1437988"/>
          </a:xfrm>
          <a:prstGeom prst="rect">
            <a:avLst/>
          </a:prstGeom>
          <a:noFill/>
        </p:spPr>
      </p:pic>
      <p:pic>
        <p:nvPicPr>
          <p:cNvPr id="10" name="Picture 2" descr="C:\Users\Čapková\Desktop\následky tsunam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437112"/>
            <a:ext cx="2520280" cy="1584176"/>
          </a:xfrm>
          <a:prstGeom prst="rect">
            <a:avLst/>
          </a:prstGeom>
          <a:noFill/>
        </p:spPr>
      </p:pic>
      <p:pic>
        <p:nvPicPr>
          <p:cNvPr id="12" name="Picture 3" descr="C:\Users\Čapková\Desktop\zemětřesení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4869160"/>
            <a:ext cx="2520280" cy="158417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467544" y="170080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2627784" y="476672"/>
            <a:ext cx="3888432" cy="1008112"/>
          </a:xfrm>
          <a:prstGeom prst="roundRect">
            <a:avLst>
              <a:gd name="adj" fmla="val 20790"/>
            </a:avLst>
          </a:prstGeom>
          <a:solidFill>
            <a:srgbClr val="B7DCE7">
              <a:alpha val="16863"/>
            </a:srgbClr>
          </a:solidFill>
          <a:ln w="28575"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5">
                    <a:lumMod val="75000"/>
                  </a:schemeClr>
                </a:solidFill>
              </a:rPr>
              <a:t>LITOSFÉRA</a:t>
            </a:r>
            <a:endParaRPr lang="cs-CZ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539552" y="5733256"/>
            <a:ext cx="7992888" cy="864096"/>
          </a:xfrm>
          <a:prstGeom prst="rect">
            <a:avLst/>
          </a:prstGeom>
          <a:solidFill>
            <a:srgbClr val="99FFCC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47664" y="1772816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LITOSFÉRA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LITOSFÉRICKÁ</a:t>
                      </a:r>
                      <a:r>
                        <a:rPr lang="cs-CZ" sz="20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 DESKA</a:t>
                      </a:r>
                      <a:endParaRPr lang="cs-CZ" sz="20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KONTINENT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SEISMOLOGIE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VULKANOLOGIE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796136" y="6165304"/>
            <a:ext cx="2223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vědní obor o sopkách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5733256"/>
            <a:ext cx="2166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kamenný obal Země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5733256"/>
            <a:ext cx="3155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pohybující se část zemské kůry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6165304"/>
            <a:ext cx="4570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vyčnívající část pevniny nad hladinou oceánu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573325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vědní obor o zemětřeseních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18" name="Nadpis 9"/>
          <p:cNvSpPr txBox="1">
            <a:spLocks/>
          </p:cNvSpPr>
          <p:nvPr/>
        </p:nvSpPr>
        <p:spPr>
          <a:xfrm>
            <a:off x="1979712" y="620688"/>
            <a:ext cx="5256584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dirty="0" smtClean="0">
                <a:latin typeface="+mj-lt"/>
                <a:ea typeface="+mj-ea"/>
                <a:cs typeface="+mj-cs"/>
              </a:rPr>
              <a:t>Přiřaď správný pojem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979712" y="620688"/>
            <a:ext cx="5256584" cy="792088"/>
          </a:xfrm>
          <a:prstGeom prst="rect">
            <a:avLst/>
          </a:prstGeom>
          <a:solidFill>
            <a:schemeClr val="bg1">
              <a:alpha val="50196"/>
            </a:scheme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47664" y="1772816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LITOSFÉRA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LITOSFÉRICKÁ</a:t>
                      </a:r>
                      <a:r>
                        <a:rPr lang="cs-CZ" sz="20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 DESKA</a:t>
                      </a:r>
                      <a:endParaRPr lang="cs-CZ" sz="20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KONTINENT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SEISMOLOGIE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VULKANOLOGIE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4572000" y="3861048"/>
            <a:ext cx="2828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vědní obor o zemětřeseních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2492896"/>
            <a:ext cx="3097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pohybující se část zemské kůry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1772816"/>
            <a:ext cx="2109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kamenný obal Země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572000" y="3212976"/>
            <a:ext cx="24550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vyčnívající  část pevniny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nad hladinou oceánu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4581128"/>
            <a:ext cx="2223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vědní obor o sopkách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Čapková\Desktop\stavba Země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4248471" cy="4425492"/>
          </a:xfrm>
          <a:prstGeom prst="rect">
            <a:avLst/>
          </a:prstGeom>
          <a:noFill/>
        </p:spPr>
      </p:pic>
      <p:sp>
        <p:nvSpPr>
          <p:cNvPr id="8" name="Čárový popisek 1 7"/>
          <p:cNvSpPr/>
          <p:nvPr/>
        </p:nvSpPr>
        <p:spPr>
          <a:xfrm>
            <a:off x="5364088" y="2204864"/>
            <a:ext cx="2664296" cy="504056"/>
          </a:xfrm>
          <a:prstGeom prst="borderCallout1">
            <a:avLst>
              <a:gd name="adj1" fmla="val 48489"/>
              <a:gd name="adj2" fmla="val -699"/>
              <a:gd name="adj3" fmla="val 100605"/>
              <a:gd name="adj4" fmla="val -30815"/>
            </a:avLst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pevninská a oceánská  ……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Čárový popisek 1 8"/>
          <p:cNvSpPr/>
          <p:nvPr/>
        </p:nvSpPr>
        <p:spPr>
          <a:xfrm>
            <a:off x="5364088" y="4365104"/>
            <a:ext cx="2664296" cy="504056"/>
          </a:xfrm>
          <a:prstGeom prst="borderCallout1">
            <a:avLst>
              <a:gd name="adj1" fmla="val 51463"/>
              <a:gd name="adj2" fmla="val 688"/>
              <a:gd name="adj3" fmla="val -181918"/>
              <a:gd name="adj4" fmla="val -67247"/>
            </a:avLst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vnější a vnitřní  ……</a:t>
            </a:r>
            <a:endParaRPr lang="cs-CZ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Čárový popisek 1 9"/>
          <p:cNvSpPr/>
          <p:nvPr/>
        </p:nvSpPr>
        <p:spPr>
          <a:xfrm>
            <a:off x="5364088" y="3284984"/>
            <a:ext cx="2664296" cy="504056"/>
          </a:xfrm>
          <a:prstGeom prst="borderCallout1">
            <a:avLst>
              <a:gd name="adj1" fmla="val 51463"/>
              <a:gd name="adj2" fmla="val 688"/>
              <a:gd name="adj3" fmla="val 53023"/>
              <a:gd name="adj4" fmla="val -26652"/>
            </a:avLst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svrchní a spodní  ……</a:t>
            </a: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0"/>
            <a:ext cx="157280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 Země</a:t>
            </a:r>
            <a:endParaRPr lang="cs-CZ" sz="2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11760" y="476672"/>
            <a:ext cx="43270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Doplň názvy vrstev Země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Čapková\Desktop\stavba Země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4248471" cy="4425492"/>
          </a:xfrm>
          <a:prstGeom prst="rect">
            <a:avLst/>
          </a:prstGeom>
          <a:noFill/>
        </p:spPr>
      </p:pic>
      <p:sp>
        <p:nvSpPr>
          <p:cNvPr id="8" name="Čárový popisek 1 7"/>
          <p:cNvSpPr/>
          <p:nvPr/>
        </p:nvSpPr>
        <p:spPr>
          <a:xfrm>
            <a:off x="5364088" y="2204864"/>
            <a:ext cx="2664296" cy="504056"/>
          </a:xfrm>
          <a:prstGeom prst="borderCallout1">
            <a:avLst>
              <a:gd name="adj1" fmla="val 48489"/>
              <a:gd name="adj2" fmla="val -699"/>
              <a:gd name="adj3" fmla="val 100605"/>
              <a:gd name="adj4" fmla="val -30815"/>
            </a:avLst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pevninská a oceánská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Čárový popisek 1 8"/>
          <p:cNvSpPr/>
          <p:nvPr/>
        </p:nvSpPr>
        <p:spPr>
          <a:xfrm>
            <a:off x="5364088" y="4365104"/>
            <a:ext cx="2664296" cy="504056"/>
          </a:xfrm>
          <a:prstGeom prst="borderCallout1">
            <a:avLst>
              <a:gd name="adj1" fmla="val 51463"/>
              <a:gd name="adj2" fmla="val 688"/>
              <a:gd name="adj3" fmla="val -181918"/>
              <a:gd name="adj4" fmla="val -67247"/>
            </a:avLst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vnější  a vnitřní</a:t>
            </a:r>
            <a:endParaRPr lang="cs-CZ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Čárový popisek 1 9"/>
          <p:cNvSpPr/>
          <p:nvPr/>
        </p:nvSpPr>
        <p:spPr>
          <a:xfrm>
            <a:off x="5364088" y="3284984"/>
            <a:ext cx="2664296" cy="504056"/>
          </a:xfrm>
          <a:prstGeom prst="borderCallout1">
            <a:avLst>
              <a:gd name="adj1" fmla="val 51463"/>
              <a:gd name="adj2" fmla="val 688"/>
              <a:gd name="adj3" fmla="val 53023"/>
              <a:gd name="adj4" fmla="val -26652"/>
            </a:avLst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svrchní a spodní</a:t>
            </a: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0"/>
            <a:ext cx="157280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 Země</a:t>
            </a:r>
            <a:endParaRPr lang="cs-CZ" sz="2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452320" y="2276872"/>
            <a:ext cx="609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kůra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092280" y="3356992"/>
            <a:ext cx="650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plášť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092280" y="4437112"/>
            <a:ext cx="683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jádro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476672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07704" y="5589240"/>
            <a:ext cx="5328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8000"/>
                </a:solidFill>
              </a:rPr>
              <a:t>Litosféru tvoří zemská kůra a svrchní plášť Země. </a:t>
            </a:r>
          </a:p>
          <a:p>
            <a:r>
              <a:rPr lang="cs-CZ" sz="2000" dirty="0" smtClean="0"/>
              <a:t>                   (přibližně do hloubky 400 km)</a:t>
            </a:r>
            <a:endParaRPr lang="cs-CZ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71024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Větší mocnost (tloušťku) má zemská kůra: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484784"/>
            <a:ext cx="18178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 pevninská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 oceánská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564904"/>
            <a:ext cx="63423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 polotekutém stavu je zemský plášť: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3284984"/>
            <a:ext cx="14498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 svrchní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 spodní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4437112"/>
            <a:ext cx="56396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Odhad teploty vnitřního jádra je: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5157192"/>
            <a:ext cx="15953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 2 000 °C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 3 000 °C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0"/>
            <a:ext cx="157280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 Země</a:t>
            </a:r>
            <a:endParaRPr lang="cs-CZ" sz="2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71024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Větší mocnost (tloušťku) má zemská kůra: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484784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</a:rPr>
              <a:t>  pevninská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 oceánská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564904"/>
            <a:ext cx="63423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 polotekutém stavu je zemský plášť: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3284984"/>
            <a:ext cx="14498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 svrchní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</a:rPr>
              <a:t>  spodní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4437112"/>
            <a:ext cx="56396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Odhad teploty vnitřního jádra je: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5157192"/>
            <a:ext cx="15953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 2 000 °C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</a:rPr>
              <a:t>  3 000 °C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51920" y="18864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915816" y="5517232"/>
            <a:ext cx="447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(teorie vědců -  je v pevném stavu)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15816" y="3645024"/>
            <a:ext cx="5137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(způsobeno vysokým tlakem a teplotou)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2915816" y="1484784"/>
            <a:ext cx="22846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(přibližně 30 km)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915816" y="1844824"/>
            <a:ext cx="21291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(přibližně 6 km)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0" y="0"/>
            <a:ext cx="157280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 Země</a:t>
            </a:r>
            <a:endParaRPr lang="cs-CZ" sz="2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2018181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Litosférické desky</a:t>
            </a:r>
            <a:endParaRPr lang="cs-CZ" sz="20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Čapková\Desktop\Litosférické desk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764704"/>
            <a:ext cx="3096344" cy="232807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95536" y="3284984"/>
            <a:ext cx="6092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Jak nazýváme původní </a:t>
            </a:r>
            <a:r>
              <a:rPr lang="cs-CZ" sz="2800" dirty="0" err="1" smtClean="0">
                <a:solidFill>
                  <a:srgbClr val="00B0F0"/>
                </a:solidFill>
              </a:rPr>
              <a:t>prapevninu</a:t>
            </a:r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5445224"/>
            <a:ext cx="8532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Uveď název litosférické desky, na které se nachází Evropa.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4365104"/>
            <a:ext cx="8748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Za rok se litosférické desky pohnou o </a:t>
            </a:r>
            <a:r>
              <a:rPr lang="cs-CZ" sz="2800" b="1" dirty="0" smtClean="0">
                <a:solidFill>
                  <a:srgbClr val="00B0F0"/>
                </a:solidFill>
              </a:rPr>
              <a:t>m</a:t>
            </a:r>
            <a:r>
              <a:rPr lang="cs-CZ" sz="2800" dirty="0" smtClean="0">
                <a:solidFill>
                  <a:srgbClr val="00B0F0"/>
                </a:solidFill>
              </a:rPr>
              <a:t>, </a:t>
            </a:r>
            <a:r>
              <a:rPr lang="cs-CZ" sz="2800" b="1" dirty="0" smtClean="0">
                <a:solidFill>
                  <a:srgbClr val="00B0F0"/>
                </a:solidFill>
              </a:rPr>
              <a:t>dm</a:t>
            </a:r>
            <a:r>
              <a:rPr lang="cs-CZ" sz="2800" dirty="0" smtClean="0">
                <a:solidFill>
                  <a:srgbClr val="00B0F0"/>
                </a:solidFill>
              </a:rPr>
              <a:t> nebo </a:t>
            </a:r>
            <a:r>
              <a:rPr lang="cs-CZ" sz="2800" b="1" dirty="0" smtClean="0">
                <a:solidFill>
                  <a:srgbClr val="00B0F0"/>
                </a:solidFill>
              </a:rPr>
              <a:t>cm</a:t>
            </a:r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2018181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Litosférické desky</a:t>
            </a:r>
            <a:endParaRPr lang="cs-CZ" sz="20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Čapková\Desktop\Litosférické desk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764704"/>
            <a:ext cx="3096344" cy="232807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95536" y="3284984"/>
            <a:ext cx="6092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Jak nazýváme původní </a:t>
            </a:r>
            <a:r>
              <a:rPr lang="cs-CZ" sz="2800" dirty="0" err="1" smtClean="0">
                <a:solidFill>
                  <a:srgbClr val="00B0F0"/>
                </a:solidFill>
              </a:rPr>
              <a:t>prapevninu</a:t>
            </a:r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5445224"/>
            <a:ext cx="8532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Uveď název litosférické desky, na které se nachází Evropa.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4365104"/>
            <a:ext cx="8748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Za rok se litosférické desky pohnou o </a:t>
            </a:r>
            <a:r>
              <a:rPr lang="cs-CZ" sz="2800" b="1" dirty="0" smtClean="0">
                <a:solidFill>
                  <a:srgbClr val="00B0F0"/>
                </a:solidFill>
              </a:rPr>
              <a:t>m</a:t>
            </a:r>
            <a:r>
              <a:rPr lang="cs-CZ" sz="2800" dirty="0" smtClean="0">
                <a:solidFill>
                  <a:srgbClr val="00B0F0"/>
                </a:solidFill>
              </a:rPr>
              <a:t>, </a:t>
            </a:r>
            <a:r>
              <a:rPr lang="cs-CZ" sz="2800" b="1" dirty="0" smtClean="0">
                <a:solidFill>
                  <a:srgbClr val="00B0F0"/>
                </a:solidFill>
              </a:rPr>
              <a:t>dm</a:t>
            </a:r>
            <a:r>
              <a:rPr lang="cs-CZ" sz="2800" dirty="0" smtClean="0">
                <a:solidFill>
                  <a:srgbClr val="00B0F0"/>
                </a:solidFill>
              </a:rPr>
              <a:t> nebo </a:t>
            </a:r>
            <a:r>
              <a:rPr lang="cs-CZ" sz="2800" b="1" dirty="0" smtClean="0">
                <a:solidFill>
                  <a:srgbClr val="00B0F0"/>
                </a:solidFill>
              </a:rPr>
              <a:t>cm</a:t>
            </a:r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3779912" y="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3717032"/>
            <a:ext cx="10892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Pangea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4797152"/>
            <a:ext cx="559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cm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5877272"/>
            <a:ext cx="14122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Eurasijská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2" name="Picture 2" descr="C:\Users\Čapková\Desktop\Rozpad Pange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838534"/>
            <a:ext cx="1728192" cy="138255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148566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Zemětřesení</a:t>
            </a:r>
            <a:endParaRPr lang="cs-CZ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 descr="C:\Users\Čapková\Desktop\Epicentrum zemětřesení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836712"/>
            <a:ext cx="4104456" cy="410445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2699792" y="1124744"/>
            <a:ext cx="36004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dirty="0"/>
          </a:p>
        </p:txBody>
      </p:sp>
      <p:sp>
        <p:nvSpPr>
          <p:cNvPr id="9" name="Obdélník 8"/>
          <p:cNvSpPr/>
          <p:nvPr/>
        </p:nvSpPr>
        <p:spPr>
          <a:xfrm>
            <a:off x="4499992" y="2060848"/>
            <a:ext cx="86409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427984" y="1988840"/>
            <a:ext cx="1008112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483768" y="4221088"/>
            <a:ext cx="792088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2699792" y="4077072"/>
            <a:ext cx="144016" cy="720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699792" y="4149080"/>
            <a:ext cx="144016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707904" y="4365104"/>
            <a:ext cx="432048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 rot="1363475">
            <a:off x="3846926" y="4221418"/>
            <a:ext cx="462923" cy="43997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995936" y="3645024"/>
            <a:ext cx="158417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004048" y="3212976"/>
            <a:ext cx="158417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83568" y="1412776"/>
            <a:ext cx="2146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hypocentrum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600" dirty="0" smtClean="0"/>
              <a:t>(ohnisko)</a:t>
            </a:r>
            <a:endParaRPr lang="cs-CZ" sz="1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779912" y="1412776"/>
            <a:ext cx="11669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epicentrum</a:t>
            </a:r>
            <a:endParaRPr lang="cs-CZ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940152" y="1412776"/>
            <a:ext cx="2544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err="1" smtClean="0">
                <a:solidFill>
                  <a:schemeClr val="tx2">
                    <a:lumMod val="75000"/>
                  </a:schemeClr>
                </a:solidFill>
              </a:rPr>
              <a:t>seismické</a:t>
            </a:r>
            <a:r>
              <a:rPr lang="cs-CZ" sz="1600" dirty="0" smtClean="0"/>
              <a:t> (zemětřesné) </a:t>
            </a: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vlny</a:t>
            </a:r>
            <a:endParaRPr lang="cs-CZ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131840" y="2924944"/>
            <a:ext cx="158417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339752" y="548680"/>
            <a:ext cx="43649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 obrázku doplň pojmy: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148566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Zemětřesení</a:t>
            </a:r>
            <a:endParaRPr lang="cs-CZ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 descr="C:\Users\Čapková\Desktop\Epicentrum zemětřesení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836712"/>
            <a:ext cx="4104456" cy="410445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2699792" y="1124744"/>
            <a:ext cx="36004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dirty="0"/>
          </a:p>
        </p:txBody>
      </p:sp>
      <p:sp>
        <p:nvSpPr>
          <p:cNvPr id="9" name="Obdélník 8"/>
          <p:cNvSpPr/>
          <p:nvPr/>
        </p:nvSpPr>
        <p:spPr>
          <a:xfrm>
            <a:off x="4499992" y="2060848"/>
            <a:ext cx="86409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427984" y="1988840"/>
            <a:ext cx="1008112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483768" y="4221088"/>
            <a:ext cx="792088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2699792" y="4077072"/>
            <a:ext cx="144016" cy="720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699792" y="4149080"/>
            <a:ext cx="144016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707904" y="4365104"/>
            <a:ext cx="432048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 rot="1363475">
            <a:off x="3846926" y="4221418"/>
            <a:ext cx="462923" cy="43997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995936" y="3645024"/>
            <a:ext cx="158417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004048" y="3212976"/>
            <a:ext cx="158417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83568" y="1412776"/>
            <a:ext cx="2146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hypocentrum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600" dirty="0" smtClean="0"/>
              <a:t>(ohnisko)</a:t>
            </a:r>
            <a:endParaRPr lang="cs-CZ" sz="1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779912" y="1412776"/>
            <a:ext cx="11669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epicentrum</a:t>
            </a:r>
            <a:endParaRPr lang="cs-CZ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940152" y="1412776"/>
            <a:ext cx="2544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err="1" smtClean="0">
                <a:solidFill>
                  <a:schemeClr val="tx2">
                    <a:lumMod val="75000"/>
                  </a:schemeClr>
                </a:solidFill>
              </a:rPr>
              <a:t>seismické</a:t>
            </a:r>
            <a:r>
              <a:rPr lang="cs-CZ" sz="1600" dirty="0" smtClean="0"/>
              <a:t> (zemětřesné) </a:t>
            </a: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vlny</a:t>
            </a:r>
            <a:endParaRPr lang="cs-CZ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131840" y="2924944"/>
            <a:ext cx="158417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851920" y="54868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131840" y="2924944"/>
            <a:ext cx="158417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epicentrum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995936" y="3645024"/>
            <a:ext cx="158417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hypocentrum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004048" y="3140968"/>
            <a:ext cx="1591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seismické</a:t>
            </a:r>
            <a:r>
              <a:rPr lang="cs-CZ" b="1" dirty="0" smtClean="0">
                <a:solidFill>
                  <a:srgbClr val="FF0000"/>
                </a:solidFill>
              </a:rPr>
              <a:t> vlny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4653136"/>
            <a:ext cx="8246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Zemětřesení je projevem pohybů a nárazů litosférických desek.</a:t>
            </a:r>
            <a:endParaRPr lang="cs-CZ" sz="2400" b="1" dirty="0">
              <a:solidFill>
                <a:srgbClr val="008000"/>
              </a:solidFill>
            </a:endParaRPr>
          </a:p>
        </p:txBody>
      </p:sp>
      <p:pic>
        <p:nvPicPr>
          <p:cNvPr id="27" name="Picture 3" descr="C:\Users\Čapková\Desktop\zemětřesení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5157192"/>
            <a:ext cx="2503915" cy="150188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8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148566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Zemětřesení</a:t>
            </a:r>
            <a:endParaRPr lang="cs-CZ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052736"/>
            <a:ext cx="6492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název stupnice síly zemětřesení.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3645024"/>
            <a:ext cx="721075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Jak se nazývají vlny vyvolané podmořským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zemětřesením?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148566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Zemětřesení</a:t>
            </a:r>
            <a:endParaRPr lang="cs-CZ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052736"/>
            <a:ext cx="6492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název stupnice síly zemětřesení.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3645024"/>
            <a:ext cx="721075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Jak se nazývají vlny vyvolané podmořským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zemětřesením?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79912" y="26064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628800"/>
            <a:ext cx="1509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Richterova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8" name="Picture 7" descr="C:\Users\Čapková\Desktop\seizmogra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628800"/>
            <a:ext cx="2592288" cy="172819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076056" y="3356992"/>
            <a:ext cx="1221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seismograf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4725144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tsunami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16016" y="6165304"/>
            <a:ext cx="1856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následky tsunami</a:t>
            </a:r>
            <a:endParaRPr lang="cs-CZ" b="1" dirty="0"/>
          </a:p>
        </p:txBody>
      </p:sp>
      <p:pic>
        <p:nvPicPr>
          <p:cNvPr id="13" name="Picture 2" descr="C:\Users\Čapková\Desktop\následky tsunam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437112"/>
            <a:ext cx="2592288" cy="172819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1882567" cy="400110"/>
          </a:xfrm>
          <a:prstGeom prst="rect">
            <a:avLst/>
          </a:prstGeom>
          <a:solidFill>
            <a:srgbClr val="FF3300">
              <a:alpha val="5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Sopečná činnost</a:t>
            </a:r>
            <a:endParaRPr lang="cs-CZ" sz="2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3" descr="C:\Users\Čapková\Desktop\schema sopk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916832"/>
            <a:ext cx="4502899" cy="307016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411760" y="476672"/>
            <a:ext cx="43649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 obrázku doplň pojmy: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1" name="Čárový popisek 1 10"/>
          <p:cNvSpPr/>
          <p:nvPr/>
        </p:nvSpPr>
        <p:spPr>
          <a:xfrm>
            <a:off x="6660232" y="1988840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237405"/>
              <a:gd name="adj4" fmla="val -76107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Čárový popisek 1 15"/>
          <p:cNvSpPr/>
          <p:nvPr/>
        </p:nvSpPr>
        <p:spPr>
          <a:xfrm rot="10800000">
            <a:off x="2051720" y="3284984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29231"/>
              <a:gd name="adj4" fmla="val -115818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Čárový popisek 1 16"/>
          <p:cNvSpPr/>
          <p:nvPr/>
        </p:nvSpPr>
        <p:spPr>
          <a:xfrm rot="10800000">
            <a:off x="2051720" y="2636912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36170"/>
              <a:gd name="adj4" fmla="val -107101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Čárový popisek 1 17"/>
          <p:cNvSpPr/>
          <p:nvPr/>
        </p:nvSpPr>
        <p:spPr>
          <a:xfrm rot="10800000">
            <a:off x="2051720" y="1988840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-74857"/>
              <a:gd name="adj4" fmla="val -80950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Čárový popisek 1 18"/>
          <p:cNvSpPr/>
          <p:nvPr/>
        </p:nvSpPr>
        <p:spPr>
          <a:xfrm>
            <a:off x="6660232" y="3284984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397003"/>
              <a:gd name="adj4" fmla="val -73202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Čárový popisek 1 20"/>
          <p:cNvSpPr/>
          <p:nvPr/>
        </p:nvSpPr>
        <p:spPr>
          <a:xfrm>
            <a:off x="6660232" y="2636912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216587"/>
              <a:gd name="adj4" fmla="val -62547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467544" y="1268760"/>
            <a:ext cx="8178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3300"/>
                </a:solidFill>
              </a:rPr>
              <a:t>magma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860032" y="1268760"/>
            <a:ext cx="528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3300"/>
                </a:solidFill>
              </a:rPr>
              <a:t>láva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547664" y="1268760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sopečný</a:t>
            </a:r>
            <a:r>
              <a:rPr lang="cs-CZ" sz="1600" dirty="0" smtClean="0">
                <a:solidFill>
                  <a:srgbClr val="FF3300"/>
                </a:solidFill>
              </a:rPr>
              <a:t> </a:t>
            </a:r>
            <a:r>
              <a:rPr lang="cs-CZ" sz="1600" b="1" dirty="0" smtClean="0">
                <a:solidFill>
                  <a:srgbClr val="FF3300"/>
                </a:solidFill>
              </a:rPr>
              <a:t>kráter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580112" y="1268760"/>
            <a:ext cx="15755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3300"/>
                </a:solidFill>
              </a:rPr>
              <a:t>sopouch</a:t>
            </a:r>
            <a:r>
              <a:rPr lang="cs-CZ" sz="1600" b="1" dirty="0" smtClean="0"/>
              <a:t> </a:t>
            </a:r>
            <a:r>
              <a:rPr lang="cs-CZ" sz="1600" dirty="0" smtClean="0"/>
              <a:t>(komín)</a:t>
            </a:r>
            <a:endParaRPr lang="cs-CZ" sz="1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203848" y="1268760"/>
            <a:ext cx="1397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sopečný </a:t>
            </a:r>
            <a:r>
              <a:rPr lang="cs-CZ" sz="1600" b="1" dirty="0" smtClean="0">
                <a:solidFill>
                  <a:srgbClr val="FF3300"/>
                </a:solidFill>
              </a:rPr>
              <a:t>popel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308304" y="1268760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sopečný </a:t>
            </a:r>
            <a:r>
              <a:rPr lang="cs-CZ" sz="1600" b="1" dirty="0" smtClean="0">
                <a:solidFill>
                  <a:srgbClr val="FF3300"/>
                </a:solidFill>
              </a:rPr>
              <a:t>kužel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923928" y="4941168"/>
            <a:ext cx="1554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sopka - vulkán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1882567" cy="400110"/>
          </a:xfrm>
          <a:prstGeom prst="rect">
            <a:avLst/>
          </a:prstGeom>
          <a:solidFill>
            <a:srgbClr val="FF3300">
              <a:alpha val="5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Sopečná činnost</a:t>
            </a:r>
            <a:endParaRPr lang="cs-CZ" sz="2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3" descr="C:\Users\Čapková\Desktop\schema sopk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916832"/>
            <a:ext cx="4502899" cy="307016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923928" y="476672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Čárový popisek 1 10"/>
          <p:cNvSpPr/>
          <p:nvPr/>
        </p:nvSpPr>
        <p:spPr>
          <a:xfrm>
            <a:off x="6660232" y="1988840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237405"/>
              <a:gd name="adj4" fmla="val -76107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Čárový popisek 1 15"/>
          <p:cNvSpPr/>
          <p:nvPr/>
        </p:nvSpPr>
        <p:spPr>
          <a:xfrm rot="10800000">
            <a:off x="2051720" y="3284984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29231"/>
              <a:gd name="adj4" fmla="val -115818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Čárový popisek 1 16"/>
          <p:cNvSpPr/>
          <p:nvPr/>
        </p:nvSpPr>
        <p:spPr>
          <a:xfrm rot="10800000">
            <a:off x="2051720" y="2636912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36170"/>
              <a:gd name="adj4" fmla="val -107101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Čárový popisek 1 17"/>
          <p:cNvSpPr/>
          <p:nvPr/>
        </p:nvSpPr>
        <p:spPr>
          <a:xfrm rot="10800000">
            <a:off x="2051720" y="1988840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-74857"/>
              <a:gd name="adj4" fmla="val -80950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Čárový popisek 1 18"/>
          <p:cNvSpPr/>
          <p:nvPr/>
        </p:nvSpPr>
        <p:spPr>
          <a:xfrm>
            <a:off x="6660232" y="3284984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397003"/>
              <a:gd name="adj4" fmla="val -73202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b="1" dirty="0">
              <a:solidFill>
                <a:srgbClr val="FF3300"/>
              </a:solidFill>
            </a:endParaRPr>
          </a:p>
        </p:txBody>
      </p:sp>
      <p:sp>
        <p:nvSpPr>
          <p:cNvPr id="21" name="Čárový popisek 1 20"/>
          <p:cNvSpPr/>
          <p:nvPr/>
        </p:nvSpPr>
        <p:spPr>
          <a:xfrm>
            <a:off x="6660232" y="2636912"/>
            <a:ext cx="1547664" cy="216024"/>
          </a:xfrm>
          <a:prstGeom prst="borderCallout1">
            <a:avLst>
              <a:gd name="adj1" fmla="val 25689"/>
              <a:gd name="adj2" fmla="val -584"/>
              <a:gd name="adj3" fmla="val 216587"/>
              <a:gd name="adj4" fmla="val -62547"/>
            </a:avLst>
          </a:prstGeom>
          <a:solidFill>
            <a:schemeClr val="bg1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467544" y="1268760"/>
            <a:ext cx="8178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3300"/>
                </a:solidFill>
              </a:rPr>
              <a:t>magma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860032" y="1268760"/>
            <a:ext cx="528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3300"/>
                </a:solidFill>
              </a:rPr>
              <a:t>láva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547664" y="1268760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sopečný</a:t>
            </a:r>
            <a:r>
              <a:rPr lang="cs-CZ" sz="1600" dirty="0" smtClean="0">
                <a:solidFill>
                  <a:srgbClr val="FF3300"/>
                </a:solidFill>
              </a:rPr>
              <a:t> </a:t>
            </a:r>
            <a:r>
              <a:rPr lang="cs-CZ" sz="1600" b="1" dirty="0" smtClean="0">
                <a:solidFill>
                  <a:srgbClr val="FF3300"/>
                </a:solidFill>
              </a:rPr>
              <a:t>kráter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580112" y="1268760"/>
            <a:ext cx="15755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3300"/>
                </a:solidFill>
              </a:rPr>
              <a:t>sopouch</a:t>
            </a:r>
            <a:r>
              <a:rPr lang="cs-CZ" sz="1600" b="1" dirty="0" smtClean="0"/>
              <a:t> </a:t>
            </a:r>
            <a:r>
              <a:rPr lang="cs-CZ" sz="1600" dirty="0" smtClean="0"/>
              <a:t>(komín)</a:t>
            </a:r>
            <a:endParaRPr lang="cs-CZ" sz="1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203848" y="1268760"/>
            <a:ext cx="1397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sopečný </a:t>
            </a:r>
            <a:r>
              <a:rPr lang="cs-CZ" sz="1600" b="1" dirty="0" smtClean="0">
                <a:solidFill>
                  <a:srgbClr val="FF3300"/>
                </a:solidFill>
              </a:rPr>
              <a:t>popel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308304" y="1268760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sopečný </a:t>
            </a:r>
            <a:r>
              <a:rPr lang="cs-CZ" sz="1600" b="1" dirty="0" smtClean="0">
                <a:solidFill>
                  <a:srgbClr val="FF3300"/>
                </a:solidFill>
              </a:rPr>
              <a:t>kužel</a:t>
            </a:r>
            <a:endParaRPr lang="cs-CZ" sz="1600" b="1" dirty="0">
              <a:solidFill>
                <a:srgbClr val="FF33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339752" y="3212976"/>
            <a:ext cx="10422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sopouch</a:t>
            </a:r>
            <a:r>
              <a:rPr lang="cs-CZ" b="1" dirty="0" smtClean="0"/>
              <a:t> 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2411760" y="2564904"/>
            <a:ext cx="811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FF33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kráter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020272" y="3212976"/>
            <a:ext cx="896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magma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411760" y="1916832"/>
            <a:ext cx="7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popel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7092280" y="2564904"/>
            <a:ext cx="6744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kužel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7164288" y="1916832"/>
            <a:ext cx="570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láva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95536" y="5301208"/>
            <a:ext cx="80696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Sopečná činnost je také projevem pohybů litosférických desek</a:t>
            </a:r>
          </a:p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(podsouváním nebo pohybem od sebe).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923928" y="4941168"/>
            <a:ext cx="1554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sopka - vulkán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0"/>
            <a:ext cx="1882567" cy="400110"/>
          </a:xfrm>
          <a:prstGeom prst="rect">
            <a:avLst/>
          </a:prstGeom>
          <a:solidFill>
            <a:srgbClr val="FF3300">
              <a:alpha val="5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Sopečná činnost</a:t>
            </a:r>
            <a:endParaRPr lang="cs-CZ" sz="2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836712"/>
            <a:ext cx="7408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Podle prostředí dělíme sopky na pevninské a ……..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9330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Uveď název vývěru horké podzemní vody a páry v aktivní vulkanické oblasti.  </a:t>
            </a:r>
            <a:endParaRPr lang="cs-CZ" sz="28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0"/>
            <a:ext cx="1882567" cy="400110"/>
          </a:xfrm>
          <a:prstGeom prst="rect">
            <a:avLst/>
          </a:prstGeom>
          <a:solidFill>
            <a:srgbClr val="FF3300">
              <a:alpha val="5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Sopečná činnost</a:t>
            </a:r>
            <a:endParaRPr lang="cs-CZ" sz="2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836712"/>
            <a:ext cx="6976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Podle prostředí dělíme sopky na pevninské a 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39330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Uveď název vývěru horké podzemní vody a páry v aktivní vulkanické oblasti.  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23928" y="18864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9" name="Picture 2" descr="C:\Users\Čapková\Desktop\lá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1187624" y="1628800"/>
            <a:ext cx="2822714" cy="1728192"/>
          </a:xfrm>
          <a:prstGeom prst="rect">
            <a:avLst/>
          </a:prstGeom>
          <a:noFill/>
        </p:spPr>
      </p:pic>
      <p:pic>
        <p:nvPicPr>
          <p:cNvPr id="10" name="Picture 7" descr="C:\Users\Čapková\Desktop\podmořská sop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800"/>
            <a:ext cx="2827951" cy="1728192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876256" y="836712"/>
            <a:ext cx="1991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podmořské.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3356992"/>
            <a:ext cx="1760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pevninská sopka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52120" y="3356992"/>
            <a:ext cx="1870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podmořská sopka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9552" y="4869160"/>
            <a:ext cx="1411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FF0000"/>
                </a:solidFill>
              </a:rPr>
              <a:t>  gejzír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5" name="Picture 2" descr="C:\Users\Čapková\AppData\Local\Microsoft\Windows\Temporary Internet Files\Content.IE5\U838MQ3C\MP90043166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869160"/>
            <a:ext cx="1584176" cy="144016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4283968" y="6309320"/>
            <a:ext cx="695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gejzír</a:t>
            </a:r>
            <a:endParaRPr lang="cs-CZ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0"/>
            <a:ext cx="1882567" cy="400110"/>
          </a:xfrm>
          <a:prstGeom prst="rect">
            <a:avLst/>
          </a:prstGeom>
          <a:solidFill>
            <a:srgbClr val="FF3300">
              <a:alpha val="5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Sopečná činnost</a:t>
            </a:r>
            <a:endParaRPr lang="cs-CZ" sz="2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6" descr="C:\Users\Čapková\Desktop\Ecuador -Cotopa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581128"/>
            <a:ext cx="2304256" cy="151216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11560" y="3573016"/>
            <a:ext cx="67590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Kde se nachází známá činná sopka </a:t>
            </a:r>
            <a:r>
              <a:rPr lang="cs-CZ" sz="2800" dirty="0" err="1" smtClean="0">
                <a:solidFill>
                  <a:srgbClr val="00B0F0"/>
                </a:solidFill>
              </a:rPr>
              <a:t>Cotopaxi</a:t>
            </a:r>
            <a:r>
              <a:rPr lang="cs-CZ" sz="2800" dirty="0" smtClean="0">
                <a:solidFill>
                  <a:srgbClr val="00B0F0"/>
                </a:solidFill>
              </a:rPr>
              <a:t>? 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(uveď světadíl a stát)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75856" y="6093296"/>
            <a:ext cx="2304255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90872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Podle aktivity dělíme sopky na činné, spící a ………. </a:t>
            </a:r>
            <a:endParaRPr lang="cs-CZ" sz="28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0872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Podle aktivity dělíme sopky na činné, spící a 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0"/>
            <a:ext cx="1882567" cy="400110"/>
          </a:xfrm>
          <a:prstGeom prst="rect">
            <a:avLst/>
          </a:prstGeom>
          <a:solidFill>
            <a:srgbClr val="FF3300">
              <a:alpha val="50196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Sopečná činnost</a:t>
            </a:r>
            <a:endParaRPr lang="cs-CZ" sz="2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23928" y="18864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76256" y="908720"/>
            <a:ext cx="14451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vyhaslé.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6" name="Picture 2" descr="C:\Users\Čapková\Desktop\Etna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7544" y="1700808"/>
            <a:ext cx="2331832" cy="1512989"/>
          </a:xfrm>
          <a:prstGeom prst="rect">
            <a:avLst/>
          </a:prstGeom>
          <a:noFill/>
        </p:spPr>
      </p:pic>
      <p:pic>
        <p:nvPicPr>
          <p:cNvPr id="8" name="Picture 8" descr="C:\Users\Čapková\Desktop\Milešovka - národní P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700808"/>
            <a:ext cx="2304256" cy="1512168"/>
          </a:xfrm>
          <a:prstGeom prst="rect">
            <a:avLst/>
          </a:prstGeom>
          <a:noFill/>
        </p:spPr>
      </p:pic>
      <p:pic>
        <p:nvPicPr>
          <p:cNvPr id="9" name="Picture 2" descr="C:\Users\Čapková\AppData\Local\Microsoft\Windows\Temporary Internet Files\Content.IE5\VNXXVYXE\MP90040125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700808"/>
            <a:ext cx="2376264" cy="1512168"/>
          </a:xfrm>
          <a:prstGeom prst="rect">
            <a:avLst/>
          </a:prstGeom>
          <a:noFill/>
        </p:spPr>
      </p:pic>
      <p:pic>
        <p:nvPicPr>
          <p:cNvPr id="11" name="Picture 6" descr="C:\Users\Čapková\Desktop\Ecuador -Cotopax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581128"/>
            <a:ext cx="2304256" cy="1512168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611560" y="3212976"/>
            <a:ext cx="1929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Etna</a:t>
            </a:r>
            <a:r>
              <a:rPr lang="cs-CZ" dirty="0" smtClean="0"/>
              <a:t> – Itálie, Sicílie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47864" y="3212976"/>
            <a:ext cx="2522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 </a:t>
            </a:r>
            <a:r>
              <a:rPr lang="cs-CZ" b="1" dirty="0" err="1" smtClean="0"/>
              <a:t>Fudži</a:t>
            </a:r>
            <a:r>
              <a:rPr lang="cs-CZ" dirty="0" smtClean="0"/>
              <a:t> – Japonsko, Honšú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88224" y="3212976"/>
            <a:ext cx="1882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Milešovka</a:t>
            </a:r>
            <a:r>
              <a:rPr lang="cs-CZ" dirty="0" smtClean="0"/>
              <a:t> - Česko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203848" y="6093296"/>
            <a:ext cx="24963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Jižní Amerika - Ekvádor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11560" y="3573016"/>
            <a:ext cx="67590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Kde se nachází známá činná sopka </a:t>
            </a:r>
            <a:r>
              <a:rPr lang="cs-CZ" sz="2800" dirty="0" err="1" smtClean="0">
                <a:solidFill>
                  <a:srgbClr val="00B0F0"/>
                </a:solidFill>
              </a:rPr>
              <a:t>Cotopaxi</a:t>
            </a:r>
            <a:r>
              <a:rPr lang="cs-CZ" sz="2800" dirty="0" smtClean="0">
                <a:solidFill>
                  <a:srgbClr val="00B0F0"/>
                </a:solidFill>
              </a:rPr>
              <a:t>? 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(uveď světadíl a stát)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259632" y="1340768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činná</a:t>
            </a:r>
            <a:endParaRPr lang="cs-CZ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283968" y="1340768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spící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020272" y="1340768"/>
            <a:ext cx="902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vyhaslá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275856" y="6093296"/>
            <a:ext cx="2304255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  <p:bldP spid="18" grpId="0"/>
      <p:bldP spid="26" grpId="0"/>
      <p:bldP spid="27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6. ročníku k procvičení, zopakování a utřídění základních zeměpisných pojmů z učiva o litosféře.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 učebnicemi, svými poznámkami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a atlasy světa. 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60648"/>
            <a:ext cx="77048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     Zdroj:</a:t>
            </a:r>
          </a:p>
          <a:p>
            <a:r>
              <a:rPr lang="cs-CZ" sz="2400" dirty="0" smtClean="0"/>
              <a:t>        Vlastní zdroj.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539552" y="3356992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9552" y="2924944"/>
            <a:ext cx="2230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Použité obrázky: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39552" y="2420888"/>
            <a:ext cx="1316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39552" y="1268760"/>
            <a:ext cx="8388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HÜBELOVÁ, Dana; NOVÁK, Svatopluk; WEINHÖFER, Martin. </a:t>
            </a:r>
            <a:r>
              <a:rPr lang="cs-CZ" sz="2400" i="1" dirty="0" smtClean="0"/>
              <a:t>ZEMĚPIS pro 6. ročník 2. díl Přírodní obraz Země</a:t>
            </a:r>
            <a:r>
              <a:rPr lang="cs-CZ" sz="2400" dirty="0" smtClean="0"/>
              <a:t>. Brno: NOVÁ ŠKOLA, s. r. o., 2007, ISBN 80-7289-081-6. </a:t>
            </a:r>
            <a:endParaRPr lang="cs-CZ" sz="2400" dirty="0"/>
          </a:p>
        </p:txBody>
      </p:sp>
      <p:pic>
        <p:nvPicPr>
          <p:cNvPr id="15" name="Picture 2" descr="C:\Users\Čapková\Desktop\Litosférické desk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861048"/>
            <a:ext cx="957706" cy="720080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1763688" y="3933056"/>
            <a:ext cx="6534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JKLAMO.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15.2.2013]. Dostupný na WWW: http://cs.wikipedia.org/wiki/Soubor:Plates_tect_cs.svg </a:t>
            </a:r>
            <a:endParaRPr lang="cs-CZ" dirty="0"/>
          </a:p>
        </p:txBody>
      </p:sp>
      <p:pic>
        <p:nvPicPr>
          <p:cNvPr id="17" name="Picture 2" descr="C:\Users\Čapková\Desktop\stavba Země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797152"/>
            <a:ext cx="829532" cy="864096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1691680" y="4941168"/>
            <a:ext cx="6876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MATS HALLDIN. </a:t>
            </a:r>
            <a:r>
              <a:rPr lang="en-US" i="1" dirty="0" smtClean="0"/>
              <a:t>cs.wikipedia.org</a:t>
            </a:r>
            <a:r>
              <a:rPr lang="en-US" dirty="0" smtClean="0"/>
              <a:t> [online]. [cit. 1</a:t>
            </a:r>
            <a:r>
              <a:rPr lang="cs-CZ" dirty="0" smtClean="0"/>
              <a:t>5</a:t>
            </a:r>
            <a:r>
              <a:rPr lang="en-US" dirty="0" smtClean="0"/>
              <a:t>.2.2013].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http://cs.wikipedia.org/wiki/Soubor:Jordens_inre.svg </a:t>
            </a:r>
            <a:endParaRPr lang="cs-CZ" dirty="0"/>
          </a:p>
        </p:txBody>
      </p:sp>
      <p:pic>
        <p:nvPicPr>
          <p:cNvPr id="19" name="Picture 7" descr="C:\Users\Čapková\Desktop\seizmogra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5877272"/>
            <a:ext cx="960107" cy="720080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1655168" y="5877272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YAMAGUCHI</a:t>
            </a:r>
            <a:r>
              <a:rPr lang="ja-JP" altLang="en-US" dirty="0" smtClean="0"/>
              <a:t>先生</a:t>
            </a:r>
            <a:r>
              <a:rPr lang="en-US" altLang="ja-JP" dirty="0" smtClean="0"/>
              <a:t>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15.2.2013]. Dostupný na WWW: http://cs.wikipedia.org/wiki/Soubor:Kinemetrics_seismograph.jpg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Čapková\Desktop\lá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1080120" cy="72008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403648" y="476672"/>
            <a:ext cx="6606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USGS.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15.2.2013]. Dostupný na WWW: http://cs.wikipedia.org/wiki/Soubor:Aa_large.jpg </a:t>
            </a:r>
            <a:endParaRPr lang="cs-CZ" dirty="0"/>
          </a:p>
        </p:txBody>
      </p:sp>
      <p:pic>
        <p:nvPicPr>
          <p:cNvPr id="11" name="Picture 3" descr="C:\Users\Čapková\Desktop\schema sop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877272"/>
            <a:ext cx="1008112" cy="648164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1331640" y="58772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FREDRIK.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15.2.2013]. Dostupný na WWW: http://cs.wikipedia.org/wiki/Soubor:Destructive_plate_margin.png </a:t>
            </a:r>
            <a:endParaRPr lang="cs-CZ" dirty="0"/>
          </a:p>
        </p:txBody>
      </p:sp>
      <p:pic>
        <p:nvPicPr>
          <p:cNvPr id="15" name="Picture 2" descr="C:\Users\Čapková\Desktop\následky tsunam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1" y="1484784"/>
            <a:ext cx="1081880" cy="720080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1403648" y="1268760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SARVODAYA SHRAMADANA.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15.2.2013</a:t>
            </a:r>
          </a:p>
          <a:p>
            <a:r>
              <a:rPr lang="cs-CZ" dirty="0" smtClean="0"/>
              <a:t>Dostupný na WWW:        http://commons.wikimedia.org/wiki/File:Family_by_their_collapsed_home,_Mount_Lavinia_2.jpg?uselang=cs </a:t>
            </a:r>
            <a:endParaRPr lang="cs-CZ" dirty="0"/>
          </a:p>
        </p:txBody>
      </p:sp>
      <p:pic>
        <p:nvPicPr>
          <p:cNvPr id="17" name="Picture 3" descr="C:\Users\Čapková\Desktop\zemětřesení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36912"/>
            <a:ext cx="1080965" cy="720080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1403648" y="2492896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UN PHOTO/LOGAN ABASSI.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15.2.2013]. Dostupný na WWW: http://cs.wikipedia.org/wiki/Soubor:UN_headquarters_Haiti_after_2010_earthquake.jpg</a:t>
            </a:r>
            <a:endParaRPr lang="cs-CZ" dirty="0"/>
          </a:p>
        </p:txBody>
      </p:sp>
      <p:pic>
        <p:nvPicPr>
          <p:cNvPr id="19" name="Picture 4" descr="C:\Users\Čapková\Desktop\schema zemětřesení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653136"/>
            <a:ext cx="1098041" cy="720080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1331640" y="4725144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/>
              <a:t>LORANGEO. </a:t>
            </a:r>
            <a:r>
              <a:rPr lang="it-IT" i="1" dirty="0" smtClean="0"/>
              <a:t>http://commons.wikimedia.org</a:t>
            </a:r>
            <a:r>
              <a:rPr lang="it-IT" dirty="0" smtClean="0"/>
              <a:t> [online]. [cit. 1</a:t>
            </a:r>
            <a:r>
              <a:rPr lang="cs-CZ" dirty="0" smtClean="0"/>
              <a:t>5.2</a:t>
            </a:r>
            <a:r>
              <a:rPr lang="it-IT" dirty="0" smtClean="0"/>
              <a:t>.2013]. Dostupný na WWW: http://commons.wikimedia.org/wiki/File:S%C3%A9isme-%C3%89picentre-Hypocentre-Faille_tectonique.jpg?uselang=rm </a:t>
            </a:r>
            <a:endParaRPr lang="cs-CZ" dirty="0"/>
          </a:p>
        </p:txBody>
      </p:sp>
      <p:pic>
        <p:nvPicPr>
          <p:cNvPr id="21" name="Picture 2" descr="C:\Users\Čapková\Desktop\Rozpad Pangey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645024"/>
            <a:ext cx="1008112" cy="806490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1403648" y="3789040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USER:TBOWER.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</a:t>
            </a:r>
            <a:r>
              <a:rPr lang="cs-CZ" dirty="0" smtClean="0"/>
              <a:t>15.2.2013]. </a:t>
            </a:r>
            <a:r>
              <a:rPr lang="cs-CZ" dirty="0" smtClean="0"/>
              <a:t>Dostupný na WWW</a:t>
            </a:r>
            <a:r>
              <a:rPr lang="cs-CZ" dirty="0" smtClean="0"/>
              <a:t>: http://cs.wikipedia.org/wiki/Soubor:Pangea_animation_03.gif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Čapková\Desktop\Ecuador -Cotopa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1056117" cy="79208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547664" y="134076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JAIME DEL CASTILLO.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15.2.2013]. Dostupný na WWW: http://cs.wikipedia.org/wiki/Soubor:Ecuador_-_Cotopaxi_.JPG </a:t>
            </a:r>
            <a:endParaRPr lang="cs-CZ" dirty="0"/>
          </a:p>
        </p:txBody>
      </p:sp>
      <p:pic>
        <p:nvPicPr>
          <p:cNvPr id="4" name="Picture 2" descr="C:\Users\Čapková\Desktop\Et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132856"/>
            <a:ext cx="1080120" cy="792088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547664" y="2348880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FABRICIUS.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15.2.2013]. Dostupný na WWW: http://cs.wikipedia.org/wiki/Soubor:Etna.png </a:t>
            </a:r>
            <a:endParaRPr lang="cs-CZ" dirty="0"/>
          </a:p>
        </p:txBody>
      </p:sp>
      <p:pic>
        <p:nvPicPr>
          <p:cNvPr id="6" name="Picture 8" descr="C:\Users\Čapková\Desktop\Milešovka - národní P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140968"/>
            <a:ext cx="1080119" cy="79208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547664" y="3284984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WALTER J. PILSAK.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15.2.2013]. Dostupný na WWW: http://cs.wikipedia.org/wiki/Soubor:Milleschau-WJP-1.jpg </a:t>
            </a:r>
            <a:endParaRPr lang="cs-CZ" dirty="0"/>
          </a:p>
        </p:txBody>
      </p:sp>
      <p:pic>
        <p:nvPicPr>
          <p:cNvPr id="9" name="Picture 7" descr="C:\Users\Čapková\Desktop\podmořská sop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8640"/>
            <a:ext cx="1080120" cy="771514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1547664" y="332656"/>
            <a:ext cx="7596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NOAA.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15.2.2013]. Dostupný na WWW: http://commons.wikimedia.org/wiki/File:Craterplume2_hirez.jpg?uselang=cs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ysClr val="windowText" lastClr="000000"/>
      </a:dk1>
      <a:lt1>
        <a:srgbClr val="F8BD8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D99694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6641</TotalTime>
  <Words>1010</Words>
  <Application>Microsoft Office PowerPoint</Application>
  <PresentationFormat>Předvádění na obrazovce (4:3)</PresentationFormat>
  <Paragraphs>216</Paragraphs>
  <Slides>25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Motiv systému Office</vt:lpstr>
      <vt:lpstr>1_Motiv sady Office</vt:lpstr>
      <vt:lpstr>Snímek 1</vt:lpstr>
      <vt:lpstr>LITOSFÉRA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Čapková</cp:lastModifiedBy>
  <cp:revision>649</cp:revision>
  <dcterms:created xsi:type="dcterms:W3CDTF">2011-12-27T20:15:32Z</dcterms:created>
  <dcterms:modified xsi:type="dcterms:W3CDTF">2013-03-14T00:28:40Z</dcterms:modified>
</cp:coreProperties>
</file>