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26"/>
  </p:notesMasterIdLst>
  <p:sldIdLst>
    <p:sldId id="258" r:id="rId3"/>
    <p:sldId id="260" r:id="rId4"/>
    <p:sldId id="262" r:id="rId5"/>
    <p:sldId id="263" r:id="rId6"/>
    <p:sldId id="440" r:id="rId7"/>
    <p:sldId id="441" r:id="rId8"/>
    <p:sldId id="442" r:id="rId9"/>
    <p:sldId id="447" r:id="rId10"/>
    <p:sldId id="450" r:id="rId11"/>
    <p:sldId id="453" r:id="rId12"/>
    <p:sldId id="455" r:id="rId13"/>
    <p:sldId id="449" r:id="rId14"/>
    <p:sldId id="457" r:id="rId15"/>
    <p:sldId id="456" r:id="rId16"/>
    <p:sldId id="458" r:id="rId17"/>
    <p:sldId id="459" r:id="rId18"/>
    <p:sldId id="460" r:id="rId19"/>
    <p:sldId id="461" r:id="rId20"/>
    <p:sldId id="464" r:id="rId21"/>
    <p:sldId id="465" r:id="rId22"/>
    <p:sldId id="466" r:id="rId23"/>
    <p:sldId id="467" r:id="rId24"/>
    <p:sldId id="46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CC"/>
    <a:srgbClr val="CC99FF"/>
    <a:srgbClr val="9933FF"/>
    <a:srgbClr val="00FFCC"/>
    <a:srgbClr val="CC6600"/>
    <a:srgbClr val="FF9900"/>
    <a:srgbClr val="FF5050"/>
    <a:srgbClr val="FF6600"/>
    <a:srgbClr val="004600"/>
    <a:srgbClr val="FF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8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národní park</a:t>
          </a:r>
          <a:endParaRPr lang="cs-CZ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chráněná krajinná oblast</a:t>
          </a:r>
          <a:endParaRPr lang="cs-CZ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národní přírodní rezervace</a:t>
          </a:r>
          <a:endParaRPr lang="cs-CZ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7064D6C3-D3C5-48BB-ABE8-9B6F4E5F0A72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významný krajinný prvek </a:t>
          </a:r>
          <a:endParaRPr lang="cs-CZ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památný strom </a:t>
          </a:r>
          <a:endParaRPr lang="cs-CZ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Natura 2000</a:t>
          </a:r>
          <a:endParaRPr lang="cs-CZ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1E8D236F-3381-450A-8AC6-8A58F9383057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biosférická rezervace UNESCO</a:t>
          </a:r>
          <a:endParaRPr lang="cs-CZ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53967C97-45EB-4DD3-90B7-0B27D694F559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přírodní park</a:t>
          </a:r>
          <a:endParaRPr lang="cs-CZ" dirty="0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1EE2DD4F-7CF7-48E0-8C07-1B8F9C6DE597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přírodní památka</a:t>
          </a:r>
          <a:endParaRPr lang="cs-CZ" dirty="0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1BDE75C6-E49C-4C0D-9B54-AB332D07C5E8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přírodní rezervace</a:t>
          </a:r>
          <a:endParaRPr lang="cs-CZ" dirty="0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8CABA663-F140-4381-A837-528457B523EF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národní přírodní památka</a:t>
          </a:r>
          <a:endParaRPr lang="cs-CZ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1" custLinFactNeighborX="-126" custLinFactNeighborY="8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1" custLinFactNeighborX="1163" custLinFactNeighborY="8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1" custLinFactNeighborX="-126" custLinFactNeighborY="-28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1" custLinFactNeighborX="-1235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1" custLinFactNeighborX="1163" custLinFactNeighborY="34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DEC687-7D5A-4E15-94A6-EACDE8BBFDD4}" type="presOf" srcId="{7D689C6D-215A-4061-950F-D2B50FE031ED}" destId="{3C5A676D-11A3-40AD-B0C0-98AA55E96A4D}" srcOrd="0" destOrd="0" presId="urn:microsoft.com/office/officeart/2005/8/layout/default#1"/>
    <dgm:cxn modelId="{8CE5DB0D-F1CC-4B44-9DBF-AD2B5CC43FA0}" type="presOf" srcId="{8CABA663-F140-4381-A837-528457B523EF}" destId="{D9A0A614-79EC-42F7-A674-B82117D4894F}" srcOrd="0" destOrd="0" presId="urn:microsoft.com/office/officeart/2005/8/layout/default#1"/>
    <dgm:cxn modelId="{EE2C0483-DB5D-48CA-85B9-4056D3486628}" type="presOf" srcId="{C68AB37A-53D0-4D22-A99A-2423E0AA25C6}" destId="{D130A27F-5689-4129-A5C8-1E2E8D1BAED4}" srcOrd="0" destOrd="0" presId="urn:microsoft.com/office/officeart/2005/8/layout/default#1"/>
    <dgm:cxn modelId="{0F8A6A63-8AC3-4D2D-A244-B149C0B03278}" type="presOf" srcId="{1EE2DD4F-7CF7-48E0-8C07-1B8F9C6DE597}" destId="{69BA46AD-DF0A-4BBD-9AEE-440738E97DD1}" srcOrd="0" destOrd="0" presId="urn:microsoft.com/office/officeart/2005/8/layout/default#1"/>
    <dgm:cxn modelId="{F67D95C0-2F17-4637-85B1-52706341971F}" type="presOf" srcId="{1BDE75C6-E49C-4C0D-9B54-AB332D07C5E8}" destId="{327274FD-849A-4253-A88C-49EA9C8EC748}" srcOrd="0" destOrd="0" presId="urn:microsoft.com/office/officeart/2005/8/layout/default#1"/>
    <dgm:cxn modelId="{B4381AAC-08F6-461B-AC18-0B0CB417115A}" type="presOf" srcId="{1E8D236F-3381-450A-8AC6-8A58F9383057}" destId="{D5B814DB-2B46-4BBC-98D8-8038F299A82F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9F1E31EA-CD85-45E6-807B-F31B931FE6A3}" type="presOf" srcId="{53967C97-45EB-4DD3-90B7-0B27D694F559}" destId="{12A3D154-DC56-44D7-ADBF-D1C4D58ED58A}" srcOrd="0" destOrd="0" presId="urn:microsoft.com/office/officeart/2005/8/layout/default#1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35B089C3-6A83-49D4-83DC-FB29847FDA8D}" type="presOf" srcId="{7EBCF7C0-B995-460D-9CA3-BD8B3E69F3CB}" destId="{8C8086F4-EA7A-4DA8-B360-C7A5B3E6375F}" srcOrd="0" destOrd="0" presId="urn:microsoft.com/office/officeart/2005/8/layout/default#1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FE3FE9A2-707A-43CF-B0D2-DF65F92C4EFC}" type="presOf" srcId="{0B3179CF-1808-4AF2-9A23-49E161367459}" destId="{7685899C-38FE-4CB4-8B7F-2C3F43DD35D1}" srcOrd="0" destOrd="0" presId="urn:microsoft.com/office/officeart/2005/8/layout/default#1"/>
    <dgm:cxn modelId="{34A839C9-DFF1-4C71-B0EB-88B90701092A}" type="presOf" srcId="{7064D6C3-D3C5-48BB-ABE8-9B6F4E5F0A72}" destId="{BC96A9CA-1CEB-4AF6-A87C-FBD3AB402411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601EE1B6-313B-44BD-99D0-869BB80687EF}" type="presOf" srcId="{6D29609A-A390-414B-A1D1-B8FB6AD99EA0}" destId="{A33118F3-006D-4DE0-85D7-BEF5B6ED5873}" srcOrd="0" destOrd="0" presId="urn:microsoft.com/office/officeart/2005/8/layout/default#1"/>
    <dgm:cxn modelId="{48031084-490C-454D-B860-5A6557E804FA}" type="presOf" srcId="{0E767B01-13C3-462A-A480-36847BE14600}" destId="{802AFF8F-A710-40F3-A00D-100F373737B8}" srcOrd="0" destOrd="0" presId="urn:microsoft.com/office/officeart/2005/8/layout/default#1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0A4A7CEA-7C53-4C9A-9890-683E97233EA6}" type="presParOf" srcId="{3C5A676D-11A3-40AD-B0C0-98AA55E96A4D}" destId="{A33118F3-006D-4DE0-85D7-BEF5B6ED5873}" srcOrd="0" destOrd="0" presId="urn:microsoft.com/office/officeart/2005/8/layout/default#1"/>
    <dgm:cxn modelId="{6BD773AF-410D-40BF-B03C-64DEA71F5AE7}" type="presParOf" srcId="{3C5A676D-11A3-40AD-B0C0-98AA55E96A4D}" destId="{ED37F170-9829-48EA-8EBA-6F9CF988D086}" srcOrd="1" destOrd="0" presId="urn:microsoft.com/office/officeart/2005/8/layout/default#1"/>
    <dgm:cxn modelId="{9CD926C9-591C-4EC5-ACB6-71C0FB14BB78}" type="presParOf" srcId="{3C5A676D-11A3-40AD-B0C0-98AA55E96A4D}" destId="{7685899C-38FE-4CB4-8B7F-2C3F43DD35D1}" srcOrd="2" destOrd="0" presId="urn:microsoft.com/office/officeart/2005/8/layout/default#1"/>
    <dgm:cxn modelId="{776C882B-48C8-4F57-AEFE-14BAE7E351D5}" type="presParOf" srcId="{3C5A676D-11A3-40AD-B0C0-98AA55E96A4D}" destId="{853257FC-53A7-41E2-A65B-84FCEABD6802}" srcOrd="3" destOrd="0" presId="urn:microsoft.com/office/officeart/2005/8/layout/default#1"/>
    <dgm:cxn modelId="{E567D516-4512-439F-A32B-6DDEB3A36F39}" type="presParOf" srcId="{3C5A676D-11A3-40AD-B0C0-98AA55E96A4D}" destId="{D130A27F-5689-4129-A5C8-1E2E8D1BAED4}" srcOrd="4" destOrd="0" presId="urn:microsoft.com/office/officeart/2005/8/layout/default#1"/>
    <dgm:cxn modelId="{CC66CF75-3C76-44E0-B6D4-4C7A620C931E}" type="presParOf" srcId="{3C5A676D-11A3-40AD-B0C0-98AA55E96A4D}" destId="{7AC5A7A6-39BB-4862-9179-92A64503AD24}" srcOrd="5" destOrd="0" presId="urn:microsoft.com/office/officeart/2005/8/layout/default#1"/>
    <dgm:cxn modelId="{5F5BF4E6-1E53-4FDE-84FB-3AF849BFF312}" type="presParOf" srcId="{3C5A676D-11A3-40AD-B0C0-98AA55E96A4D}" destId="{D9A0A614-79EC-42F7-A674-B82117D4894F}" srcOrd="6" destOrd="0" presId="urn:microsoft.com/office/officeart/2005/8/layout/default#1"/>
    <dgm:cxn modelId="{96C41F7B-28CE-4ED9-8F23-1EE8A537D05D}" type="presParOf" srcId="{3C5A676D-11A3-40AD-B0C0-98AA55E96A4D}" destId="{A2AD23F2-1FB6-4CB6-A59B-48DBACFA1E36}" srcOrd="7" destOrd="0" presId="urn:microsoft.com/office/officeart/2005/8/layout/default#1"/>
    <dgm:cxn modelId="{66E03DB2-86C1-46B5-A292-C25C38D3DBD0}" type="presParOf" srcId="{3C5A676D-11A3-40AD-B0C0-98AA55E96A4D}" destId="{327274FD-849A-4253-A88C-49EA9C8EC748}" srcOrd="8" destOrd="0" presId="urn:microsoft.com/office/officeart/2005/8/layout/default#1"/>
    <dgm:cxn modelId="{F6E516F6-8306-46B0-A231-EE7428E2A15B}" type="presParOf" srcId="{3C5A676D-11A3-40AD-B0C0-98AA55E96A4D}" destId="{BF9480DF-7708-4F28-AB36-28724565F072}" srcOrd="9" destOrd="0" presId="urn:microsoft.com/office/officeart/2005/8/layout/default#1"/>
    <dgm:cxn modelId="{36C02F34-D3E5-4DF1-A8A9-E88C1EEEED4E}" type="presParOf" srcId="{3C5A676D-11A3-40AD-B0C0-98AA55E96A4D}" destId="{69BA46AD-DF0A-4BBD-9AEE-440738E97DD1}" srcOrd="10" destOrd="0" presId="urn:microsoft.com/office/officeart/2005/8/layout/default#1"/>
    <dgm:cxn modelId="{D534EF67-64FC-454A-9751-AE0600093614}" type="presParOf" srcId="{3C5A676D-11A3-40AD-B0C0-98AA55E96A4D}" destId="{38C5E5AD-97B1-468F-8689-E19F00FEE7F1}" srcOrd="11" destOrd="0" presId="urn:microsoft.com/office/officeart/2005/8/layout/default#1"/>
    <dgm:cxn modelId="{CF347DC9-7FF8-4B79-9E7B-FF9A36E99E9E}" type="presParOf" srcId="{3C5A676D-11A3-40AD-B0C0-98AA55E96A4D}" destId="{12A3D154-DC56-44D7-ADBF-D1C4D58ED58A}" srcOrd="12" destOrd="0" presId="urn:microsoft.com/office/officeart/2005/8/layout/default#1"/>
    <dgm:cxn modelId="{9EB2AD4D-D25D-4512-BF5A-423E66F5751C}" type="presParOf" srcId="{3C5A676D-11A3-40AD-B0C0-98AA55E96A4D}" destId="{E9B9CFCC-83C0-4F3A-B471-7A937CB85CDA}" srcOrd="13" destOrd="0" presId="urn:microsoft.com/office/officeart/2005/8/layout/default#1"/>
    <dgm:cxn modelId="{644F7B33-0A2F-4F48-9CFA-7A90095DA357}" type="presParOf" srcId="{3C5A676D-11A3-40AD-B0C0-98AA55E96A4D}" destId="{BC96A9CA-1CEB-4AF6-A87C-FBD3AB402411}" srcOrd="14" destOrd="0" presId="urn:microsoft.com/office/officeart/2005/8/layout/default#1"/>
    <dgm:cxn modelId="{EA0834D6-1D64-4619-BFC2-4FE5A7D1B229}" type="presParOf" srcId="{3C5A676D-11A3-40AD-B0C0-98AA55E96A4D}" destId="{C7FAE7CC-78BC-43D4-AB69-7D7DF2438182}" srcOrd="15" destOrd="0" presId="urn:microsoft.com/office/officeart/2005/8/layout/default#1"/>
    <dgm:cxn modelId="{D74F62FF-583F-4737-BE58-5411DCF4D5F7}" type="presParOf" srcId="{3C5A676D-11A3-40AD-B0C0-98AA55E96A4D}" destId="{802AFF8F-A710-40F3-A00D-100F373737B8}" srcOrd="16" destOrd="0" presId="urn:microsoft.com/office/officeart/2005/8/layout/default#1"/>
    <dgm:cxn modelId="{D99173C4-1DCB-40A2-9CAF-64F7FDD59424}" type="presParOf" srcId="{3C5A676D-11A3-40AD-B0C0-98AA55E96A4D}" destId="{9D7449AA-C368-4B37-B1BC-B8324ED21AA6}" srcOrd="17" destOrd="0" presId="urn:microsoft.com/office/officeart/2005/8/layout/default#1"/>
    <dgm:cxn modelId="{1A077E7F-A01B-4485-8DA2-96138B3AC619}" type="presParOf" srcId="{3C5A676D-11A3-40AD-B0C0-98AA55E96A4D}" destId="{D5B814DB-2B46-4BBC-98D8-8038F299A82F}" srcOrd="18" destOrd="0" presId="urn:microsoft.com/office/officeart/2005/8/layout/default#1"/>
    <dgm:cxn modelId="{4C7989C0-17C1-450B-A3CD-F1640B08E9FD}" type="presParOf" srcId="{3C5A676D-11A3-40AD-B0C0-98AA55E96A4D}" destId="{0254AA83-F239-46A8-9A87-1EB1FB0B79F9}" srcOrd="19" destOrd="0" presId="urn:microsoft.com/office/officeart/2005/8/layout/default#1"/>
    <dgm:cxn modelId="{48E1C168-BAC5-428F-AB14-59607927C748}" type="presParOf" srcId="{3C5A676D-11A3-40AD-B0C0-98AA55E96A4D}" destId="{8C8086F4-EA7A-4DA8-B360-C7A5B3E6375F}" srcOrd="2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0" y="360043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národní park</a:t>
          </a:r>
          <a:endParaRPr lang="cs-CZ" sz="2300" kern="1200" dirty="0"/>
        </a:p>
      </dsp:txBody>
      <dsp:txXfrm>
        <a:off x="0" y="360043"/>
        <a:ext cx="1912739" cy="1147643"/>
      </dsp:txXfrm>
    </dsp:sp>
    <dsp:sp modelId="{7685899C-38FE-4CB4-8B7F-2C3F43DD35D1}">
      <dsp:nvSpPr>
        <dsp:cNvPr id="0" name=""/>
        <dsp:cNvSpPr/>
      </dsp:nvSpPr>
      <dsp:spPr>
        <a:xfrm>
          <a:off x="2106423" y="350242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chráněná krajinná oblast</a:t>
          </a:r>
          <a:endParaRPr lang="cs-CZ" sz="2300" kern="1200" dirty="0"/>
        </a:p>
      </dsp:txBody>
      <dsp:txXfrm>
        <a:off x="2106423" y="350242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4210436" y="350242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národní přírodní rezervace</a:t>
          </a:r>
          <a:endParaRPr lang="cs-CZ" sz="2300" kern="1200" dirty="0"/>
        </a:p>
      </dsp:txBody>
      <dsp:txXfrm>
        <a:off x="4210436" y="350242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6316860" y="360043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národní přírodní památka</a:t>
          </a:r>
          <a:endParaRPr lang="cs-CZ" sz="2300" kern="1200" dirty="0"/>
        </a:p>
      </dsp:txBody>
      <dsp:txXfrm>
        <a:off x="6316860" y="360043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0" y="165618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přírodní rezervace</a:t>
          </a:r>
          <a:endParaRPr lang="cs-CZ" sz="2300" kern="1200" dirty="0"/>
        </a:p>
      </dsp:txBody>
      <dsp:txXfrm>
        <a:off x="0" y="1656187"/>
        <a:ext cx="1912739" cy="1147643"/>
      </dsp:txXfrm>
    </dsp:sp>
    <dsp:sp modelId="{69BA46AD-DF0A-4BBD-9AEE-440738E97DD1}">
      <dsp:nvSpPr>
        <dsp:cNvPr id="0" name=""/>
        <dsp:cNvSpPr/>
      </dsp:nvSpPr>
      <dsp:spPr>
        <a:xfrm>
          <a:off x="2106423" y="1689159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přírodní památka</a:t>
          </a:r>
          <a:endParaRPr lang="cs-CZ" sz="2300" kern="1200" dirty="0"/>
        </a:p>
      </dsp:txBody>
      <dsp:txXfrm>
        <a:off x="2106423" y="1689159"/>
        <a:ext cx="1912739" cy="1147643"/>
      </dsp:txXfrm>
    </dsp:sp>
    <dsp:sp modelId="{12A3D154-DC56-44D7-ADBF-D1C4D58ED58A}">
      <dsp:nvSpPr>
        <dsp:cNvPr id="0" name=""/>
        <dsp:cNvSpPr/>
      </dsp:nvSpPr>
      <dsp:spPr>
        <a:xfrm>
          <a:off x="4186814" y="168478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přírodní park</a:t>
          </a:r>
          <a:endParaRPr lang="cs-CZ" sz="2300" kern="1200" dirty="0"/>
        </a:p>
      </dsp:txBody>
      <dsp:txXfrm>
        <a:off x="4186814" y="1684787"/>
        <a:ext cx="1912739" cy="1147643"/>
      </dsp:txXfrm>
    </dsp:sp>
    <dsp:sp modelId="{BC96A9CA-1CEB-4AF6-A87C-FBD3AB402411}">
      <dsp:nvSpPr>
        <dsp:cNvPr id="0" name=""/>
        <dsp:cNvSpPr/>
      </dsp:nvSpPr>
      <dsp:spPr>
        <a:xfrm>
          <a:off x="6316860" y="1728191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významný krajinný prvek </a:t>
          </a:r>
          <a:endParaRPr lang="cs-CZ" sz="2300" kern="1200" dirty="0"/>
        </a:p>
      </dsp:txBody>
      <dsp:txXfrm>
        <a:off x="6316860" y="1728191"/>
        <a:ext cx="1912739" cy="1147643"/>
      </dsp:txXfrm>
    </dsp:sp>
    <dsp:sp modelId="{802AFF8F-A710-40F3-A00D-100F373737B8}">
      <dsp:nvSpPr>
        <dsp:cNvPr id="0" name=""/>
        <dsp:cNvSpPr/>
      </dsp:nvSpPr>
      <dsp:spPr>
        <a:xfrm>
          <a:off x="1054417" y="302807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památný strom </a:t>
          </a:r>
          <a:endParaRPr lang="cs-CZ" sz="2300" kern="1200" dirty="0"/>
        </a:p>
      </dsp:txBody>
      <dsp:txXfrm>
        <a:off x="1054417" y="3028077"/>
        <a:ext cx="1912739" cy="1147643"/>
      </dsp:txXfrm>
    </dsp:sp>
    <dsp:sp modelId="{D5B814DB-2B46-4BBC-98D8-8038F299A82F}">
      <dsp:nvSpPr>
        <dsp:cNvPr id="0" name=""/>
        <dsp:cNvSpPr/>
      </dsp:nvSpPr>
      <dsp:spPr>
        <a:xfrm>
          <a:off x="3158430" y="302807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biosférická rezervace UNESCO</a:t>
          </a:r>
          <a:endParaRPr lang="cs-CZ" sz="2300" kern="1200" dirty="0"/>
        </a:p>
      </dsp:txBody>
      <dsp:txXfrm>
        <a:off x="3158430" y="3028077"/>
        <a:ext cx="1912739" cy="1147643"/>
      </dsp:txXfrm>
    </dsp:sp>
    <dsp:sp modelId="{8C8086F4-EA7A-4DA8-B360-C7A5B3E6375F}">
      <dsp:nvSpPr>
        <dsp:cNvPr id="0" name=""/>
        <dsp:cNvSpPr/>
      </dsp:nvSpPr>
      <dsp:spPr>
        <a:xfrm>
          <a:off x="5262443" y="302807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Natura 2000</a:t>
          </a:r>
          <a:endParaRPr lang="cs-CZ" sz="2300" kern="1200" dirty="0"/>
        </a:p>
      </dsp:txBody>
      <dsp:txXfrm>
        <a:off x="5262443" y="3028077"/>
        <a:ext cx="1912739" cy="1147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F2BEC7-B136-46E5-B29F-3BA4535D02C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1E10E1-7E38-4750-A753-88764EDFB1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3.jpeg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5.jpeg"/><Relationship Id="rId10" Type="http://schemas.openxmlformats.org/officeDocument/2006/relationships/image" Target="../media/image19.png"/><Relationship Id="rId4" Type="http://schemas.openxmlformats.org/officeDocument/2006/relationships/image" Target="../media/image14.jpeg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10" Type="http://schemas.openxmlformats.org/officeDocument/2006/relationships/image" Target="../media/image27.jpeg"/><Relationship Id="rId4" Type="http://schemas.openxmlformats.org/officeDocument/2006/relationships/image" Target="../media/image21.jpeg"/><Relationship Id="rId9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1.jpeg"/><Relationship Id="rId4" Type="http://schemas.openxmlformats.org/officeDocument/2006/relationships/image" Target="../media/image3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0.jpeg"/><Relationship Id="rId7" Type="http://schemas.openxmlformats.org/officeDocument/2006/relationships/image" Target="../media/image35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1.jpeg"/><Relationship Id="rId4" Type="http://schemas.openxmlformats.org/officeDocument/2006/relationships/image" Target="../media/image3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37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36.jpeg"/><Relationship Id="rId4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4.jpeg"/><Relationship Id="rId7" Type="http://schemas.openxmlformats.org/officeDocument/2006/relationships/image" Target="../media/image13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11.jpeg"/><Relationship Id="rId4" Type="http://schemas.openxmlformats.org/officeDocument/2006/relationships/image" Target="../media/image8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41.jpeg"/><Relationship Id="rId9" Type="http://schemas.openxmlformats.org/officeDocument/2006/relationships/image" Target="../media/image27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16.png"/><Relationship Id="rId7" Type="http://schemas.openxmlformats.org/officeDocument/2006/relationships/image" Target="../media/image28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32.jpeg"/><Relationship Id="rId5" Type="http://schemas.openxmlformats.org/officeDocument/2006/relationships/image" Target="../media/image18.png"/><Relationship Id="rId10" Type="http://schemas.openxmlformats.org/officeDocument/2006/relationships/image" Target="../media/image31.jpeg"/><Relationship Id="rId4" Type="http://schemas.openxmlformats.org/officeDocument/2006/relationships/image" Target="../media/image17.png"/><Relationship Id="rId9" Type="http://schemas.openxmlformats.org/officeDocument/2006/relationships/image" Target="../media/image29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33.jpeg"/><Relationship Id="rId7" Type="http://schemas.openxmlformats.org/officeDocument/2006/relationships/image" Target="../media/image38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jpeg"/><Relationship Id="rId5" Type="http://schemas.openxmlformats.org/officeDocument/2006/relationships/image" Target="../media/image37.jpeg"/><Relationship Id="rId4" Type="http://schemas.openxmlformats.org/officeDocument/2006/relationships/image" Target="../media/image3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100000">
              <a:srgbClr val="FEE7F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4023190"/>
              </p:ext>
            </p:extLst>
          </p:nvPr>
        </p:nvGraphicFramePr>
        <p:xfrm>
          <a:off x="827584" y="2564904"/>
          <a:ext cx="748883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88832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.2.2013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VY_52_INOVACE_21_ZEMĚPIS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Ochrana přírody v ČR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8.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D7C8">
            <a:alpha val="8313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264696" cy="1152128"/>
          </a:xfrm>
          <a:solidFill>
            <a:srgbClr val="F8F6D6">
              <a:alpha val="58824"/>
            </a:srgbClr>
          </a:solidFill>
          <a:ln>
            <a:noFill/>
          </a:ln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OCHRANA  PŘÍRODY  V  ČR</a:t>
            </a:r>
            <a:endParaRPr lang="cs-CZ" sz="40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5" name="Picture 2" descr="C:\Users\Čapková\Desktop\čáp černý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3645024"/>
            <a:ext cx="1584176" cy="1052309"/>
          </a:xfrm>
          <a:prstGeom prst="rect">
            <a:avLst/>
          </a:prstGeom>
          <a:noFill/>
        </p:spPr>
      </p:pic>
      <p:pic>
        <p:nvPicPr>
          <p:cNvPr id="16" name="Picture 4" descr="C:\Users\Čapková\Desktop\Roháč velký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5013176"/>
            <a:ext cx="1135013" cy="1513351"/>
          </a:xfrm>
          <a:prstGeom prst="rect">
            <a:avLst/>
          </a:prstGeom>
          <a:noFill/>
        </p:spPr>
      </p:pic>
      <p:pic>
        <p:nvPicPr>
          <p:cNvPr id="18" name="Picture 1" descr="C:\Users\Čapková\Desktop\Černé jezer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032361">
            <a:off x="804016" y="1714348"/>
            <a:ext cx="1170204" cy="1562397"/>
          </a:xfrm>
          <a:prstGeom prst="rect">
            <a:avLst/>
          </a:prstGeom>
          <a:noFill/>
        </p:spPr>
      </p:pic>
      <p:pic>
        <p:nvPicPr>
          <p:cNvPr id="19" name="Picture 3" descr="C:\Users\Čapková\Desktop\Kateřinská jeskyně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21959">
            <a:off x="7133239" y="1709540"/>
            <a:ext cx="1188132" cy="1584176"/>
          </a:xfrm>
          <a:prstGeom prst="rect">
            <a:avLst/>
          </a:prstGeom>
          <a:noFill/>
        </p:spPr>
      </p:pic>
      <p:pic>
        <p:nvPicPr>
          <p:cNvPr id="21" name="Picture 2" descr="C:\Users\Čapková\Desktop\Hořec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3573016"/>
            <a:ext cx="1584176" cy="1056117"/>
          </a:xfrm>
          <a:prstGeom prst="rect">
            <a:avLst/>
          </a:prstGeom>
          <a:noFill/>
        </p:spPr>
      </p:pic>
      <p:pic>
        <p:nvPicPr>
          <p:cNvPr id="22" name="Picture 3" descr="C:\Users\Čapková\Desktop\Vejvodova líp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5013176"/>
            <a:ext cx="1080120" cy="1513432"/>
          </a:xfrm>
          <a:prstGeom prst="rect">
            <a:avLst/>
          </a:prstGeom>
          <a:noFill/>
        </p:spPr>
      </p:pic>
      <p:pic>
        <p:nvPicPr>
          <p:cNvPr id="24" name="Picture 2" descr="C:\Users\Čapková\Desktop\kosodřevina - Kozí hřbety v Krkonoších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15816" y="2132856"/>
            <a:ext cx="3314290" cy="2481575"/>
          </a:xfrm>
          <a:prstGeom prst="rect">
            <a:avLst/>
          </a:prstGeom>
          <a:noFill/>
        </p:spPr>
      </p:pic>
      <p:pic>
        <p:nvPicPr>
          <p:cNvPr id="12" name="Picture 2" descr="C:\Users\Čapková\Desktop\Pravč.brna  a Sokolí hnízdo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364241">
            <a:off x="683213" y="5039885"/>
            <a:ext cx="1944216" cy="1458162"/>
          </a:xfrm>
          <a:prstGeom prst="rect">
            <a:avLst/>
          </a:prstGeom>
          <a:noFill/>
        </p:spPr>
      </p:pic>
      <p:pic>
        <p:nvPicPr>
          <p:cNvPr id="17" name="Picture 4" descr="C:\Users\Čapková\Desktop\Dyje pod Vraní horou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21229538">
            <a:off x="6540699" y="5003958"/>
            <a:ext cx="1944216" cy="145816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67544" y="1844824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339752" y="548680"/>
            <a:ext cx="4464496" cy="1008112"/>
          </a:xfrm>
          <a:prstGeom prst="roundRect">
            <a:avLst>
              <a:gd name="adj" fmla="val 20790"/>
            </a:avLst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OCHRANA PŘÍRODY V ČR   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835696" y="692696"/>
            <a:ext cx="5472608" cy="720080"/>
          </a:xfrm>
          <a:prstGeom prst="rect">
            <a:avLst/>
          </a:prstGeom>
          <a:solidFill>
            <a:srgbClr val="FF9900">
              <a:alpha val="30196"/>
            </a:srgbClr>
          </a:solidFill>
          <a:ln w="28575">
            <a:solidFill>
              <a:srgbClr val="FF9900"/>
            </a:solidFill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Přiřaď šipkou význam pojmu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634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národní</a:t>
                      </a:r>
                      <a:r>
                        <a:rPr lang="cs-CZ" sz="2000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park</a:t>
                      </a:r>
                      <a:endParaRPr lang="cs-CZ" sz="2000" b="1" dirty="0" smtClean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zvláště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chráněné </a:t>
                      </a:r>
                      <a:r>
                        <a:rPr lang="cs-CZ" sz="2000" baseline="0" dirty="0" err="1" smtClean="0">
                          <a:solidFill>
                            <a:schemeClr val="tx1"/>
                          </a:solidFill>
                        </a:rPr>
                        <a:t>maloplošné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území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národní přírodní rezervace</a:t>
                      </a:r>
                      <a:endParaRPr lang="cs-CZ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chráněné území v rámci Evropské unie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významný krajinný prvek</a:t>
                      </a:r>
                      <a:endParaRPr lang="cs-CZ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hodnotný přírodní nebo sídelní útvar krajiny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biosférická</a:t>
                      </a:r>
                      <a:r>
                        <a:rPr lang="cs-CZ" sz="2000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rezervace</a:t>
                      </a:r>
                      <a:endParaRPr lang="cs-CZ" sz="2000" b="1" dirty="0" smtClean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zvláště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chráněné velkoplošné území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Natura</a:t>
                      </a:r>
                      <a:r>
                        <a:rPr lang="cs-CZ" sz="2000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2000</a:t>
                      </a:r>
                      <a:endParaRPr lang="cs-CZ" sz="2000" b="1" dirty="0" smtClean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chráněné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velkoplošné území v rámci UNESCO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835696" y="692696"/>
            <a:ext cx="5472608" cy="720080"/>
          </a:xfrm>
          <a:prstGeom prst="rect">
            <a:avLst/>
          </a:prstGeom>
          <a:noFill/>
          <a:ln w="28575">
            <a:noFill/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634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národní</a:t>
                      </a:r>
                      <a:r>
                        <a:rPr lang="cs-CZ" sz="2000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park</a:t>
                      </a:r>
                      <a:endParaRPr lang="cs-CZ" sz="2000" b="1" dirty="0" smtClean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zvláště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chráněné </a:t>
                      </a:r>
                      <a:r>
                        <a:rPr lang="cs-CZ" sz="2000" baseline="0" dirty="0" err="1" smtClean="0">
                          <a:solidFill>
                            <a:schemeClr val="tx1"/>
                          </a:solidFill>
                        </a:rPr>
                        <a:t>maloplošné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území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národní přírodní rezervace</a:t>
                      </a:r>
                      <a:endParaRPr lang="cs-CZ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chráněné území v rámci Evropské unie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významný krajinný prvek</a:t>
                      </a:r>
                      <a:endParaRPr lang="cs-CZ" sz="20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hodnotný přírodní nebo sídelní útvar krajiny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biosférická</a:t>
                      </a:r>
                      <a:r>
                        <a:rPr lang="cs-CZ" sz="2000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rezervace</a:t>
                      </a:r>
                      <a:endParaRPr lang="cs-CZ" sz="2000" b="1" dirty="0" smtClean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zvláště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chráněné velkoplošné území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Natura</a:t>
                      </a:r>
                      <a:r>
                        <a:rPr lang="cs-CZ" sz="2000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2000</a:t>
                      </a:r>
                      <a:endParaRPr lang="cs-CZ" sz="2000" b="1" dirty="0" smtClean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chráněné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velkoplošné území v rámci UNESCO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5" name="Přímá spojovací šipka 4"/>
          <p:cNvCxnSpPr/>
          <p:nvPr/>
        </p:nvCxnSpPr>
        <p:spPr>
          <a:xfrm>
            <a:off x="4355976" y="2420888"/>
            <a:ext cx="360040" cy="21602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4499992" y="2348880"/>
            <a:ext cx="216024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499992" y="3861048"/>
            <a:ext cx="28803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4499992" y="4581128"/>
            <a:ext cx="216024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4499992" y="3068960"/>
            <a:ext cx="288032" cy="22322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04664"/>
            <a:ext cx="708219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K obrázkům uveď název národního parku </a:t>
            </a:r>
          </a:p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a číslem v mapce označ jeho polohu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" name="Picture 3" descr="C:\Users\Čapková\Desktop\mapa reliéf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437112"/>
            <a:ext cx="2875083" cy="2027302"/>
          </a:xfrm>
          <a:prstGeom prst="rect">
            <a:avLst/>
          </a:prstGeom>
          <a:noFill/>
        </p:spPr>
      </p:pic>
      <p:sp>
        <p:nvSpPr>
          <p:cNvPr id="14" name="Elipsa 13"/>
          <p:cNvSpPr/>
          <p:nvPr/>
        </p:nvSpPr>
        <p:spPr>
          <a:xfrm>
            <a:off x="3779912" y="4653136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499992" y="5877272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563888" y="5805264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283968" y="4797152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5" descr="C:\Users\Čapková\Desktop\Plešné jezer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9" y="1700808"/>
            <a:ext cx="2160240" cy="1512168"/>
          </a:xfrm>
          <a:prstGeom prst="rect">
            <a:avLst/>
          </a:prstGeom>
          <a:noFill/>
        </p:spPr>
      </p:pic>
      <p:pic>
        <p:nvPicPr>
          <p:cNvPr id="20" name="Picture 4" descr="C:\Users\Čapková\Desktop\Krkonoš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700808"/>
            <a:ext cx="2134926" cy="1512168"/>
          </a:xfrm>
          <a:prstGeom prst="rect">
            <a:avLst/>
          </a:prstGeom>
          <a:noFill/>
        </p:spPr>
      </p:pic>
      <p:pic>
        <p:nvPicPr>
          <p:cNvPr id="21" name="Picture 4" descr="C:\Users\Čapková\Desktop\Pravcická brá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1700808"/>
            <a:ext cx="2117035" cy="1512168"/>
          </a:xfrm>
          <a:prstGeom prst="rect">
            <a:avLst/>
          </a:prstGeom>
          <a:noFill/>
        </p:spPr>
      </p:pic>
      <p:pic>
        <p:nvPicPr>
          <p:cNvPr id="22" name="Picture 4" descr="C:\Users\Čapková\Desktop\Dyje pod Vraní horou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1" y="1628800"/>
            <a:ext cx="2160240" cy="1584176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251520" y="3212976"/>
            <a:ext cx="201622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483768" y="3212976"/>
            <a:ext cx="201622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716016" y="3212976"/>
            <a:ext cx="201622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948264" y="3212976"/>
            <a:ext cx="201622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179512" y="1700808"/>
            <a:ext cx="28886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1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411760" y="1700808"/>
            <a:ext cx="28886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2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644008" y="1700808"/>
            <a:ext cx="28886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3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876256" y="1700808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4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0" y="0"/>
            <a:ext cx="457599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NP – zvláště chráněné velkoplošné území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18864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</a:p>
        </p:txBody>
      </p:sp>
      <p:pic>
        <p:nvPicPr>
          <p:cNvPr id="4" name="Picture 3" descr="C:\Users\Čapková\Desktop\mapa reliéf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437112"/>
            <a:ext cx="2875083" cy="2027302"/>
          </a:xfrm>
          <a:prstGeom prst="rect">
            <a:avLst/>
          </a:prstGeom>
          <a:noFill/>
        </p:spPr>
      </p:pic>
      <p:sp>
        <p:nvSpPr>
          <p:cNvPr id="14" name="Elipsa 13"/>
          <p:cNvSpPr/>
          <p:nvPr/>
        </p:nvSpPr>
        <p:spPr>
          <a:xfrm>
            <a:off x="3779912" y="4653136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4499992" y="5877272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563888" y="5805264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283968" y="4797152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5" descr="C:\Users\Čapková\Desktop\Plešné jezer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9" y="1700808"/>
            <a:ext cx="2160240" cy="1512168"/>
          </a:xfrm>
          <a:prstGeom prst="rect">
            <a:avLst/>
          </a:prstGeom>
          <a:noFill/>
        </p:spPr>
      </p:pic>
      <p:pic>
        <p:nvPicPr>
          <p:cNvPr id="20" name="Picture 4" descr="C:\Users\Čapková\Desktop\Krkonoš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700808"/>
            <a:ext cx="2134926" cy="1512168"/>
          </a:xfrm>
          <a:prstGeom prst="rect">
            <a:avLst/>
          </a:prstGeom>
          <a:noFill/>
        </p:spPr>
      </p:pic>
      <p:pic>
        <p:nvPicPr>
          <p:cNvPr id="21" name="Picture 4" descr="C:\Users\Čapková\Desktop\Pravcická brá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1700808"/>
            <a:ext cx="2117035" cy="1512168"/>
          </a:xfrm>
          <a:prstGeom prst="rect">
            <a:avLst/>
          </a:prstGeom>
          <a:noFill/>
        </p:spPr>
      </p:pic>
      <p:pic>
        <p:nvPicPr>
          <p:cNvPr id="22" name="Picture 4" descr="C:\Users\Čapková\Desktop\Dyje pod Vraní horou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1" y="1628800"/>
            <a:ext cx="2160240" cy="1584176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251520" y="3212976"/>
            <a:ext cx="201622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483768" y="3212976"/>
            <a:ext cx="201622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716016" y="3212976"/>
            <a:ext cx="201622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948264" y="3212976"/>
            <a:ext cx="201622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11560" y="3212976"/>
            <a:ext cx="12666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NP Krkonoše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87824" y="3212976"/>
            <a:ext cx="10020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NP Podyjí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20272" y="3212976"/>
            <a:ext cx="18411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NP České Švýcarsko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148064" y="3212976"/>
            <a:ext cx="11437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NP Šumava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pic>
        <p:nvPicPr>
          <p:cNvPr id="30" name="Picture 7" descr="C:\Users\Čapková\Desktop\logo NP K.png"/>
          <p:cNvPicPr>
            <a:picLocks noChangeAspect="1" noChangeArrowheads="1"/>
          </p:cNvPicPr>
          <p:nvPr/>
        </p:nvPicPr>
        <p:blipFill>
          <a:blip r:embed="rId7" cstate="print"/>
          <a:srcRect l="55656"/>
          <a:stretch>
            <a:fillRect/>
          </a:stretch>
        </p:blipFill>
        <p:spPr bwMode="auto">
          <a:xfrm>
            <a:off x="755576" y="692696"/>
            <a:ext cx="1008112" cy="976295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Picture 6" descr="C:\Users\Čapková\Desktop\Logo  NP Š.png"/>
          <p:cNvPicPr>
            <a:picLocks noChangeAspect="1" noChangeArrowheads="1"/>
          </p:cNvPicPr>
          <p:nvPr/>
        </p:nvPicPr>
        <p:blipFill>
          <a:blip r:embed="rId8" cstate="print"/>
          <a:srcRect l="55656"/>
          <a:stretch>
            <a:fillRect/>
          </a:stretch>
        </p:blipFill>
        <p:spPr bwMode="auto">
          <a:xfrm>
            <a:off x="5220072" y="692696"/>
            <a:ext cx="1008112" cy="97629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32" name="Picture 4" descr="C:\Users\Čapková\Desktop\Logo NP ČŠ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2320" y="692696"/>
            <a:ext cx="1008112" cy="1008112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Picture 5" descr="C:\Users\Čapková\Desktop\Logo NP P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987824" y="692696"/>
            <a:ext cx="1008112" cy="1008112"/>
          </a:xfrm>
          <a:prstGeom prst="rect">
            <a:avLst/>
          </a:prstGeom>
          <a:noFill/>
          <a:ln>
            <a:noFill/>
          </a:ln>
        </p:spPr>
      </p:pic>
      <p:sp>
        <p:nvSpPr>
          <p:cNvPr id="35" name="TextovéPole 34"/>
          <p:cNvSpPr txBox="1"/>
          <p:nvPr/>
        </p:nvSpPr>
        <p:spPr>
          <a:xfrm>
            <a:off x="2411760" y="1700808"/>
            <a:ext cx="28886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2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644008" y="1700808"/>
            <a:ext cx="28886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3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876256" y="1700808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4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79512" y="1700808"/>
            <a:ext cx="28886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1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283968" y="4797152"/>
            <a:ext cx="28886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1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499992" y="5877272"/>
            <a:ext cx="28886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2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563888" y="5805264"/>
            <a:ext cx="28886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3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779912" y="4653136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4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0" y="0"/>
            <a:ext cx="48923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NP</a:t>
            </a:r>
            <a:endParaRPr lang="cs-CZ" sz="20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55576" y="3645024"/>
            <a:ext cx="989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nejstarší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915816" y="3645024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nejmenší</a:t>
            </a:r>
            <a:endParaRPr lang="cs-CZ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220072" y="3645024"/>
            <a:ext cx="931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největší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380312" y="3645024"/>
            <a:ext cx="1111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nejmladší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3" grpId="0"/>
      <p:bldP spid="29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Users\Čapková\Desktop\mapa reliéf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268760"/>
            <a:ext cx="4248472" cy="2924049"/>
          </a:xfrm>
          <a:prstGeom prst="rect">
            <a:avLst/>
          </a:prstGeom>
          <a:noFill/>
        </p:spPr>
      </p:pic>
      <p:sp>
        <p:nvSpPr>
          <p:cNvPr id="4" name="Elipsa 3"/>
          <p:cNvSpPr/>
          <p:nvPr/>
        </p:nvSpPr>
        <p:spPr>
          <a:xfrm>
            <a:off x="5868144" y="2996952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491880" y="2420888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436096" y="2780928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139952" y="1916832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860032" y="1916832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148064" y="3789040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923928" y="3356992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843808" y="2348880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627784" y="4365104"/>
            <a:ext cx="428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1600" dirty="0" smtClean="0"/>
              <a:t>3  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</a:p>
          <a:p>
            <a:pPr marL="457200" indent="-457200"/>
            <a:r>
              <a:rPr lang="cs-CZ" sz="1600" dirty="0" smtClean="0"/>
              <a:t>4 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16016" y="4365104"/>
            <a:ext cx="949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1600" dirty="0" smtClean="0"/>
              <a:t>5</a:t>
            </a:r>
            <a:r>
              <a:rPr lang="cs-CZ" sz="1600" b="1" dirty="0" smtClean="0">
                <a:solidFill>
                  <a:srgbClr val="FF0000"/>
                </a:solidFill>
              </a:rPr>
              <a:t>  </a:t>
            </a:r>
            <a:r>
              <a:rPr lang="cs-CZ" sz="1600" dirty="0" smtClean="0"/>
              <a:t>……….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</a:p>
          <a:p>
            <a:pPr marL="457200" indent="-457200"/>
            <a:r>
              <a:rPr lang="cs-CZ" sz="1600" dirty="0" smtClean="0"/>
              <a:t>6  ……….</a:t>
            </a:r>
            <a:r>
              <a:rPr lang="cs-CZ" sz="1600" b="1" dirty="0" smtClean="0">
                <a:solidFill>
                  <a:srgbClr val="FF0000"/>
                </a:solidFill>
              </a:rPr>
              <a:t>  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4365104"/>
            <a:ext cx="10422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1600" dirty="0" smtClean="0"/>
              <a:t>1  ……….  </a:t>
            </a:r>
            <a:r>
              <a:rPr lang="cs-CZ" sz="1600" dirty="0" smtClean="0">
                <a:solidFill>
                  <a:srgbClr val="FF0000"/>
                </a:solidFill>
              </a:rPr>
              <a:t>  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457200" indent="-457200"/>
            <a:r>
              <a:rPr lang="cs-CZ" sz="1600" dirty="0" smtClean="0"/>
              <a:t>2  ……….</a:t>
            </a:r>
            <a:r>
              <a:rPr lang="cs-CZ" sz="1600" b="1" dirty="0" smtClean="0">
                <a:solidFill>
                  <a:srgbClr val="FF0000"/>
                </a:solidFill>
              </a:rPr>
              <a:t>  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36296" y="4365104"/>
            <a:ext cx="902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1600" dirty="0" smtClean="0"/>
              <a:t>7  ……….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</a:p>
          <a:p>
            <a:pPr marL="457200" indent="-457200"/>
            <a:r>
              <a:rPr lang="cs-CZ" sz="1600" dirty="0" smtClean="0"/>
              <a:t>8  ……….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91880" y="2420888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2</a:t>
            </a:r>
            <a:endParaRPr lang="cs-CZ" sz="1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43808" y="2348880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1</a:t>
            </a:r>
            <a:endParaRPr lang="cs-CZ" sz="1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139952" y="1916832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3</a:t>
            </a:r>
            <a:endParaRPr lang="cs-CZ" sz="1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860032" y="1916832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4</a:t>
            </a:r>
            <a:endParaRPr lang="cs-CZ" sz="1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36096" y="2780928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5</a:t>
            </a:r>
            <a:endParaRPr lang="cs-CZ" sz="1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23928" y="3356992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6</a:t>
            </a:r>
            <a:endParaRPr lang="cs-CZ" sz="1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148064" y="3789040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7</a:t>
            </a:r>
            <a:endParaRPr lang="cs-CZ" sz="1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68144" y="2996952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8</a:t>
            </a:r>
            <a:endParaRPr lang="cs-CZ" sz="1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0" y="47667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K číslům z mapy uveď název chráněné krajinné oblasti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0" y="0"/>
            <a:ext cx="4731873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CHKO – zvláště chráněné velkoplošné území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374366" y="0"/>
            <a:ext cx="7696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výběr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Users\Čapková\Desktop\mapa reliéf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268760"/>
            <a:ext cx="4248472" cy="2924049"/>
          </a:xfrm>
          <a:prstGeom prst="rect">
            <a:avLst/>
          </a:prstGeom>
          <a:noFill/>
        </p:spPr>
      </p:pic>
      <p:sp>
        <p:nvSpPr>
          <p:cNvPr id="4" name="Elipsa 3"/>
          <p:cNvSpPr/>
          <p:nvPr/>
        </p:nvSpPr>
        <p:spPr>
          <a:xfrm>
            <a:off x="5868144" y="2996952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491880" y="2420888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436096" y="2780928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139952" y="1916832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860032" y="1916832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148064" y="3789040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923928" y="3356992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843808" y="2348880"/>
            <a:ext cx="288000" cy="28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627784" y="4365104"/>
            <a:ext cx="428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1600" dirty="0" smtClean="0"/>
              <a:t>3 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457200" indent="-457200"/>
            <a:r>
              <a:rPr lang="cs-CZ" sz="1600" dirty="0" smtClean="0"/>
              <a:t>4  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16016" y="4365104"/>
            <a:ext cx="428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1600" dirty="0" smtClean="0"/>
              <a:t>5</a:t>
            </a:r>
            <a:r>
              <a:rPr lang="cs-CZ" sz="1600" b="1" dirty="0" smtClean="0">
                <a:solidFill>
                  <a:srgbClr val="FF0000"/>
                </a:solidFill>
              </a:rPr>
              <a:t>  </a:t>
            </a:r>
          </a:p>
          <a:p>
            <a:pPr marL="457200" indent="-457200"/>
            <a:r>
              <a:rPr lang="cs-CZ" sz="1600" dirty="0" smtClean="0"/>
              <a:t>6  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4365104"/>
            <a:ext cx="5212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1600" dirty="0" smtClean="0"/>
              <a:t>1   </a:t>
            </a:r>
            <a:r>
              <a:rPr lang="cs-CZ" sz="1600" dirty="0" smtClean="0">
                <a:solidFill>
                  <a:srgbClr val="FF0000"/>
                </a:solidFill>
              </a:rPr>
              <a:t>  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457200" indent="-457200"/>
            <a:r>
              <a:rPr lang="cs-CZ" sz="1600" dirty="0" smtClean="0"/>
              <a:t>2  </a:t>
            </a:r>
            <a:r>
              <a:rPr lang="cs-CZ" sz="1600" b="1" dirty="0" smtClean="0">
                <a:solidFill>
                  <a:srgbClr val="FF0000"/>
                </a:solidFill>
              </a:rPr>
              <a:t>  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36296" y="4365104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1600" dirty="0" smtClean="0"/>
              <a:t>7  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457200" indent="-457200"/>
            <a:r>
              <a:rPr lang="cs-CZ" sz="1600" dirty="0" smtClean="0"/>
              <a:t>8 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91880" y="2420888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2</a:t>
            </a:r>
            <a:endParaRPr lang="cs-CZ" sz="1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43808" y="2348880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1</a:t>
            </a:r>
            <a:endParaRPr lang="cs-CZ" sz="1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139952" y="1916832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3</a:t>
            </a:r>
            <a:endParaRPr lang="cs-CZ" sz="1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860032" y="1916832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4</a:t>
            </a:r>
            <a:endParaRPr lang="cs-CZ" sz="1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36096" y="2780928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5</a:t>
            </a:r>
            <a:endParaRPr lang="cs-CZ" sz="1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23928" y="3356992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6</a:t>
            </a:r>
            <a:endParaRPr lang="cs-CZ" sz="1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148064" y="3789040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7</a:t>
            </a:r>
            <a:endParaRPr lang="cs-CZ" sz="1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68144" y="2996952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8</a:t>
            </a:r>
            <a:endParaRPr lang="cs-CZ" sz="16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0" y="0"/>
            <a:ext cx="78572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CHKO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67544" y="4365104"/>
            <a:ext cx="2156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1600" dirty="0" smtClean="0"/>
              <a:t>1</a:t>
            </a:r>
            <a:r>
              <a:rPr lang="cs-CZ" sz="1600" dirty="0" smtClean="0">
                <a:solidFill>
                  <a:srgbClr val="FF0000"/>
                </a:solidFill>
              </a:rPr>
              <a:t>  </a:t>
            </a:r>
            <a:r>
              <a:rPr lang="cs-CZ" sz="1600" b="1" dirty="0" smtClean="0">
                <a:solidFill>
                  <a:srgbClr val="FF0000"/>
                </a:solidFill>
              </a:rPr>
              <a:t>CHKO  Slavkovský les</a:t>
            </a:r>
          </a:p>
          <a:p>
            <a:pPr marL="457200" indent="-457200"/>
            <a:r>
              <a:rPr lang="cs-CZ" sz="1600" dirty="0" smtClean="0"/>
              <a:t>2</a:t>
            </a:r>
            <a:r>
              <a:rPr lang="cs-CZ" sz="1600" b="1" dirty="0" smtClean="0">
                <a:solidFill>
                  <a:srgbClr val="FF0000"/>
                </a:solidFill>
              </a:rPr>
              <a:t>  CHKO  </a:t>
            </a:r>
            <a:r>
              <a:rPr lang="cs-CZ" sz="1600" b="1" dirty="0" err="1" smtClean="0">
                <a:solidFill>
                  <a:srgbClr val="FF0000"/>
                </a:solidFill>
              </a:rPr>
              <a:t>Křivoklátsko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627784" y="4365104"/>
            <a:ext cx="1975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1600" dirty="0" smtClean="0"/>
              <a:t>3</a:t>
            </a:r>
            <a:r>
              <a:rPr lang="cs-CZ" sz="1600" b="1" dirty="0" smtClean="0">
                <a:solidFill>
                  <a:srgbClr val="FF0000"/>
                </a:solidFill>
              </a:rPr>
              <a:t>  CHKO Český ráj</a:t>
            </a:r>
          </a:p>
          <a:p>
            <a:pPr marL="457200" indent="-457200"/>
            <a:r>
              <a:rPr lang="cs-CZ" sz="1600" dirty="0" smtClean="0"/>
              <a:t>4</a:t>
            </a:r>
            <a:r>
              <a:rPr lang="cs-CZ" sz="1600" b="1" dirty="0" smtClean="0">
                <a:solidFill>
                  <a:srgbClr val="FF0000"/>
                </a:solidFill>
              </a:rPr>
              <a:t>  CHKO </a:t>
            </a:r>
            <a:r>
              <a:rPr lang="cs-CZ" sz="1600" b="1" dirty="0" err="1" smtClean="0">
                <a:solidFill>
                  <a:srgbClr val="FF0000"/>
                </a:solidFill>
              </a:rPr>
              <a:t>Broumovsko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716016" y="4365104"/>
            <a:ext cx="26041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1600" dirty="0" smtClean="0"/>
              <a:t>5</a:t>
            </a:r>
            <a:r>
              <a:rPr lang="cs-CZ" sz="1600" b="1" dirty="0" smtClean="0">
                <a:solidFill>
                  <a:srgbClr val="FF0000"/>
                </a:solidFill>
              </a:rPr>
              <a:t>  CHKO Litovelské Pomoraví</a:t>
            </a:r>
          </a:p>
          <a:p>
            <a:pPr marL="457200" indent="-457200"/>
            <a:r>
              <a:rPr lang="cs-CZ" sz="1600" dirty="0" smtClean="0"/>
              <a:t>6</a:t>
            </a:r>
            <a:r>
              <a:rPr lang="cs-CZ" sz="1600" b="1" dirty="0" smtClean="0">
                <a:solidFill>
                  <a:srgbClr val="FF0000"/>
                </a:solidFill>
              </a:rPr>
              <a:t>  CHKO Třeboňsko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236296" y="4365104"/>
            <a:ext cx="17041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1600" dirty="0" smtClean="0"/>
              <a:t>7</a:t>
            </a:r>
            <a:r>
              <a:rPr lang="cs-CZ" sz="1600" b="1" dirty="0" smtClean="0">
                <a:solidFill>
                  <a:srgbClr val="FF0000"/>
                </a:solidFill>
              </a:rPr>
              <a:t>  CHKO Pálava</a:t>
            </a:r>
          </a:p>
          <a:p>
            <a:pPr marL="457200" indent="-457200"/>
            <a:r>
              <a:rPr lang="cs-CZ" sz="1600" dirty="0" smtClean="0"/>
              <a:t>8</a:t>
            </a:r>
            <a:r>
              <a:rPr lang="cs-CZ" sz="1600" b="1" dirty="0" smtClean="0">
                <a:solidFill>
                  <a:srgbClr val="FF0000"/>
                </a:solidFill>
              </a:rPr>
              <a:t>  CHKO Beskydy  </a:t>
            </a:r>
            <a:endParaRPr lang="cs-CZ" sz="1600" b="1" dirty="0">
              <a:solidFill>
                <a:srgbClr val="FF0000"/>
              </a:solidFill>
            </a:endParaRPr>
          </a:p>
        </p:txBody>
      </p:sp>
      <p:pic>
        <p:nvPicPr>
          <p:cNvPr id="34" name="Picture 2" descr="C:\Users\Čapková\Desktop\CHKO Slavkovský l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 flipV="1">
            <a:off x="755576" y="4869160"/>
            <a:ext cx="1368152" cy="1003311"/>
          </a:xfrm>
          <a:prstGeom prst="rect">
            <a:avLst/>
          </a:prstGeom>
          <a:noFill/>
        </p:spPr>
      </p:pic>
      <p:pic>
        <p:nvPicPr>
          <p:cNvPr id="35" name="Picture 2" descr="C:\Users\Čapková\Desktop\Křivokláts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800000" flipV="1">
            <a:off x="1043608" y="5877272"/>
            <a:ext cx="1373020" cy="980728"/>
          </a:xfrm>
          <a:prstGeom prst="rect">
            <a:avLst/>
          </a:prstGeom>
          <a:noFill/>
        </p:spPr>
      </p:pic>
      <p:pic>
        <p:nvPicPr>
          <p:cNvPr id="37" name="Picture 2" descr="C:\Users\Čapková\Desktop\CHKO Český ráj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4869160"/>
            <a:ext cx="1368152" cy="1003311"/>
          </a:xfrm>
          <a:prstGeom prst="rect">
            <a:avLst/>
          </a:prstGeom>
          <a:noFill/>
        </p:spPr>
      </p:pic>
      <p:pic>
        <p:nvPicPr>
          <p:cNvPr id="38" name="Picture 5" descr="C:\Users\Čapková\Desktop\Adršpašsko teplické skál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5877272"/>
            <a:ext cx="1368152" cy="980728"/>
          </a:xfrm>
          <a:prstGeom prst="rect">
            <a:avLst/>
          </a:prstGeom>
          <a:noFill/>
        </p:spPr>
      </p:pic>
      <p:pic>
        <p:nvPicPr>
          <p:cNvPr id="40" name="Picture 3" descr="C:\Users\Čapková\Desktop\CHKO Lifov. Pomoraví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4869160"/>
            <a:ext cx="1374698" cy="1008112"/>
          </a:xfrm>
          <a:prstGeom prst="rect">
            <a:avLst/>
          </a:prstGeom>
          <a:noFill/>
        </p:spPr>
      </p:pic>
      <p:pic>
        <p:nvPicPr>
          <p:cNvPr id="41" name="Picture 4" descr="C:\Users\Čapková\Desktop\Rožmberk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92080" y="5877272"/>
            <a:ext cx="1423926" cy="980728"/>
          </a:xfrm>
          <a:prstGeom prst="rect">
            <a:avLst/>
          </a:prstGeom>
          <a:noFill/>
        </p:spPr>
      </p:pic>
      <p:pic>
        <p:nvPicPr>
          <p:cNvPr id="42" name="Picture 2" descr="C:\Users\Čapková\Desktop\CHKO Pálav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2320" y="4869160"/>
            <a:ext cx="1374698" cy="1008112"/>
          </a:xfrm>
          <a:prstGeom prst="rect">
            <a:avLst/>
          </a:prstGeom>
          <a:noFill/>
        </p:spPr>
      </p:pic>
      <p:pic>
        <p:nvPicPr>
          <p:cNvPr id="43" name="Picture 6" descr="C:\Users\Čapková\Desktop\CHKO Beskydy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720074" y="5877272"/>
            <a:ext cx="1423926" cy="980728"/>
          </a:xfrm>
          <a:prstGeom prst="rect">
            <a:avLst/>
          </a:prstGeom>
          <a:noFill/>
        </p:spPr>
      </p:pic>
      <p:sp>
        <p:nvSpPr>
          <p:cNvPr id="44" name="TextovéPole 43"/>
          <p:cNvSpPr txBox="1"/>
          <p:nvPr/>
        </p:nvSpPr>
        <p:spPr>
          <a:xfrm>
            <a:off x="3779912" y="476672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374366" y="0"/>
            <a:ext cx="7696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výběr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5954643" cy="400110"/>
          </a:xfrm>
          <a:prstGeom prst="rect">
            <a:avLst/>
          </a:prstGeom>
          <a:solidFill>
            <a:schemeClr val="accent1">
              <a:lumMod val="40000"/>
              <a:lumOff val="60000"/>
              <a:alpha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Přírodní rezervace – zvláště chráněné </a:t>
            </a:r>
            <a:r>
              <a:rPr lang="cs-CZ" sz="2000" dirty="0" err="1" smtClean="0"/>
              <a:t>maloplošné</a:t>
            </a:r>
            <a:r>
              <a:rPr lang="cs-CZ" sz="2000" dirty="0" smtClean="0"/>
              <a:t> území</a:t>
            </a:r>
            <a:endParaRPr lang="cs-CZ" sz="2000" dirty="0"/>
          </a:p>
        </p:txBody>
      </p:sp>
      <p:pic>
        <p:nvPicPr>
          <p:cNvPr id="3" name="Picture 2" descr="C:\Users\Čapková\Desktop\NPR SOO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80728"/>
            <a:ext cx="3456386" cy="2592288"/>
          </a:xfrm>
          <a:prstGeom prst="rect">
            <a:avLst/>
          </a:prstGeom>
          <a:noFill/>
        </p:spPr>
      </p:pic>
      <p:pic>
        <p:nvPicPr>
          <p:cNvPr id="4" name="Picture 4" descr="C:\Users\Čapková\Desktop\žofínský pra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779912" y="4149080"/>
            <a:ext cx="1392155" cy="2088232"/>
          </a:xfrm>
          <a:prstGeom prst="rect">
            <a:avLst/>
          </a:prstGeom>
          <a:noFill/>
        </p:spPr>
      </p:pic>
      <p:pic>
        <p:nvPicPr>
          <p:cNvPr id="7" name="Picture 2" descr="C:\Users\Čapková\Desktop\PR Prokopské údol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980728"/>
            <a:ext cx="3456384" cy="259228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27584" y="620688"/>
            <a:ext cx="3235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NPR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- národní přírodní rezervace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62068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- přírodní rezervace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3573016"/>
            <a:ext cx="2704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Soos</a:t>
            </a:r>
            <a:r>
              <a:rPr lang="cs-CZ" b="1" dirty="0" smtClean="0"/>
              <a:t> u Františkových Lázní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3573016"/>
            <a:ext cx="2437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Prokopské údolí v Praze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899592" y="6237312"/>
            <a:ext cx="76094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4600"/>
                </a:solidFill>
              </a:rPr>
              <a:t>NPR  Žofínský prales v Novohradských horách, nejstarší rezervace v ČR (r.1838)</a:t>
            </a:r>
            <a:endParaRPr lang="cs-CZ" b="1" dirty="0">
              <a:solidFill>
                <a:srgbClr val="004600"/>
              </a:solidFill>
            </a:endParaRPr>
          </a:p>
        </p:txBody>
      </p:sp>
      <p:pic>
        <p:nvPicPr>
          <p:cNvPr id="13" name="Picture 7" descr="C:\Users\Čapková\Desktop\Panská skál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980728"/>
            <a:ext cx="3456384" cy="2592288"/>
          </a:xfrm>
          <a:prstGeom prst="rect">
            <a:avLst/>
          </a:prstGeom>
          <a:noFill/>
        </p:spPr>
      </p:pic>
      <p:pic>
        <p:nvPicPr>
          <p:cNvPr id="14" name="Picture 2" descr="C:\Users\Čapková\Desktop\NPR SOO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80728"/>
            <a:ext cx="3456386" cy="259228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8374366" y="0"/>
            <a:ext cx="7696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výběr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Čapková\Desktop\NPR SOO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80728"/>
            <a:ext cx="3456386" cy="2592288"/>
          </a:xfrm>
          <a:prstGeom prst="rect">
            <a:avLst/>
          </a:prstGeom>
          <a:noFill/>
        </p:spPr>
      </p:pic>
      <p:pic>
        <p:nvPicPr>
          <p:cNvPr id="7" name="Picture 2" descr="C:\Users\Čapková\Desktop\PR Prokopské údol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980728"/>
            <a:ext cx="3456384" cy="259228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915816" y="620688"/>
            <a:ext cx="3155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5050"/>
                </a:solidFill>
              </a:rPr>
              <a:t>NPP</a:t>
            </a:r>
            <a:r>
              <a:rPr lang="cs-CZ" dirty="0" smtClean="0">
                <a:solidFill>
                  <a:srgbClr val="FF5050"/>
                </a:solidFill>
              </a:rPr>
              <a:t> - národní přírodní památka</a:t>
            </a:r>
            <a:endParaRPr lang="cs-CZ" dirty="0">
              <a:solidFill>
                <a:srgbClr val="FF5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400506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5050"/>
                </a:solidFill>
              </a:rPr>
              <a:t>PP</a:t>
            </a:r>
            <a:r>
              <a:rPr lang="cs-CZ" dirty="0" smtClean="0">
                <a:solidFill>
                  <a:srgbClr val="FF5050"/>
                </a:solidFill>
              </a:rPr>
              <a:t> - přírodní památka</a:t>
            </a:r>
            <a:endParaRPr lang="cs-CZ" dirty="0">
              <a:solidFill>
                <a:srgbClr val="FF5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3573016"/>
            <a:ext cx="36974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Panská skála </a:t>
            </a:r>
            <a:r>
              <a:rPr lang="cs-CZ" dirty="0" smtClean="0"/>
              <a:t>u Kamenického </a:t>
            </a:r>
            <a:r>
              <a:rPr lang="cs-CZ" dirty="0" err="1" smtClean="0"/>
              <a:t>Šenova</a:t>
            </a:r>
            <a:endParaRPr lang="cs-CZ" dirty="0"/>
          </a:p>
        </p:txBody>
      </p:sp>
      <p:pic>
        <p:nvPicPr>
          <p:cNvPr id="15" name="Picture 2" descr="C:\Users\Čapková\Desktop\NPP Baččino údol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980728"/>
            <a:ext cx="3456384" cy="2592288"/>
          </a:xfrm>
          <a:prstGeom prst="rect">
            <a:avLst/>
          </a:prstGeom>
          <a:noFill/>
        </p:spPr>
      </p:pic>
      <p:pic>
        <p:nvPicPr>
          <p:cNvPr id="16" name="Picture 7" descr="C:\Users\Čapková\Desktop\Panská skál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980728"/>
            <a:ext cx="3456384" cy="2592288"/>
          </a:xfrm>
          <a:prstGeom prst="rect">
            <a:avLst/>
          </a:prstGeom>
          <a:noFill/>
        </p:spPr>
      </p:pic>
      <p:pic>
        <p:nvPicPr>
          <p:cNvPr id="17" name="Picture 2" descr="C:\Users\Čapková\Desktop\Soví les na JH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4365104"/>
            <a:ext cx="1368152" cy="1944216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4572000" y="3573016"/>
            <a:ext cx="42419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Babiččino údolí</a:t>
            </a:r>
            <a:r>
              <a:rPr lang="cs-CZ" dirty="0" smtClean="0"/>
              <a:t> - Viktorčin splav u Ratibořic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491880" y="6309320"/>
            <a:ext cx="18962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Soví les</a:t>
            </a:r>
            <a:r>
              <a:rPr lang="cs-CZ" dirty="0" smtClean="0"/>
              <a:t> u Třeboně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0"/>
            <a:ext cx="5915658" cy="400110"/>
          </a:xfrm>
          <a:prstGeom prst="rect">
            <a:avLst/>
          </a:prstGeom>
          <a:solidFill>
            <a:srgbClr val="FF6600">
              <a:alpha val="34902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Přírodní památka – zvláště chráněné </a:t>
            </a:r>
            <a:r>
              <a:rPr lang="cs-CZ" sz="2000" dirty="0" err="1" smtClean="0"/>
              <a:t>maloplošné</a:t>
            </a:r>
            <a:r>
              <a:rPr lang="cs-CZ" sz="2000" dirty="0" smtClean="0"/>
              <a:t> území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374366" y="0"/>
            <a:ext cx="7696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výběr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Čapková\Desktop\NPR SOO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80728"/>
            <a:ext cx="3456386" cy="2592288"/>
          </a:xfrm>
          <a:prstGeom prst="rect">
            <a:avLst/>
          </a:prstGeom>
          <a:noFill/>
        </p:spPr>
      </p:pic>
      <p:pic>
        <p:nvPicPr>
          <p:cNvPr id="7" name="Picture 2" descr="C:\Users\Čapková\Desktop\PR Prokopské údol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980728"/>
            <a:ext cx="3456384" cy="259228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619672" y="620688"/>
            <a:ext cx="1433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6600"/>
                </a:solidFill>
              </a:rPr>
              <a:t>přírodní park</a:t>
            </a:r>
            <a:endParaRPr lang="cs-CZ" dirty="0">
              <a:solidFill>
                <a:srgbClr val="CC66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3888" y="393305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C6600"/>
                </a:solidFill>
              </a:rPr>
              <a:t>památný strom</a:t>
            </a:r>
            <a:endParaRPr lang="cs-CZ" dirty="0">
              <a:solidFill>
                <a:srgbClr val="CC66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3573016"/>
            <a:ext cx="3628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Česká Kanada </a:t>
            </a:r>
            <a:r>
              <a:rPr lang="cs-CZ" dirty="0" smtClean="0"/>
              <a:t>- o. Jindřichův Hradec</a:t>
            </a:r>
            <a:endParaRPr lang="cs-CZ" dirty="0"/>
          </a:p>
        </p:txBody>
      </p:sp>
      <p:pic>
        <p:nvPicPr>
          <p:cNvPr id="15" name="Picture 2" descr="C:\Users\Čapková\Desktop\NPP Baččino údol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980728"/>
            <a:ext cx="3456384" cy="2592288"/>
          </a:xfrm>
          <a:prstGeom prst="rect">
            <a:avLst/>
          </a:prstGeom>
          <a:noFill/>
        </p:spPr>
      </p:pic>
      <p:pic>
        <p:nvPicPr>
          <p:cNvPr id="16" name="Picture 7" descr="C:\Users\Čapková\Desktop\Panská skál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980728"/>
            <a:ext cx="3456384" cy="2592288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4932040" y="3573016"/>
            <a:ext cx="33085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 Máchovo jezero</a:t>
            </a:r>
            <a:r>
              <a:rPr lang="cs-CZ" dirty="0" smtClean="0"/>
              <a:t>  - rybník u Doks 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699792" y="6021288"/>
            <a:ext cx="337906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err="1" smtClean="0"/>
              <a:t>Vejdova</a:t>
            </a:r>
            <a:r>
              <a:rPr lang="cs-CZ" b="1" dirty="0" smtClean="0"/>
              <a:t> lípa</a:t>
            </a:r>
            <a:r>
              <a:rPr lang="cs-CZ" dirty="0" smtClean="0"/>
              <a:t> u Klášterce nad Orlicí</a:t>
            </a:r>
          </a:p>
          <a:p>
            <a:pPr algn="ctr"/>
            <a:r>
              <a:rPr lang="cs-CZ" dirty="0" smtClean="0"/>
              <a:t>(stáří – přibližně 700 let)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0"/>
            <a:ext cx="2699970" cy="400110"/>
          </a:xfrm>
          <a:prstGeom prst="rect">
            <a:avLst/>
          </a:prstGeom>
          <a:solidFill>
            <a:srgbClr val="FFC000">
              <a:alpha val="34902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Obecně chráněná území</a:t>
            </a:r>
            <a:endParaRPr lang="cs-CZ" sz="2000" dirty="0"/>
          </a:p>
        </p:txBody>
      </p:sp>
      <p:pic>
        <p:nvPicPr>
          <p:cNvPr id="22" name="Picture 4" descr="C:\Users\Čapková\Desktop\PřP Česká Kanada  na JH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980728"/>
            <a:ext cx="3456384" cy="2592288"/>
          </a:xfrm>
          <a:prstGeom prst="rect">
            <a:avLst/>
          </a:prstGeom>
          <a:noFill/>
        </p:spPr>
      </p:pic>
      <p:pic>
        <p:nvPicPr>
          <p:cNvPr id="23" name="Picture 4" descr="C:\Users\Čapková\Desktop\Máchovo jezer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980728"/>
            <a:ext cx="3456384" cy="2592288"/>
          </a:xfrm>
          <a:prstGeom prst="rect">
            <a:avLst/>
          </a:prstGeom>
          <a:noFill/>
        </p:spPr>
      </p:pic>
      <p:pic>
        <p:nvPicPr>
          <p:cNvPr id="24" name="Picture 3" descr="C:\Users\Čapková\Desktop\Vejvodova líp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4293096"/>
            <a:ext cx="1224136" cy="1739562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5292080" y="548680"/>
            <a:ext cx="2561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6600"/>
                </a:solidFill>
              </a:rPr>
              <a:t>významný krajinný prvek</a:t>
            </a:r>
            <a:endParaRPr lang="cs-CZ" b="1" dirty="0">
              <a:solidFill>
                <a:srgbClr val="CC66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374366" y="0"/>
            <a:ext cx="7696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výběr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764704"/>
            <a:ext cx="6959726" cy="523220"/>
          </a:xfrm>
          <a:prstGeom prst="rect">
            <a:avLst/>
          </a:prstGeom>
          <a:solidFill>
            <a:srgbClr val="66FFCC">
              <a:alpha val="25098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Ochrana přírody v ČR mezinárodního významu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1988840"/>
            <a:ext cx="2728183" cy="461665"/>
          </a:xfrm>
          <a:prstGeom prst="rect">
            <a:avLst/>
          </a:prstGeom>
          <a:solidFill>
            <a:srgbClr val="CC99FF">
              <a:alpha val="34902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celosvětová ochrana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1988840"/>
            <a:ext cx="2383794" cy="461665"/>
          </a:xfrm>
          <a:prstGeom prst="rect">
            <a:avLst/>
          </a:prstGeom>
          <a:solidFill>
            <a:srgbClr val="CC99FF">
              <a:alpha val="34902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evropská ochrana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140968"/>
            <a:ext cx="33664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Biosférická rezervace UNESCO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69568" y="3933056"/>
            <a:ext cx="25630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velkoplošné území </a:t>
            </a:r>
          </a:p>
          <a:p>
            <a:pPr algn="ctr"/>
            <a:r>
              <a:rPr lang="cs-CZ" b="1" dirty="0" smtClean="0"/>
              <a:t>přírodní i kulturní krajiny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3140968"/>
            <a:ext cx="28303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Natura 2000 (v rámci EU)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3933056"/>
            <a:ext cx="18202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vzácná lokalita,</a:t>
            </a:r>
          </a:p>
          <a:p>
            <a:pPr algn="ctr"/>
            <a:r>
              <a:rPr lang="cs-CZ" b="1" dirty="0" smtClean="0"/>
              <a:t> rostlina, živočich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/>
      <p:bldP spid="8" grpId="0"/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620688"/>
            <a:ext cx="675717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Pomocí atlasu uveď do mapy názvy </a:t>
            </a:r>
          </a:p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všech 6 biosférických rezervací UNESCO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5" name="Picture 3" descr="C:\Users\Čapková\Desktop\mapa reliéf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988840"/>
            <a:ext cx="6815032" cy="415163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691680" y="5013176"/>
            <a:ext cx="144016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75856" y="4797152"/>
            <a:ext cx="144016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339752" y="3645024"/>
            <a:ext cx="144016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88024" y="5301208"/>
            <a:ext cx="144016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300192" y="4869160"/>
            <a:ext cx="144016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995936" y="2708920"/>
            <a:ext cx="144016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0" y="0"/>
            <a:ext cx="33664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Biosférická rezervace UNESCO</a:t>
            </a:r>
            <a:endParaRPr lang="cs-CZ" sz="2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33664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Biosférická rezervace UNESCO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99550" y="62068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</a:p>
        </p:txBody>
      </p:sp>
      <p:pic>
        <p:nvPicPr>
          <p:cNvPr id="5" name="Picture 3" descr="C:\Users\Čapková\Desktop\mapa reliéf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988840"/>
            <a:ext cx="6815032" cy="415163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691680" y="5013176"/>
            <a:ext cx="144016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75856" y="4797152"/>
            <a:ext cx="144016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339752" y="3645024"/>
            <a:ext cx="144016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88024" y="5301208"/>
            <a:ext cx="144016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300192" y="4869160"/>
            <a:ext cx="144016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995936" y="2708920"/>
            <a:ext cx="144016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3645024"/>
            <a:ext cx="1407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Křivoklátsko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39952" y="2708920"/>
            <a:ext cx="1124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Krkonoše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5013176"/>
            <a:ext cx="987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Šumava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479715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Třeboňsko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72200" y="4869160"/>
            <a:ext cx="133857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Bílé Karpaty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5301208"/>
            <a:ext cx="909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Pálava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6" grpId="0"/>
      <p:bldP spid="7" grpId="0"/>
      <p:bldP spid="10" grpId="0"/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Čapková\Desktop\kosodřevina - Kozí hřbety v Krkonošíc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96752"/>
            <a:ext cx="2211931" cy="1728192"/>
          </a:xfrm>
          <a:prstGeom prst="rect">
            <a:avLst/>
          </a:prstGeom>
          <a:noFill/>
        </p:spPr>
      </p:pic>
      <p:pic>
        <p:nvPicPr>
          <p:cNvPr id="4" name="Picture 4" descr="C:\Users\Čapková\Desktop\Rožmber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77072"/>
            <a:ext cx="2232248" cy="1656184"/>
          </a:xfrm>
          <a:prstGeom prst="rect">
            <a:avLst/>
          </a:prstGeom>
          <a:noFill/>
        </p:spPr>
      </p:pic>
      <p:pic>
        <p:nvPicPr>
          <p:cNvPr id="5" name="Picture 2" descr="C:\Users\Čapková\Desktop\CHKO Pálav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4077072"/>
            <a:ext cx="2232248" cy="1656184"/>
          </a:xfrm>
          <a:prstGeom prst="rect">
            <a:avLst/>
          </a:prstGeom>
          <a:noFill/>
        </p:spPr>
      </p:pic>
      <p:pic>
        <p:nvPicPr>
          <p:cNvPr id="6" name="Picture 2" descr="C:\Users\Čapková\Desktop\Bílé Karpat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4077072"/>
            <a:ext cx="2232248" cy="1656184"/>
          </a:xfrm>
          <a:prstGeom prst="rect">
            <a:avLst/>
          </a:prstGeom>
          <a:noFill/>
        </p:spPr>
      </p:pic>
      <p:pic>
        <p:nvPicPr>
          <p:cNvPr id="7" name="Picture 2" descr="C:\Users\Čapková\Desktop\Křivoklátsk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0800000" flipV="1">
            <a:off x="3419872" y="1196752"/>
            <a:ext cx="2232248" cy="172819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0"/>
            <a:ext cx="33664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Biosférická rezervace UNESCO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2924944"/>
            <a:ext cx="1124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Krkonoše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2924944"/>
            <a:ext cx="1407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Křivoklátsko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2924944"/>
            <a:ext cx="987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Šumava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57332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Třeboňsko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5733256"/>
            <a:ext cx="909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Pálava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5733256"/>
            <a:ext cx="133857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Bílé Karpaty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7" name="Picture 3" descr="C:\Users\Čapková\Desktop\Vydra-řek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1196752"/>
            <a:ext cx="2232248" cy="172819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28303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Natura 2000 (v rámci EU)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74366" y="0"/>
            <a:ext cx="7696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výběr</a:t>
            </a:r>
            <a:endParaRPr lang="cs-CZ" sz="2000" dirty="0"/>
          </a:p>
        </p:txBody>
      </p:sp>
      <p:pic>
        <p:nvPicPr>
          <p:cNvPr id="4" name="Picture 2" descr="C:\Users\Čapková\Desktop\Ptačí oblas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988840"/>
            <a:ext cx="3470259" cy="273630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75656" y="1412776"/>
            <a:ext cx="180267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 Ptačí oblast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827584" y="4797152"/>
            <a:ext cx="311354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err="1" smtClean="0"/>
              <a:t>Heřmanský</a:t>
            </a:r>
            <a:r>
              <a:rPr lang="cs-CZ" b="1" dirty="0" smtClean="0"/>
              <a:t> stav</a:t>
            </a:r>
            <a:r>
              <a:rPr lang="cs-CZ" dirty="0" smtClean="0"/>
              <a:t> – Odra - </a:t>
            </a:r>
            <a:r>
              <a:rPr lang="cs-CZ" dirty="0" err="1" smtClean="0"/>
              <a:t>Poolší</a:t>
            </a:r>
            <a:endParaRPr lang="cs-CZ" dirty="0" smtClean="0"/>
          </a:p>
          <a:p>
            <a:pPr algn="ctr"/>
            <a:r>
              <a:rPr lang="cs-CZ" dirty="0" smtClean="0"/>
              <a:t>(Moravskoslezský kraj)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1412776"/>
            <a:ext cx="37734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 Evropsky významná lokalita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pic>
        <p:nvPicPr>
          <p:cNvPr id="8" name="Picture 1" descr="C:\Users\Čapková\Desktop\Černé jezer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988840"/>
            <a:ext cx="3456384" cy="27363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220072" y="4869160"/>
            <a:ext cx="2468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Černé jezero </a:t>
            </a:r>
            <a:r>
              <a:rPr lang="cs-CZ" dirty="0" smtClean="0"/>
              <a:t>na Šumavě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8. a 9. ročníku k procvičení, zopakování a utřídění základních zeměpisných pojmů a zajímavostí z učiva o ochraně přírody v ČR.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atlasem ČR, svými učebnicemi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a poznámkami.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Podrobnější informace mohou čerpat z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31640" y="4725144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CS:USER:MR HYDE.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7.2.2013]. </a:t>
            </a:r>
          </a:p>
          <a:p>
            <a:r>
              <a:rPr lang="cs-CZ" dirty="0" smtClean="0"/>
              <a:t>Dostupný na WWW: http://commons.wikimedia.org/wiki/File:Kate%C5%99insk%C3%A1_</a:t>
            </a:r>
          </a:p>
          <a:p>
            <a:r>
              <a:rPr lang="cs-CZ" dirty="0" err="1" smtClean="0"/>
              <a:t>jeskyn</a:t>
            </a:r>
            <a:r>
              <a:rPr lang="cs-CZ" dirty="0" smtClean="0"/>
              <a:t>%C4%9B.jpg?</a:t>
            </a:r>
            <a:r>
              <a:rPr lang="cs-CZ" dirty="0" err="1" smtClean="0"/>
              <a:t>uselang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2276872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pic>
        <p:nvPicPr>
          <p:cNvPr id="20" name="Picture 2" descr="C:\Users\Čapková\Desktop\Hořec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7" y="4005064"/>
            <a:ext cx="864096" cy="648072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1331640" y="4005064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CS:ŠJŮ.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http://cs.wikipedia.org/wiki/Soubor:Zvonky_u_Labsk%C3%A9_boudy.jpg </a:t>
            </a:r>
            <a:endParaRPr lang="cs-CZ" dirty="0"/>
          </a:p>
        </p:txBody>
      </p:sp>
      <p:pic>
        <p:nvPicPr>
          <p:cNvPr id="24" name="Picture 1" descr="C:\Users\Čapková\Desktop\Černé jezer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780928"/>
            <a:ext cx="720080" cy="961414"/>
          </a:xfrm>
          <a:prstGeom prst="rect">
            <a:avLst/>
          </a:prstGeom>
          <a:noFill/>
        </p:spPr>
      </p:pic>
      <p:sp>
        <p:nvSpPr>
          <p:cNvPr id="25" name="Obdélník 24"/>
          <p:cNvSpPr/>
          <p:nvPr/>
        </p:nvSpPr>
        <p:spPr>
          <a:xfrm>
            <a:off x="1331640" y="2636912"/>
            <a:ext cx="75608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ZDENĚK KUBEŠ.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http://cs.wikipedia.org/wiki/Soubor:%C4%8Cern%C3%A9_jezero_zab%C3%ADran%C3%A9_z_karov%C3%A9_st%C4%9Bny.JPG </a:t>
            </a:r>
            <a:endParaRPr lang="cs-CZ" dirty="0"/>
          </a:p>
        </p:txBody>
      </p:sp>
      <p:pic>
        <p:nvPicPr>
          <p:cNvPr id="26" name="Picture 3" descr="C:\Users\Čapková\Desktop\Kateřinská jeskyně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5013176"/>
            <a:ext cx="594066" cy="792088"/>
          </a:xfrm>
          <a:prstGeom prst="rect">
            <a:avLst/>
          </a:prstGeom>
          <a:noFill/>
        </p:spPr>
      </p:pic>
      <p:pic>
        <p:nvPicPr>
          <p:cNvPr id="28" name="Picture 2" descr="C:\Users\Čapková\Desktop\čáp černý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6021288"/>
            <a:ext cx="899592" cy="597565"/>
          </a:xfrm>
          <a:prstGeom prst="rect">
            <a:avLst/>
          </a:prstGeom>
          <a:noFill/>
        </p:spPr>
      </p:pic>
      <p:sp>
        <p:nvSpPr>
          <p:cNvPr id="29" name="Obdélník 28"/>
          <p:cNvSpPr/>
          <p:nvPr/>
        </p:nvSpPr>
        <p:spPr>
          <a:xfrm>
            <a:off x="1259632" y="6021288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MAREK SZCZEPANEK.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http://cs.wikipedia.org/wiki/Soubor:Ciconia_nigra_1_(Marek_Szczepanek).jpg  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395536" y="188640"/>
            <a:ext cx="849694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  <a:p>
            <a:r>
              <a:rPr lang="cs-CZ" sz="2400" dirty="0" smtClean="0"/>
              <a:t>Vlastní zdroj.</a:t>
            </a:r>
          </a:p>
          <a:p>
            <a:r>
              <a:rPr lang="cs-CZ" sz="2400" dirty="0" smtClean="0"/>
              <a:t>Webové stránky Ministerstva životního prostředí ČR</a:t>
            </a:r>
          </a:p>
          <a:p>
            <a:endParaRPr lang="cs-CZ" sz="2400" dirty="0" smtClean="0"/>
          </a:p>
          <a:p>
            <a:r>
              <a:rPr lang="cs-CZ" sz="2400" dirty="0" smtClean="0"/>
              <a:t>Použité obrázky: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23528" y="1412776"/>
            <a:ext cx="30801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 www.</a:t>
            </a:r>
            <a:r>
              <a:rPr lang="cs-CZ" b="1" dirty="0" err="1" smtClean="0"/>
              <a:t>mzp</a:t>
            </a:r>
            <a:r>
              <a:rPr lang="cs-CZ" dirty="0" err="1" smtClean="0"/>
              <a:t>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b="1" dirty="0" smtClean="0"/>
              <a:t>ministerstvo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Čapková\Desktop\Pravč.brna  a Sokolí hnízd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960107" cy="72008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403648" y="404664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DIETHER.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7.2.2013]. Dostupný na WWW: http://commons.wikimedia.org/wiki/File:Prebischtor_2.jpg </a:t>
            </a:r>
            <a:endParaRPr lang="cs-CZ" dirty="0"/>
          </a:p>
        </p:txBody>
      </p:sp>
      <p:pic>
        <p:nvPicPr>
          <p:cNvPr id="10" name="Picture 4" descr="C:\Users\Čapková\Desktop\Roháč velký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268760"/>
            <a:ext cx="648072" cy="86409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403648" y="1412776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J.F. GAFFARD.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http://cs.wikipedia.org/wiki/Soubor:Lucanus_cervus.jpg </a:t>
            </a:r>
            <a:endParaRPr lang="cs-CZ" dirty="0"/>
          </a:p>
        </p:txBody>
      </p:sp>
      <p:pic>
        <p:nvPicPr>
          <p:cNvPr id="12" name="Picture 3" descr="C:\Users\Čapková\Desktop\Vejvodova líp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348880"/>
            <a:ext cx="668088" cy="936104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403648" y="2420888"/>
            <a:ext cx="69127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BEST-HOSTING.CZ.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http://cs.wikipedia.org/wiki/Soubor:Vejdova_lipa_2.jpg </a:t>
            </a:r>
            <a:endParaRPr lang="cs-CZ" dirty="0"/>
          </a:p>
        </p:txBody>
      </p:sp>
      <p:pic>
        <p:nvPicPr>
          <p:cNvPr id="14" name="Picture 4" descr="C:\Users\Čapková\Desktop\Dyje pod Vraní horou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356992"/>
            <a:ext cx="960105" cy="720080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331640" y="3356992"/>
            <a:ext cx="75973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MARTIN VAVŘÍK.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7.2.2013]. Dostupný na</a:t>
            </a:r>
          </a:p>
          <a:p>
            <a:r>
              <a:rPr lang="cs-CZ" dirty="0" smtClean="0"/>
              <a:t>  WWW: http://commons.wikimedia.org/wiki/File:PodyjiuVrani.jpg?uselang=cs </a:t>
            </a:r>
            <a:endParaRPr lang="cs-CZ" dirty="0"/>
          </a:p>
        </p:txBody>
      </p:sp>
      <p:pic>
        <p:nvPicPr>
          <p:cNvPr id="16" name="Picture 2" descr="C:\Users\Čapková\Desktop\Krkonoš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293096"/>
            <a:ext cx="936104" cy="668646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367136" y="4221088"/>
            <a:ext cx="7776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PETR VILGUS. </a:t>
            </a:r>
            <a:r>
              <a:rPr lang="pt-BR" sz="1600" i="1" dirty="0" smtClean="0"/>
              <a:t>cs.wikipedia.org</a:t>
            </a:r>
            <a:r>
              <a:rPr lang="pt-BR" sz="1600" dirty="0" smtClean="0"/>
              <a:t> [online]. [cit. </a:t>
            </a:r>
            <a:r>
              <a:rPr lang="cs-CZ" sz="1600" dirty="0" smtClean="0"/>
              <a:t>7.2</a:t>
            </a:r>
            <a:r>
              <a:rPr lang="pt-BR" sz="1600" dirty="0" smtClean="0"/>
              <a:t>.2013]. Dostupný na WWW: http://cs.wikipedia.org/wiki/Soubor:Na_Muld%C4%9B,_Pec_pod_Sn%C4%9B%C5%BEkou.JPG </a:t>
            </a:r>
            <a:endParaRPr lang="cs-CZ" sz="1600" dirty="0"/>
          </a:p>
        </p:txBody>
      </p:sp>
      <p:pic>
        <p:nvPicPr>
          <p:cNvPr id="18" name="Picture 5" descr="C:\Users\Čapková\Desktop\Plešné jezer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9" y="5157192"/>
            <a:ext cx="960107" cy="720080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403648" y="5229200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PROCHAINE.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http://cs.wikipedia.org/wiki/Soubor:Ple%C5%A1n%C3%A9_jezero.jpg </a:t>
            </a:r>
            <a:endParaRPr lang="cs-CZ" dirty="0"/>
          </a:p>
        </p:txBody>
      </p:sp>
      <p:pic>
        <p:nvPicPr>
          <p:cNvPr id="20" name="Picture 4" descr="C:\Users\Čapková\Desktop\Pravcická brán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6021288"/>
            <a:ext cx="936104" cy="609442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1331640" y="5949280"/>
            <a:ext cx="70932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JERZY STRZELECKI.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http://cs.wikipedia.org/wiki/Soubor:Brama_Pravcicka.jpg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Čapková\Desktop\CHKO Slavkovský l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179510" y="260648"/>
            <a:ext cx="936106" cy="562833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259632" y="260648"/>
            <a:ext cx="70922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STEPHAN LOH.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http://cs.wikipedia.org/wiki/Soubor:Pfad_im_Glatzener_Moor.jpg </a:t>
            </a:r>
            <a:endParaRPr lang="cs-CZ" dirty="0"/>
          </a:p>
        </p:txBody>
      </p:sp>
      <p:pic>
        <p:nvPicPr>
          <p:cNvPr id="12" name="Picture 2" descr="C:\Users\Čapková\Desktop\Křivokláts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 flipV="1">
            <a:off x="179511" y="1052736"/>
            <a:ext cx="877597" cy="72008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259632" y="980728"/>
            <a:ext cx="73813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DAVID PALOCH.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http://cs.wikipedia.org/wiki/Soubor:T%C3%BD%C5%99ov_(CZE)_-_viwe_at_the_reserve_from_Skryje.jpg </a:t>
            </a:r>
            <a:endParaRPr lang="cs-CZ" dirty="0"/>
          </a:p>
        </p:txBody>
      </p:sp>
      <p:pic>
        <p:nvPicPr>
          <p:cNvPr id="14" name="Picture 2" descr="C:\Users\Čapková\Desktop\CHKO Český ráj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988840"/>
            <a:ext cx="894113" cy="576064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259632" y="1988840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ALOFOK.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7.2.2013]. Dostupný na WWW: http://commons.wikimedia.org/wiki/File:Hrubice_a_Trosky.jpg?uselang=cs </a:t>
            </a:r>
            <a:endParaRPr lang="cs-CZ" dirty="0"/>
          </a:p>
        </p:txBody>
      </p:sp>
      <p:pic>
        <p:nvPicPr>
          <p:cNvPr id="16" name="Picture 5" descr="C:\Users\Čapková\Desktop\Adršpašsko teplické skál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3" y="2780929"/>
            <a:ext cx="864095" cy="648071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259632" y="2780928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MAUDI.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wiki</a:t>
            </a:r>
            <a:r>
              <a:rPr lang="cs-CZ" dirty="0" smtClean="0"/>
              <a:t> [online]. [cit. 7.2.2013]. Dostupný na WWW: http://cs.wikipedia.org/wiki/Soubor:Starostaastarostov%C3%A1.JPG </a:t>
            </a:r>
            <a:endParaRPr lang="cs-CZ" dirty="0"/>
          </a:p>
        </p:txBody>
      </p:sp>
      <p:pic>
        <p:nvPicPr>
          <p:cNvPr id="18" name="Picture 3" descr="C:\Users\Čapková\Desktop\CHKO Lifov. Pomoraví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3" y="3645024"/>
            <a:ext cx="936104" cy="702078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259632" y="3645024"/>
            <a:ext cx="73265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DR. KILLER.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http://cs.wikipedia.org/wiki/Soubor:LiPo_les.jpg </a:t>
            </a:r>
            <a:endParaRPr lang="cs-CZ" dirty="0"/>
          </a:p>
        </p:txBody>
      </p:sp>
      <p:pic>
        <p:nvPicPr>
          <p:cNvPr id="20" name="Picture 4" descr="C:\Users\Čapková\Desktop\Rožmberk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3" y="4581128"/>
            <a:ext cx="936103" cy="436848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1259632" y="4365104"/>
            <a:ext cx="74888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ZDENĚKK.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7.2.2013]. Dostupný na WWW: http://cs.wikipedia.org/wiki/Soubor:Rybn%C3%ADk_Ro%C5%BEmberk_zabran%C3%BD_z_oblasti_reten%C4%8Dn%C3%ADho_prostoru.jpg </a:t>
            </a:r>
            <a:endParaRPr lang="cs-CZ" dirty="0"/>
          </a:p>
        </p:txBody>
      </p:sp>
      <p:pic>
        <p:nvPicPr>
          <p:cNvPr id="22" name="Picture 2" descr="C:\Users\Čapková\Desktop\CHKO Pálav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301208"/>
            <a:ext cx="936104" cy="621632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1186608" y="5229200"/>
            <a:ext cx="7957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DORONENKO.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7.2.2013]. Dostupný na WWW: http://commons.wikimedia.org/wiki/File:Palava_rocks.jpg?uselang=cs </a:t>
            </a:r>
            <a:endParaRPr lang="cs-CZ" dirty="0"/>
          </a:p>
        </p:txBody>
      </p:sp>
      <p:pic>
        <p:nvPicPr>
          <p:cNvPr id="24" name="Picture 6" descr="C:\Users\Čapková\Desktop\CHKO Beskydy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6021287"/>
            <a:ext cx="936104" cy="648073"/>
          </a:xfrm>
          <a:prstGeom prst="rect">
            <a:avLst/>
          </a:prstGeom>
          <a:noFill/>
        </p:spPr>
      </p:pic>
      <p:sp>
        <p:nvSpPr>
          <p:cNvPr id="25" name="Obdélník 24"/>
          <p:cNvSpPr/>
          <p:nvPr/>
        </p:nvSpPr>
        <p:spPr>
          <a:xfrm>
            <a:off x="1187624" y="5934670"/>
            <a:ext cx="79563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DAVID PALOCH.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http://cs.wikipedia.org/wiki/Soubor:Moravian-Silesian_Beskids_(CZE)_-_from_Kun%C4%8Dice_pod_Ond%C5%99ejn%C3%ADkem.jpg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Čapková\Desktop\mapa reliéf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945627" cy="57606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3648" y="260648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az-Cyrl-AZ" dirty="0" smtClean="0"/>
              <a:t>ВИКТОР_В.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http://cs.wikipedia.org/wiki/Soubor:Relief_Map_of_Czech_Republic.png </a:t>
            </a:r>
            <a:endParaRPr lang="cs-CZ" dirty="0"/>
          </a:p>
        </p:txBody>
      </p:sp>
      <p:pic>
        <p:nvPicPr>
          <p:cNvPr id="6" name="Picture 7" descr="C:\Users\Čapková\Desktop\logo NP K.png"/>
          <p:cNvPicPr>
            <a:picLocks noChangeAspect="1" noChangeArrowheads="1"/>
          </p:cNvPicPr>
          <p:nvPr/>
        </p:nvPicPr>
        <p:blipFill>
          <a:blip r:embed="rId3" cstate="print"/>
          <a:srcRect l="55656"/>
          <a:stretch>
            <a:fillRect/>
          </a:stretch>
        </p:blipFill>
        <p:spPr bwMode="auto">
          <a:xfrm>
            <a:off x="179512" y="980728"/>
            <a:ext cx="576064" cy="557883"/>
          </a:xfrm>
          <a:prstGeom prst="rect">
            <a:avLst/>
          </a:prstGeom>
          <a:noFill/>
        </p:spPr>
      </p:pic>
      <p:pic>
        <p:nvPicPr>
          <p:cNvPr id="7" name="Picture 6" descr="C:\Users\Čapková\Desktop\Logo  NP Š.png"/>
          <p:cNvPicPr>
            <a:picLocks noChangeAspect="1" noChangeArrowheads="1"/>
          </p:cNvPicPr>
          <p:nvPr/>
        </p:nvPicPr>
        <p:blipFill>
          <a:blip r:embed="rId4" cstate="print"/>
          <a:srcRect l="55656"/>
          <a:stretch>
            <a:fillRect/>
          </a:stretch>
        </p:blipFill>
        <p:spPr bwMode="auto">
          <a:xfrm>
            <a:off x="755576" y="980728"/>
            <a:ext cx="576064" cy="557882"/>
          </a:xfrm>
          <a:prstGeom prst="rect">
            <a:avLst/>
          </a:prstGeom>
          <a:noFill/>
        </p:spPr>
      </p:pic>
      <p:pic>
        <p:nvPicPr>
          <p:cNvPr id="8" name="Picture 4" descr="C:\Users\Čapková\Desktop\Logo NP ČŠ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556792"/>
            <a:ext cx="576064" cy="576064"/>
          </a:xfrm>
          <a:prstGeom prst="rect">
            <a:avLst/>
          </a:prstGeom>
          <a:noFill/>
        </p:spPr>
      </p:pic>
      <p:pic>
        <p:nvPicPr>
          <p:cNvPr id="9" name="Picture 5" descr="C:\Users\Čapková\Desktop\Logo NP P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1556792"/>
            <a:ext cx="576064" cy="57606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403648" y="1196752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ŠTĚPÁNEK, Josef. </a:t>
            </a:r>
            <a:r>
              <a:rPr lang="cs-CZ" i="1" dirty="0" err="1" smtClean="0"/>
              <a:t>josefstepanek.cz</a:t>
            </a:r>
            <a:r>
              <a:rPr lang="cs-CZ" dirty="0" smtClean="0"/>
              <a:t> [online]. [cit. 7.2.2013]. Dostupný na WWW: http://josefstepanek.cz/538/loga-narodni-parky-cr.html </a:t>
            </a:r>
            <a:endParaRPr lang="cs-CZ" dirty="0"/>
          </a:p>
        </p:txBody>
      </p:sp>
      <p:pic>
        <p:nvPicPr>
          <p:cNvPr id="11" name="Picture 2" descr="C:\Users\Čapková\Desktop\NPR SOO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2276872"/>
            <a:ext cx="936104" cy="702078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403648" y="2276872"/>
            <a:ext cx="72545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dirty="0" smtClean="0"/>
              <a:t>HANS-PETER SCHOLZ. </a:t>
            </a:r>
            <a:r>
              <a:rPr lang="nl-NL" i="1" dirty="0" smtClean="0"/>
              <a:t>cs.wikipedia.org</a:t>
            </a:r>
            <a:r>
              <a:rPr lang="nl-NL" dirty="0" smtClean="0"/>
              <a:t> [online]. [cit. </a:t>
            </a:r>
            <a:r>
              <a:rPr lang="cs-CZ" dirty="0" smtClean="0"/>
              <a:t>7</a:t>
            </a:r>
            <a:r>
              <a:rPr lang="nl-NL" dirty="0" smtClean="0"/>
              <a:t>.2.2013]. Dostupný na WWW: http://cs.wikipedia.org/wiki/Soubor:Soos_Landscape_0B.JPG </a:t>
            </a:r>
            <a:endParaRPr lang="cs-CZ" dirty="0"/>
          </a:p>
        </p:txBody>
      </p:sp>
      <p:pic>
        <p:nvPicPr>
          <p:cNvPr id="13" name="Picture 2" descr="C:\Users\Čapková\Desktop\PR Prokopské údolí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19" y="3140968"/>
            <a:ext cx="972713" cy="648071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403648" y="3068960"/>
            <a:ext cx="74888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PRAZAK.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http://cs.wikipedia.org/wiki/Soubor:PR_Prokopsk%C3%A9_%C3%BAdol%C3%AD.jpg </a:t>
            </a:r>
            <a:endParaRPr lang="cs-CZ" dirty="0"/>
          </a:p>
        </p:txBody>
      </p:sp>
      <p:pic>
        <p:nvPicPr>
          <p:cNvPr id="15" name="Picture 4" descr="C:\Users\Čapková\Desktop\žofínský prale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323528" y="4005064"/>
            <a:ext cx="576064" cy="720080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223120" y="4077072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KARELJ.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http://cs.wikipedia.org/wiki/Soubor:%C5%BDof%C3%ADnsk%C3%BD_prales_1.jpg </a:t>
            </a:r>
            <a:endParaRPr lang="cs-CZ" dirty="0"/>
          </a:p>
        </p:txBody>
      </p:sp>
      <p:pic>
        <p:nvPicPr>
          <p:cNvPr id="17" name="Picture 7" descr="C:\Users\Čapková\Desktop\Panská skála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1520" y="4869160"/>
            <a:ext cx="936104" cy="702078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1475656" y="4941168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MIREK256.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http://cs.wikipedia.org/wiki/Soubor:Panska_skala.jpg </a:t>
            </a:r>
            <a:endParaRPr lang="cs-CZ" dirty="0"/>
          </a:p>
        </p:txBody>
      </p:sp>
      <p:pic>
        <p:nvPicPr>
          <p:cNvPr id="19" name="Picture 2" descr="C:\Users\Čapková\Desktop\NPP Baččino údolí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1520" y="5805264"/>
            <a:ext cx="899592" cy="675414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151112" y="5733256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HONZA GROH.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http://cs.wikipedia.org/wiki/Soubor:Babi%C4%8D%C4%8Dino_%C3%BAdol%C3%AD,_Viktor%C4%8Din_splav.jpg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Čapková\Desktop\Máchovo jezer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276872"/>
            <a:ext cx="876135" cy="65710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259632" y="2348880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MICHAEL KÜMMLING.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http://cs.wikipedia.org/wiki/Soubor:M%C3%A1chovo_jezero.JPG </a:t>
            </a:r>
            <a:endParaRPr lang="cs-CZ" dirty="0"/>
          </a:p>
        </p:txBody>
      </p:sp>
      <p:pic>
        <p:nvPicPr>
          <p:cNvPr id="4" name="Picture 2" descr="C:\Users\Čapková\Desktop\Soví les na JH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0648"/>
            <a:ext cx="608013" cy="91281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259632" y="476672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ATRIPLEXMEDIA. </a:t>
            </a:r>
            <a:r>
              <a:rPr lang="cs-CZ" i="1" dirty="0" smtClean="0"/>
              <a:t>/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http://cs.wikipedia.org/wiki/Soubor:Sov%C3%AD_les_10.jpg </a:t>
            </a:r>
            <a:endParaRPr lang="cs-CZ" dirty="0"/>
          </a:p>
        </p:txBody>
      </p:sp>
      <p:pic>
        <p:nvPicPr>
          <p:cNvPr id="6" name="Picture 4" descr="C:\Users\Čapková\Desktop\PřP Česká Kanada  na JH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412776"/>
            <a:ext cx="864096" cy="64807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259632" y="1412776"/>
            <a:ext cx="70932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dirty="0" smtClean="0"/>
              <a:t>HERBERT ORTNER. </a:t>
            </a:r>
            <a:r>
              <a:rPr lang="nl-NL" i="1" dirty="0" smtClean="0"/>
              <a:t>cs.wikipedia.org</a:t>
            </a:r>
            <a:r>
              <a:rPr lang="nl-NL" dirty="0" smtClean="0"/>
              <a:t> [online]. [cit. 7.2.2013]. Dostupný na WWW: http://cs.wikipedia.org/wiki/Soubor:Lake_in_ceska_canada.jpg </a:t>
            </a:r>
            <a:endParaRPr lang="cs-CZ" dirty="0"/>
          </a:p>
        </p:txBody>
      </p:sp>
      <p:pic>
        <p:nvPicPr>
          <p:cNvPr id="8" name="Picture 3" descr="C:\Users\Čapková\Desktop\Vydra-řek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194974"/>
            <a:ext cx="864096" cy="64807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259632" y="3140968"/>
            <a:ext cx="6462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USER:JAPO.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http://cs.wikipedia.org/wiki/Soubor:River_Vydra.JPG </a:t>
            </a:r>
            <a:endParaRPr lang="cs-CZ" dirty="0"/>
          </a:p>
        </p:txBody>
      </p:sp>
      <p:pic>
        <p:nvPicPr>
          <p:cNvPr id="10" name="Picture 2" descr="C:\Users\Čapková\Desktop\Bílé Karpat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077074"/>
            <a:ext cx="864096" cy="575704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115616" y="4077072"/>
            <a:ext cx="78123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JAN.KAMENICEK.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7.2.2013]. Dostupný na</a:t>
            </a:r>
          </a:p>
          <a:p>
            <a:r>
              <a:rPr lang="cs-CZ" dirty="0" smtClean="0"/>
              <a:t>   WWW: http://commons.wikimedia.org/wiki/File:Hr%C3%A1dek.jpg?uselang=cs </a:t>
            </a:r>
            <a:endParaRPr lang="cs-CZ" dirty="0"/>
          </a:p>
        </p:txBody>
      </p:sp>
      <p:pic>
        <p:nvPicPr>
          <p:cNvPr id="12" name="Picture 2" descr="C:\Users\Čapková\Desktop\Ptačí oblas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4869159"/>
            <a:ext cx="864096" cy="681341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223120" y="4797152"/>
            <a:ext cx="7920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PODZEMNIK.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http://cs.wikipedia.org/wiki/Soubor:Rychvald,_Mal%C3%BD_Ciheln%C3%ADk_(pta%C4%8D%C3%AD_oblast).JPG </a:t>
            </a:r>
            <a:endParaRPr lang="cs-CZ" dirty="0"/>
          </a:p>
        </p:txBody>
      </p:sp>
      <p:pic>
        <p:nvPicPr>
          <p:cNvPr id="14" name="Picture 2" descr="C:\Users\Čapková\Desktop\kosodřevina - Kozí hřbety v Krkonoších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1" y="5733256"/>
            <a:ext cx="865538" cy="64807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259632" y="5805264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PETR FILIPPOV.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7.2.2013]. Dostupný na WWW: http://cs.wikipedia.org/wiki/Soubor:Koz%C3%AD_h%C5%99bety2.JPG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9263</TotalTime>
  <Words>1248</Words>
  <Application>Microsoft Office PowerPoint</Application>
  <PresentationFormat>Předvádění na obrazovce (4:3)</PresentationFormat>
  <Paragraphs>222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sady Office</vt:lpstr>
      <vt:lpstr>Vrchol</vt:lpstr>
      <vt:lpstr>Snímek 1</vt:lpstr>
      <vt:lpstr>OCHRANA  PŘÍRODY  V  ČR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797</cp:revision>
  <dcterms:created xsi:type="dcterms:W3CDTF">2011-12-27T20:15:32Z</dcterms:created>
  <dcterms:modified xsi:type="dcterms:W3CDTF">2013-03-13T23:07:12Z</dcterms:modified>
</cp:coreProperties>
</file>