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4" d="100"/>
          <a:sy n="94" d="100"/>
        </p:scale>
        <p:origin x="-10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E412889-3F01-4DB2-A8A4-D9372A3E6A6F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40166FC-B4C3-4C0B-A8AB-5CAD5A380BD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7.pn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3.jpeg"/><Relationship Id="rId9" Type="http://schemas.openxmlformats.org/officeDocument/2006/relationships/image" Target="../media/image1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pdclipart.org/displayimage.php?album=86&amp;pos=32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hyperlink" Target="http://www.pdclipart.org/displayimage.php?album=86&amp;pos=32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13" Type="http://schemas.openxmlformats.org/officeDocument/2006/relationships/image" Target="../media/image21.png"/><Relationship Id="rId18" Type="http://schemas.openxmlformats.org/officeDocument/2006/relationships/image" Target="../media/image7.png"/><Relationship Id="rId3" Type="http://schemas.openxmlformats.org/officeDocument/2006/relationships/image" Target="../media/image12.jpeg"/><Relationship Id="rId7" Type="http://schemas.openxmlformats.org/officeDocument/2006/relationships/image" Target="../media/image14.jpeg"/><Relationship Id="rId12" Type="http://schemas.openxmlformats.org/officeDocument/2006/relationships/hyperlink" Target="http://www.pdclipart.org/displayimage.php?album=91&amp;pos=31" TargetMode="External"/><Relationship Id="rId17" Type="http://schemas.openxmlformats.org/officeDocument/2006/relationships/image" Target="../media/image6.png"/><Relationship Id="rId2" Type="http://schemas.openxmlformats.org/officeDocument/2006/relationships/image" Target="../media/image11.jpeg"/><Relationship Id="rId16" Type="http://schemas.openxmlformats.org/officeDocument/2006/relationships/image" Target="../media/image5.png"/><Relationship Id="rId20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11" Type="http://schemas.openxmlformats.org/officeDocument/2006/relationships/image" Target="../media/image20.png"/><Relationship Id="rId5" Type="http://schemas.openxmlformats.org/officeDocument/2006/relationships/image" Target="../media/image16.jpeg"/><Relationship Id="rId15" Type="http://schemas.openxmlformats.org/officeDocument/2006/relationships/image" Target="../media/image4.png"/><Relationship Id="rId10" Type="http://schemas.openxmlformats.org/officeDocument/2006/relationships/hyperlink" Target="http://www.pdclipart.org/displayimage.php?album=86&amp;pos=32" TargetMode="External"/><Relationship Id="rId19" Type="http://schemas.openxmlformats.org/officeDocument/2006/relationships/image" Target="../media/image8.png"/><Relationship Id="rId4" Type="http://schemas.openxmlformats.org/officeDocument/2006/relationships/image" Target="../media/image13.jpeg"/><Relationship Id="rId9" Type="http://schemas.openxmlformats.org/officeDocument/2006/relationships/image" Target="../media/image18.jpeg"/><Relationship Id="rId1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5301208"/>
            <a:ext cx="5407621" cy="1048603"/>
          </a:xfrm>
          <a:prstGeom prst="rect">
            <a:avLst/>
          </a:prstGeom>
          <a:noFill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331640" y="1916833"/>
          <a:ext cx="5464447" cy="2160240"/>
        </p:xfrm>
        <a:graphic>
          <a:graphicData uri="http://schemas.openxmlformats.org/drawingml/2006/table">
            <a:tbl>
              <a:tblPr/>
              <a:tblGrid>
                <a:gridCol w="2075008"/>
                <a:gridCol w="3389439"/>
              </a:tblGrid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Název školy: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ZŠ a MŠ T. G. Masaryka </a:t>
                      </a:r>
                      <a:r>
                        <a:rPr lang="cs-CZ" sz="2000" kern="1200" dirty="0" err="1">
                          <a:latin typeface="Calibri"/>
                          <a:ea typeface="Calibri"/>
                          <a:cs typeface="Times New Roman"/>
                        </a:rPr>
                        <a:t>Fulnek</a:t>
                      </a: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Autor: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Sabina Svobodová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Název: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 smtClean="0">
                          <a:latin typeface="Calibri"/>
                          <a:ea typeface="Calibri"/>
                          <a:cs typeface="Times New Roman"/>
                        </a:rPr>
                        <a:t>VY_22_INOVACE_AJ.4.2-25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Téma: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 smtClean="0">
                          <a:latin typeface="Calibri"/>
                          <a:ea typeface="Calibri"/>
                          <a:cs typeface="Times New Roman"/>
                        </a:rPr>
                        <a:t>Body </a:t>
                      </a: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- </a:t>
                      </a:r>
                      <a:r>
                        <a:rPr lang="cs-CZ" sz="2000" kern="1200" dirty="0" smtClean="0">
                          <a:latin typeface="Calibri"/>
                          <a:ea typeface="Calibri"/>
                          <a:cs typeface="Times New Roman"/>
                        </a:rPr>
                        <a:t>prezentace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>
                          <a:latin typeface="Calibri"/>
                          <a:ea typeface="Calibri"/>
                          <a:cs typeface="Times New Roman"/>
                        </a:rPr>
                        <a:t>Číslo projektu: </a:t>
                      </a:r>
                      <a:endParaRPr lang="cs-CZ" sz="2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kern="1200" dirty="0">
                          <a:latin typeface="Calibri"/>
                          <a:ea typeface="Calibri"/>
                          <a:cs typeface="Times New Roman"/>
                        </a:rPr>
                        <a:t>CZ.1.07/1.4.00/21.0903 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9525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	Anotace: Výkladová prezentace, ve které se žáci seznámí se základní slovní zásobou AJ na téma lidské tělo = </a:t>
            </a:r>
            <a:r>
              <a:rPr lang="cs-CZ" sz="2000" b="1" dirty="0" smtClean="0"/>
              <a:t>body</a:t>
            </a:r>
            <a:r>
              <a:rPr lang="cs-CZ" sz="2000" dirty="0" smtClean="0"/>
              <a:t>. Řeší slovní přesmyčky, přiřazují slova k obrázkům, překládají a doplňují slova podle zadání.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Vzdělávací oblast : Jazyk a jazyková komunikace, cizí jazyk, angličtina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Ročník: 4. 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Druh učebního materiálu : Prezentace</a:t>
            </a:r>
            <a:br>
              <a:rPr lang="cs-CZ" sz="2000" dirty="0" smtClean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Stupeň a </a:t>
            </a:r>
            <a:r>
              <a:rPr lang="cs-CZ" sz="2000" smtClean="0"/>
              <a:t>typ </a:t>
            </a:r>
            <a:r>
              <a:rPr lang="cs-CZ" sz="2000" smtClean="0"/>
              <a:t>vzdělávání:základní </a:t>
            </a:r>
            <a:r>
              <a:rPr lang="cs-CZ" sz="2000" dirty="0" smtClean="0"/>
              <a:t>vzdělávání – první stupeň</a:t>
            </a:r>
          </a:p>
          <a:p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1368151"/>
          </a:xfrm>
        </p:spPr>
        <p:txBody>
          <a:bodyPr/>
          <a:lstStyle/>
          <a:p>
            <a:pPr algn="l"/>
            <a:r>
              <a:rPr lang="cs-CZ" b="1" dirty="0" smtClean="0">
                <a:solidFill>
                  <a:srgbClr val="C00000"/>
                </a:solidFill>
              </a:rPr>
              <a:t>A BODY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il_fi" descr="http://www.martinkos.estranky.cz/img/picture/1621/nose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725144"/>
            <a:ext cx="1222251" cy="11521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eft hand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36296" y="2348880"/>
            <a:ext cx="1007715" cy="211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outh lips teeth and tongue sticking out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27984" y="620688"/>
            <a:ext cx="952500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ear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300192" y="4869160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Black and white Eye with Teardrop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16216" y="692696"/>
            <a:ext cx="114300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pleased but tired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92080" y="2420888"/>
            <a:ext cx="1251905" cy="1704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mouth3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75856" y="2348880"/>
            <a:ext cx="121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silhouette male 3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11560" y="2132856"/>
            <a:ext cx="1666875" cy="428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812816"/>
          </a:xfrm>
        </p:spPr>
        <p:txBody>
          <a:bodyPr>
            <a:normAutofit/>
          </a:bodyPr>
          <a:lstStyle/>
          <a:p>
            <a:pPr lvl="0" algn="ctr"/>
            <a:r>
              <a:rPr lang="cs-CZ" sz="4000" dirty="0" smtClean="0"/>
              <a:t>Sort </a:t>
            </a:r>
            <a:r>
              <a:rPr lang="cs-CZ" sz="4000" dirty="0" err="1" smtClean="0"/>
              <a:t>out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letters</a:t>
            </a:r>
            <a:r>
              <a:rPr lang="cs-CZ" sz="4000" dirty="0" smtClean="0"/>
              <a:t>. </a:t>
            </a:r>
            <a:br>
              <a:rPr lang="cs-CZ" sz="4000" dirty="0" smtClean="0"/>
            </a:br>
            <a:r>
              <a:rPr lang="cs-CZ" sz="4000" dirty="0" err="1" smtClean="0"/>
              <a:t>Find</a:t>
            </a:r>
            <a:r>
              <a:rPr lang="cs-CZ" sz="4000" dirty="0" smtClean="0"/>
              <a:t>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words</a:t>
            </a:r>
            <a:r>
              <a:rPr lang="cs-CZ" sz="4000" dirty="0" smtClean="0"/>
              <a:t>.</a:t>
            </a:r>
            <a:br>
              <a:rPr lang="cs-CZ" sz="4000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1200" dirty="0" smtClean="0"/>
              <a:t> </a:t>
            </a:r>
          </a:p>
          <a:p>
            <a:pPr>
              <a:buNone/>
            </a:pPr>
            <a:r>
              <a:rPr lang="cs-CZ" sz="1200" dirty="0" smtClean="0"/>
              <a:t>		 </a:t>
            </a: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D A H E  ………………………………  	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M A R     ………………………………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G E L   …………………………………  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 D N A H    ……………………………   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T O F O  ………………………………   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H I R A   ………………………………		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Y E </a:t>
            </a:r>
            <a:r>
              <a:rPr lang="cs-CZ" sz="2000" dirty="0" err="1" smtClean="0">
                <a:latin typeface="Batang" pitchFamily="18" charset="-127"/>
                <a:ea typeface="Batang" pitchFamily="18" charset="-127"/>
              </a:rPr>
              <a:t>E</a:t>
            </a: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     ………………………………   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 		T U H O M    …………………………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 	S O N E    ……………………………   	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 C E F A    ……………………………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R I N G E F   …………………………	</a:t>
            </a:r>
          </a:p>
          <a:p>
            <a:pPr>
              <a:buNone/>
            </a:pPr>
            <a:r>
              <a:rPr lang="cs-CZ" sz="2000" dirty="0" smtClean="0">
                <a:latin typeface="Batang" pitchFamily="18" charset="-127"/>
                <a:ea typeface="Batang" pitchFamily="18" charset="-127"/>
              </a:rPr>
              <a:t>		R A S E     ……………………………</a:t>
            </a:r>
          </a:p>
          <a:p>
            <a:endParaRPr lang="cs-CZ" sz="1200" dirty="0"/>
          </a:p>
        </p:txBody>
      </p:sp>
      <p:pic>
        <p:nvPicPr>
          <p:cNvPr id="4" name="Obrázek 3" descr="pleased but tired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1772816"/>
            <a:ext cx="531825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left hand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852936"/>
            <a:ext cx="359643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il_fi" descr="http://www.martinkos.estranky.cz/img/picture/1621/nose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4869160"/>
            <a:ext cx="360040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Black and white Eye with Teardrop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940152" y="4077072"/>
            <a:ext cx="49492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ear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940152" y="5949280"/>
            <a:ext cx="499120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020728"/>
          </a:xfrm>
        </p:spPr>
        <p:txBody>
          <a:bodyPr>
            <a:normAutofit fontScale="90000"/>
          </a:bodyPr>
          <a:lstStyle/>
          <a:p>
            <a:pPr lvl="0" algn="ctr"/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translate</a:t>
            </a:r>
            <a:r>
              <a:rPr lang="cs-CZ" dirty="0" smtClean="0"/>
              <a:t>  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7239000" cy="5619024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800" dirty="0" smtClean="0"/>
              <a:t>       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</a:t>
            </a:r>
          </a:p>
          <a:p>
            <a:pPr>
              <a:buNone/>
            </a:pPr>
            <a:r>
              <a:rPr lang="cs-CZ" sz="1800" dirty="0" smtClean="0"/>
              <a:t>             </a:t>
            </a:r>
          </a:p>
          <a:p>
            <a:pPr>
              <a:buNone/>
            </a:pPr>
            <a:r>
              <a:rPr lang="cs-CZ" sz="1800" dirty="0" smtClean="0"/>
              <a:t>              -----------------            ----------------         -------------------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-----------------            ----------------         --------------------</a:t>
            </a:r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                              ----------------                 ----------------- </a:t>
            </a:r>
            <a:endParaRPr lang="cs-CZ" sz="1800" dirty="0"/>
          </a:p>
        </p:txBody>
      </p:sp>
      <p:pic>
        <p:nvPicPr>
          <p:cNvPr id="4" name="Obrázek 3" descr="Části těla - pus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340768"/>
            <a:ext cx="742950" cy="9630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Části těla - oči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1340768"/>
            <a:ext cx="734786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Části těla - ruce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6056" y="1412776"/>
            <a:ext cx="646559" cy="936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Části těla - nos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996952"/>
            <a:ext cx="781050" cy="10124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Části těla - uši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3068960"/>
            <a:ext cx="728980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Části těla - nohy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076056" y="3068960"/>
            <a:ext cx="742950" cy="9630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23" descr="Části těla - panák kluk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547664" y="4365104"/>
            <a:ext cx="1057275" cy="13705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Obrázek 24" descr="Části těla - panák holka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95936" y="4365104"/>
            <a:ext cx="1076325" cy="13952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080120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Picture  A BODY</a:t>
            </a:r>
            <a:endParaRPr lang="cs-CZ" dirty="0"/>
          </a:p>
        </p:txBody>
      </p:sp>
      <p:pic>
        <p:nvPicPr>
          <p:cNvPr id="4" name="Zástupný symbol pro obsah 3" descr="silhouette male 3"/>
          <p:cNvPicPr>
            <a:picLocks noGrp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88840"/>
            <a:ext cx="1437702" cy="426754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</p:pic>
      <p:sp>
        <p:nvSpPr>
          <p:cNvPr id="18434" name="AutoShape 2"/>
          <p:cNvSpPr>
            <a:spLocks noChangeArrowheads="1"/>
          </p:cNvSpPr>
          <p:nvPr/>
        </p:nvSpPr>
        <p:spPr bwMode="auto">
          <a:xfrm>
            <a:off x="1115616" y="378904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5" name="AutoShape 3"/>
          <p:cNvSpPr>
            <a:spLocks noChangeArrowheads="1"/>
          </p:cNvSpPr>
          <p:nvPr/>
        </p:nvSpPr>
        <p:spPr bwMode="auto">
          <a:xfrm>
            <a:off x="1187624" y="5301208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6" name="AutoShape 4"/>
          <p:cNvSpPr>
            <a:spLocks noChangeArrowheads="1"/>
          </p:cNvSpPr>
          <p:nvPr/>
        </p:nvSpPr>
        <p:spPr bwMode="auto">
          <a:xfrm>
            <a:off x="1187624" y="234888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7" name="AutoShape 5"/>
          <p:cNvSpPr>
            <a:spLocks noChangeArrowheads="1"/>
          </p:cNvSpPr>
          <p:nvPr/>
        </p:nvSpPr>
        <p:spPr bwMode="auto">
          <a:xfrm>
            <a:off x="4788024" y="5805264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8" name="AutoShape 6"/>
          <p:cNvSpPr>
            <a:spLocks noChangeArrowheads="1"/>
          </p:cNvSpPr>
          <p:nvPr/>
        </p:nvSpPr>
        <p:spPr bwMode="auto">
          <a:xfrm>
            <a:off x="4932040" y="4437112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39" name="AutoShape 7"/>
          <p:cNvSpPr>
            <a:spLocks noChangeArrowheads="1"/>
          </p:cNvSpPr>
          <p:nvPr/>
        </p:nvSpPr>
        <p:spPr bwMode="auto">
          <a:xfrm>
            <a:off x="5148064" y="306896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8440" name="AutoShape 8"/>
          <p:cNvSpPr>
            <a:spLocks noChangeArrowheads="1"/>
          </p:cNvSpPr>
          <p:nvPr/>
        </p:nvSpPr>
        <p:spPr bwMode="auto">
          <a:xfrm>
            <a:off x="4788024" y="198884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8441" name="AutoShape 9"/>
          <p:cNvCxnSpPr>
            <a:cxnSpLocks noChangeShapeType="1"/>
            <a:endCxn id="18440" idx="1"/>
          </p:cNvCxnSpPr>
          <p:nvPr/>
        </p:nvCxnSpPr>
        <p:spPr bwMode="auto">
          <a:xfrm flipV="1">
            <a:off x="4139952" y="2158703"/>
            <a:ext cx="648072" cy="46161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2" name="AutoShape 10"/>
          <p:cNvCxnSpPr>
            <a:cxnSpLocks noChangeShapeType="1"/>
          </p:cNvCxnSpPr>
          <p:nvPr/>
        </p:nvCxnSpPr>
        <p:spPr bwMode="auto">
          <a:xfrm>
            <a:off x="4355976" y="4293096"/>
            <a:ext cx="576064" cy="313879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3" name="AutoShape 11"/>
          <p:cNvCxnSpPr>
            <a:cxnSpLocks noChangeShapeType="1"/>
          </p:cNvCxnSpPr>
          <p:nvPr/>
        </p:nvCxnSpPr>
        <p:spPr bwMode="auto">
          <a:xfrm flipV="1">
            <a:off x="2915816" y="5085184"/>
            <a:ext cx="792088" cy="28803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4" name="AutoShape 12"/>
          <p:cNvCxnSpPr>
            <a:cxnSpLocks noChangeShapeType="1"/>
          </p:cNvCxnSpPr>
          <p:nvPr/>
        </p:nvCxnSpPr>
        <p:spPr bwMode="auto">
          <a:xfrm flipV="1">
            <a:off x="2843808" y="3717032"/>
            <a:ext cx="720080" cy="216024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5" name="AutoShape 13"/>
          <p:cNvCxnSpPr>
            <a:cxnSpLocks noChangeShapeType="1"/>
            <a:stCxn id="18436" idx="3"/>
          </p:cNvCxnSpPr>
          <p:nvPr/>
        </p:nvCxnSpPr>
        <p:spPr bwMode="auto">
          <a:xfrm>
            <a:off x="2902124" y="2518743"/>
            <a:ext cx="529183" cy="33610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6" name="AutoShape 14"/>
          <p:cNvCxnSpPr>
            <a:cxnSpLocks noChangeShapeType="1"/>
          </p:cNvCxnSpPr>
          <p:nvPr/>
        </p:nvCxnSpPr>
        <p:spPr bwMode="auto">
          <a:xfrm>
            <a:off x="3995936" y="2348880"/>
            <a:ext cx="1163563" cy="79399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447" name="AutoShape 15"/>
          <p:cNvCxnSpPr>
            <a:cxnSpLocks noChangeShapeType="1"/>
          </p:cNvCxnSpPr>
          <p:nvPr/>
        </p:nvCxnSpPr>
        <p:spPr bwMode="auto">
          <a:xfrm>
            <a:off x="4211960" y="5949280"/>
            <a:ext cx="587499" cy="191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30" name="TextovéPole 29"/>
          <p:cNvSpPr txBox="1"/>
          <p:nvPr/>
        </p:nvSpPr>
        <p:spPr>
          <a:xfrm>
            <a:off x="539552" y="1412776"/>
            <a:ext cx="71287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/>
              <a:t>Nabídka slov</a:t>
            </a:r>
            <a:r>
              <a:rPr lang="cs-CZ" sz="1600" dirty="0" smtClean="0"/>
              <a:t>:  HEAD     ARM     LEG     HAND     FOOT     FACE     FINGER</a:t>
            </a:r>
            <a:r>
              <a:rPr lang="cs-CZ" sz="1600" dirty="0"/>
              <a:t>	</a:t>
            </a:r>
          </a:p>
          <a:p>
            <a:endParaRPr lang="cs-CZ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Correct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Zástupný symbol pro obsah 3" descr="silhouette male 3"/>
          <p:cNvPicPr>
            <a:picLocks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1988840"/>
            <a:ext cx="1437702" cy="4267547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  <a:ln w="9525">
            <a:noFill/>
            <a:miter lim="800000"/>
            <a:headEnd/>
            <a:tailEnd/>
          </a:ln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>
            <a:off x="1115616" y="378904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HAND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AutoShape 3"/>
          <p:cNvSpPr>
            <a:spLocks noChangeArrowheads="1"/>
          </p:cNvSpPr>
          <p:nvPr/>
        </p:nvSpPr>
        <p:spPr bwMode="auto">
          <a:xfrm>
            <a:off x="1187624" y="5301208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LEG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1187624" y="234888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 smtClean="0">
                <a:solidFill>
                  <a:srgbClr val="C00000"/>
                </a:solidFill>
              </a:rPr>
              <a:t>ARM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8" name="AutoShape 5"/>
          <p:cNvSpPr>
            <a:spLocks noChangeArrowheads="1"/>
          </p:cNvSpPr>
          <p:nvPr/>
        </p:nvSpPr>
        <p:spPr bwMode="auto">
          <a:xfrm>
            <a:off x="4788024" y="5805264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FOOT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9" name="AutoShape 6"/>
          <p:cNvSpPr>
            <a:spLocks noChangeArrowheads="1"/>
          </p:cNvSpPr>
          <p:nvPr/>
        </p:nvSpPr>
        <p:spPr bwMode="auto">
          <a:xfrm>
            <a:off x="4932040" y="4437112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FINGER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AutoShape 7"/>
          <p:cNvSpPr>
            <a:spLocks noChangeArrowheads="1"/>
          </p:cNvSpPr>
          <p:nvPr/>
        </p:nvSpPr>
        <p:spPr bwMode="auto">
          <a:xfrm>
            <a:off x="5148064" y="306896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FACE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AutoShape 8"/>
          <p:cNvSpPr>
            <a:spLocks noChangeArrowheads="1"/>
          </p:cNvSpPr>
          <p:nvPr/>
        </p:nvSpPr>
        <p:spPr bwMode="auto">
          <a:xfrm>
            <a:off x="4788024" y="1988840"/>
            <a:ext cx="1714500" cy="3397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HEAD</a:t>
            </a:r>
            <a:endParaRPr lang="cs-CZ" b="1" dirty="0">
              <a:solidFill>
                <a:srgbClr val="C00000"/>
              </a:solidFill>
            </a:endParaRPr>
          </a:p>
        </p:txBody>
      </p:sp>
      <p:cxnSp>
        <p:nvCxnSpPr>
          <p:cNvPr id="12" name="AutoShape 9"/>
          <p:cNvCxnSpPr>
            <a:cxnSpLocks noChangeShapeType="1"/>
            <a:endCxn id="11" idx="1"/>
          </p:cNvCxnSpPr>
          <p:nvPr/>
        </p:nvCxnSpPr>
        <p:spPr bwMode="auto">
          <a:xfrm flipV="1">
            <a:off x="4139952" y="2158703"/>
            <a:ext cx="648072" cy="46161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3" name="AutoShape 10"/>
          <p:cNvCxnSpPr>
            <a:cxnSpLocks noChangeShapeType="1"/>
          </p:cNvCxnSpPr>
          <p:nvPr/>
        </p:nvCxnSpPr>
        <p:spPr bwMode="auto">
          <a:xfrm>
            <a:off x="4283968" y="4293096"/>
            <a:ext cx="648072" cy="313879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4" name="AutoShape 11"/>
          <p:cNvCxnSpPr>
            <a:cxnSpLocks noChangeShapeType="1"/>
          </p:cNvCxnSpPr>
          <p:nvPr/>
        </p:nvCxnSpPr>
        <p:spPr bwMode="auto">
          <a:xfrm flipV="1">
            <a:off x="2915816" y="5085184"/>
            <a:ext cx="792088" cy="28803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5" name="AutoShape 12"/>
          <p:cNvCxnSpPr>
            <a:cxnSpLocks noChangeShapeType="1"/>
          </p:cNvCxnSpPr>
          <p:nvPr/>
        </p:nvCxnSpPr>
        <p:spPr bwMode="auto">
          <a:xfrm flipV="1">
            <a:off x="2843808" y="3717032"/>
            <a:ext cx="720080" cy="216024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6" name="AutoShape 13"/>
          <p:cNvCxnSpPr>
            <a:cxnSpLocks noChangeShapeType="1"/>
            <a:stCxn id="7" idx="3"/>
          </p:cNvCxnSpPr>
          <p:nvPr/>
        </p:nvCxnSpPr>
        <p:spPr bwMode="auto">
          <a:xfrm>
            <a:off x="2902124" y="2518743"/>
            <a:ext cx="529183" cy="336103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7" name="AutoShape 14"/>
          <p:cNvCxnSpPr>
            <a:cxnSpLocks noChangeShapeType="1"/>
          </p:cNvCxnSpPr>
          <p:nvPr/>
        </p:nvCxnSpPr>
        <p:spPr bwMode="auto">
          <a:xfrm>
            <a:off x="3995936" y="2348880"/>
            <a:ext cx="1163563" cy="79399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8" name="AutoShape 15"/>
          <p:cNvCxnSpPr>
            <a:cxnSpLocks noChangeShapeType="1"/>
          </p:cNvCxnSpPr>
          <p:nvPr/>
        </p:nvCxnSpPr>
        <p:spPr bwMode="auto">
          <a:xfrm>
            <a:off x="4139952" y="5949280"/>
            <a:ext cx="659507" cy="1910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9" name="Obdélník 18"/>
          <p:cNvSpPr/>
          <p:nvPr/>
        </p:nvSpPr>
        <p:spPr>
          <a:xfrm>
            <a:off x="2286000" y="1052737"/>
            <a:ext cx="4572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	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668800"/>
          </a:xfrm>
        </p:spPr>
        <p:txBody>
          <a:bodyPr>
            <a:normAutofit/>
          </a:bodyPr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Picture  A </a:t>
            </a:r>
            <a:r>
              <a:rPr lang="cs-CZ" dirty="0" err="1" smtClean="0"/>
              <a:t>face</a:t>
            </a:r>
            <a:endParaRPr lang="cs-CZ" dirty="0"/>
          </a:p>
        </p:txBody>
      </p:sp>
      <p:pic>
        <p:nvPicPr>
          <p:cNvPr id="4" name="Zástupný symbol pro obsah 3" descr="blank clip art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1306134" cy="1592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AutoShape 2"/>
          <p:cNvSpPr>
            <a:spLocks noChangeArrowheads="1"/>
          </p:cNvSpPr>
          <p:nvPr/>
        </p:nvSpPr>
        <p:spPr bwMode="auto">
          <a:xfrm>
            <a:off x="899592" y="4797152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59" name="AutoShape 3"/>
          <p:cNvSpPr>
            <a:spLocks noChangeArrowheads="1"/>
          </p:cNvSpPr>
          <p:nvPr/>
        </p:nvSpPr>
        <p:spPr bwMode="auto">
          <a:xfrm>
            <a:off x="683568" y="3789040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0" name="AutoShape 4"/>
          <p:cNvSpPr>
            <a:spLocks noChangeArrowheads="1"/>
          </p:cNvSpPr>
          <p:nvPr/>
        </p:nvSpPr>
        <p:spPr bwMode="auto">
          <a:xfrm>
            <a:off x="971600" y="2780928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1" name="AutoShape 5"/>
          <p:cNvSpPr>
            <a:spLocks noChangeArrowheads="1"/>
          </p:cNvSpPr>
          <p:nvPr/>
        </p:nvSpPr>
        <p:spPr bwMode="auto">
          <a:xfrm>
            <a:off x="4932040" y="4437112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9462" name="AutoShape 6"/>
          <p:cNvSpPr>
            <a:spLocks noChangeArrowheads="1"/>
          </p:cNvSpPr>
          <p:nvPr/>
        </p:nvSpPr>
        <p:spPr bwMode="auto">
          <a:xfrm>
            <a:off x="4788024" y="2852936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cxnSp>
        <p:nvCxnSpPr>
          <p:cNvPr id="19463" name="AutoShape 7"/>
          <p:cNvCxnSpPr>
            <a:cxnSpLocks noChangeShapeType="1"/>
          </p:cNvCxnSpPr>
          <p:nvPr/>
        </p:nvCxnSpPr>
        <p:spPr bwMode="auto">
          <a:xfrm flipH="1" flipV="1">
            <a:off x="2627784" y="3068960"/>
            <a:ext cx="713234" cy="28359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9464" name="AutoShape 8"/>
          <p:cNvCxnSpPr>
            <a:cxnSpLocks noChangeShapeType="1"/>
            <a:endCxn id="19459" idx="3"/>
          </p:cNvCxnSpPr>
          <p:nvPr/>
        </p:nvCxnSpPr>
        <p:spPr bwMode="auto">
          <a:xfrm flipH="1" flipV="1">
            <a:off x="2359968" y="3946203"/>
            <a:ext cx="771872" cy="58861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9465" name="AutoShape 9"/>
          <p:cNvCxnSpPr>
            <a:cxnSpLocks noChangeShapeType="1"/>
          </p:cNvCxnSpPr>
          <p:nvPr/>
        </p:nvCxnSpPr>
        <p:spPr bwMode="auto">
          <a:xfrm flipH="1">
            <a:off x="2555776" y="4437112"/>
            <a:ext cx="1152128" cy="504056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9466" name="AutoShape 10"/>
          <p:cNvCxnSpPr>
            <a:cxnSpLocks noChangeShapeType="1"/>
          </p:cNvCxnSpPr>
          <p:nvPr/>
        </p:nvCxnSpPr>
        <p:spPr bwMode="auto">
          <a:xfrm flipH="1" flipV="1">
            <a:off x="3707904" y="4221088"/>
            <a:ext cx="1217290" cy="28359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9467" name="AutoShape 11"/>
          <p:cNvCxnSpPr>
            <a:cxnSpLocks noChangeShapeType="1"/>
          </p:cNvCxnSpPr>
          <p:nvPr/>
        </p:nvCxnSpPr>
        <p:spPr bwMode="auto">
          <a:xfrm flipH="1">
            <a:off x="3923928" y="3140968"/>
            <a:ext cx="857250" cy="940544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sp>
        <p:nvSpPr>
          <p:cNvPr id="19468" name="Rectangle 12"/>
          <p:cNvSpPr>
            <a:spLocks noChangeArrowheads="1"/>
          </p:cNvSpPr>
          <p:nvPr/>
        </p:nvSpPr>
        <p:spPr bwMode="auto">
          <a:xfrm>
            <a:off x="3203848" y="5463402"/>
            <a:ext cx="403244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      Nabídka slov: 	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HAIR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EYE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MOUTH 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NOSE</a:t>
            </a:r>
            <a:r>
              <a:rPr lang="cs-CZ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    </a:t>
            </a:r>
            <a:r>
              <a:rPr kumimoji="0" lang="cs-CZ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EARS </a:t>
            </a:r>
            <a:endParaRPr kumimoji="0" lang="cs-CZ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7239000" cy="1152128"/>
          </a:xfrm>
        </p:spPr>
        <p:txBody>
          <a:bodyPr/>
          <a:lstStyle/>
          <a:p>
            <a:r>
              <a:rPr lang="cs-CZ" dirty="0" smtClean="0"/>
              <a:t>                </a:t>
            </a:r>
            <a:r>
              <a:rPr lang="cs-CZ" dirty="0" err="1" smtClean="0"/>
              <a:t>Correct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4" name="Zástupný symbol pro obsah 3" descr="blank clip art">
            <a:hlinkClick r:id="rId2"/>
          </p:cNvPr>
          <p:cNvPicPr>
            <a:picLocks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7824" y="3140968"/>
            <a:ext cx="1306134" cy="15926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AutoShape 2"/>
          <p:cNvSpPr>
            <a:spLocks noChangeArrowheads="1"/>
          </p:cNvSpPr>
          <p:nvPr/>
        </p:nvSpPr>
        <p:spPr bwMode="auto">
          <a:xfrm>
            <a:off x="899592" y="4797152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MOUTH</a:t>
            </a:r>
            <a:endParaRPr lang="cs-CZ" dirty="0"/>
          </a:p>
        </p:txBody>
      </p:sp>
      <p:sp>
        <p:nvSpPr>
          <p:cNvPr id="6" name="AutoShape 3"/>
          <p:cNvSpPr>
            <a:spLocks noChangeArrowheads="1"/>
          </p:cNvSpPr>
          <p:nvPr/>
        </p:nvSpPr>
        <p:spPr bwMode="auto">
          <a:xfrm>
            <a:off x="683568" y="3789040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EARS</a:t>
            </a:r>
            <a:endParaRPr lang="cs-CZ" dirty="0"/>
          </a:p>
        </p:txBody>
      </p:sp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971600" y="2780928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HAIR</a:t>
            </a:r>
            <a:endParaRPr lang="cs-CZ" dirty="0"/>
          </a:p>
        </p:txBody>
      </p:sp>
      <p:sp>
        <p:nvSpPr>
          <p:cNvPr id="8" name="AutoShape 5"/>
          <p:cNvSpPr>
            <a:spLocks noChangeArrowheads="1"/>
          </p:cNvSpPr>
          <p:nvPr/>
        </p:nvSpPr>
        <p:spPr bwMode="auto">
          <a:xfrm>
            <a:off x="4932040" y="4437112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NOSE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AutoShape 6"/>
          <p:cNvSpPr>
            <a:spLocks noChangeArrowheads="1"/>
          </p:cNvSpPr>
          <p:nvPr/>
        </p:nvSpPr>
        <p:spPr bwMode="auto">
          <a:xfrm>
            <a:off x="4788024" y="2852936"/>
            <a:ext cx="1676400" cy="314325"/>
          </a:xfrm>
          <a:prstGeom prst="roundRect">
            <a:avLst>
              <a:gd name="adj" fmla="val 16667"/>
            </a:avLst>
          </a:prstGeom>
          <a:solidFill>
            <a:srgbClr val="FFFFFF"/>
          </a:solidFill>
          <a:ln w="9525">
            <a:solidFill>
              <a:srgbClr val="000000"/>
            </a:solidFill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algn="ctr"/>
            <a:r>
              <a:rPr kumimoji="0" lang="cs-CZ" b="1" i="0" u="none" strike="noStrike" cap="none" normalizeH="0" baseline="0" dirty="0" smtClean="0">
                <a:ln>
                  <a:noFill/>
                </a:ln>
                <a:solidFill>
                  <a:srgbClr val="C00000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EYE</a:t>
            </a:r>
            <a:endParaRPr lang="cs-CZ" dirty="0"/>
          </a:p>
        </p:txBody>
      </p:sp>
      <p:cxnSp>
        <p:nvCxnSpPr>
          <p:cNvPr id="10" name="AutoShape 7"/>
          <p:cNvCxnSpPr>
            <a:cxnSpLocks noChangeShapeType="1"/>
          </p:cNvCxnSpPr>
          <p:nvPr/>
        </p:nvCxnSpPr>
        <p:spPr bwMode="auto">
          <a:xfrm flipH="1" flipV="1">
            <a:off x="2627784" y="3068960"/>
            <a:ext cx="713234" cy="28359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1" name="AutoShape 8"/>
          <p:cNvCxnSpPr>
            <a:cxnSpLocks noChangeShapeType="1"/>
            <a:endCxn id="6" idx="3"/>
          </p:cNvCxnSpPr>
          <p:nvPr/>
        </p:nvCxnSpPr>
        <p:spPr bwMode="auto">
          <a:xfrm flipH="1" flipV="1">
            <a:off x="2359968" y="3946203"/>
            <a:ext cx="771872" cy="58861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2" name="AutoShape 9"/>
          <p:cNvCxnSpPr>
            <a:cxnSpLocks noChangeShapeType="1"/>
          </p:cNvCxnSpPr>
          <p:nvPr/>
        </p:nvCxnSpPr>
        <p:spPr bwMode="auto">
          <a:xfrm flipH="1">
            <a:off x="2555776" y="4437112"/>
            <a:ext cx="1152128" cy="504056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3" name="AutoShape 10"/>
          <p:cNvCxnSpPr>
            <a:cxnSpLocks noChangeShapeType="1"/>
          </p:cNvCxnSpPr>
          <p:nvPr/>
        </p:nvCxnSpPr>
        <p:spPr bwMode="auto">
          <a:xfrm flipH="1" flipV="1">
            <a:off x="3707904" y="4221088"/>
            <a:ext cx="1217290" cy="283592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  <p:cxnSp>
        <p:nvCxnSpPr>
          <p:cNvPr id="14" name="AutoShape 11"/>
          <p:cNvCxnSpPr>
            <a:cxnSpLocks noChangeShapeType="1"/>
          </p:cNvCxnSpPr>
          <p:nvPr/>
        </p:nvCxnSpPr>
        <p:spPr bwMode="auto">
          <a:xfrm flipH="1">
            <a:off x="3923928" y="3140968"/>
            <a:ext cx="857250" cy="792088"/>
          </a:xfrm>
          <a:prstGeom prst="straightConnector1">
            <a:avLst/>
          </a:prstGeom>
          <a:noFill/>
          <a:ln w="9525">
            <a:solidFill>
              <a:srgbClr val="000000"/>
            </a:solidFill>
            <a:round/>
            <a:headEnd/>
            <a:tailEnd/>
          </a:ln>
        </p:spPr>
      </p:cxn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7239000" cy="612308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 </a:t>
            </a:r>
            <a:r>
              <a:rPr lang="cs-CZ" sz="1400" dirty="0" smtClean="0"/>
              <a:t>Zdroje obrázků: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</a:p>
          <a:p>
            <a:pPr>
              <a:buNone/>
            </a:pPr>
            <a:r>
              <a:rPr lang="cs-CZ" dirty="0" smtClean="0"/>
              <a:t>       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http://www.</a:t>
            </a:r>
            <a:r>
              <a:rPr lang="cs-CZ" sz="1400" dirty="0" err="1" smtClean="0"/>
              <a:t>globalni</a:t>
            </a:r>
            <a:r>
              <a:rPr lang="cs-CZ" sz="1400" dirty="0" smtClean="0"/>
              <a:t>-</a:t>
            </a:r>
            <a:r>
              <a:rPr lang="cs-CZ" sz="1400" dirty="0" err="1" smtClean="0"/>
              <a:t>cteni.cz</a:t>
            </a:r>
            <a:r>
              <a:rPr lang="cs-CZ" sz="1400" dirty="0" smtClean="0"/>
              <a:t>/</a:t>
            </a:r>
            <a:r>
              <a:rPr lang="cs-CZ" sz="1400" dirty="0" err="1" smtClean="0"/>
              <a:t>clanek</a:t>
            </a:r>
            <a:r>
              <a:rPr lang="cs-CZ" sz="1400" dirty="0" smtClean="0"/>
              <a:t>/</a:t>
            </a:r>
            <a:r>
              <a:rPr lang="cs-CZ" sz="1400" dirty="0" err="1" smtClean="0"/>
              <a:t>casti</a:t>
            </a:r>
            <a:r>
              <a:rPr lang="cs-CZ" sz="1400" dirty="0" smtClean="0"/>
              <a:t>-</a:t>
            </a:r>
            <a:r>
              <a:rPr lang="cs-CZ" sz="1400" dirty="0" err="1" smtClean="0"/>
              <a:t>tela</a:t>
            </a:r>
            <a:r>
              <a:rPr lang="cs-CZ" sz="1400" dirty="0" smtClean="0"/>
              <a:t>/</a:t>
            </a:r>
            <a:endParaRPr lang="cs-CZ" sz="1400" u="sng" dirty="0" smtClean="0"/>
          </a:p>
          <a:p>
            <a:pPr>
              <a:buNone/>
            </a:pPr>
            <a:endParaRPr lang="cs-CZ" sz="1400" u="sng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http://www.</a:t>
            </a:r>
            <a:r>
              <a:rPr lang="cs-CZ" sz="1400" dirty="0" err="1" smtClean="0"/>
              <a:t>pdclipart.org</a:t>
            </a:r>
            <a:r>
              <a:rPr lang="cs-CZ" sz="1400" dirty="0" smtClean="0"/>
              <a:t>/</a:t>
            </a:r>
            <a:r>
              <a:rPr lang="cs-CZ" sz="1400" dirty="0" err="1" smtClean="0"/>
              <a:t>thumbnails.php</a:t>
            </a:r>
            <a:r>
              <a:rPr lang="cs-CZ" sz="1400" dirty="0" smtClean="0"/>
              <a:t>?album=86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  		          </a:t>
            </a:r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	 http://www.</a:t>
            </a:r>
            <a:r>
              <a:rPr lang="cs-CZ" sz="1400" dirty="0" err="1" smtClean="0"/>
              <a:t>pdclipart.org</a:t>
            </a:r>
            <a:r>
              <a:rPr lang="cs-CZ" sz="1400" dirty="0" smtClean="0"/>
              <a:t>/</a:t>
            </a:r>
            <a:r>
              <a:rPr lang="cs-CZ" sz="1400" dirty="0" err="1" smtClean="0"/>
              <a:t>thumbnails.php</a:t>
            </a:r>
            <a:r>
              <a:rPr lang="cs-CZ" sz="1400" dirty="0" smtClean="0"/>
              <a:t>?album=91</a:t>
            </a:r>
          </a:p>
          <a:p>
            <a:endParaRPr lang="cs-CZ" dirty="0"/>
          </a:p>
        </p:txBody>
      </p:sp>
      <p:pic>
        <p:nvPicPr>
          <p:cNvPr id="5" name="Obrázek 4" descr="Části těla - pus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1052736"/>
            <a:ext cx="526926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Části těla - oči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60032" y="1052736"/>
            <a:ext cx="590770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Části těla - ruce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3968" y="1052736"/>
            <a:ext cx="536451" cy="7200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Části těla - nohy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491880" y="1052736"/>
            <a:ext cx="59893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Části těla - uši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1052736"/>
            <a:ext cx="584964" cy="792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Části těla - nos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051720" y="1124744"/>
            <a:ext cx="648072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Části těla - panák kluk"/>
          <p:cNvPicPr/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59632" y="980728"/>
            <a:ext cx="676275" cy="8766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Části těla - panák holka"/>
          <p:cNvPicPr/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39552" y="980728"/>
            <a:ext cx="714375" cy="9260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Obrázek 12" descr="blank clip art">
            <a:hlinkClick r:id="rId10"/>
          </p:cNvPr>
          <p:cNvPicPr/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971600" y="2420888"/>
            <a:ext cx="541784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" name="Obrázek 13" descr="silhouette male 3 clip art">
            <a:hlinkClick r:id="rId12"/>
          </p:cNvPr>
          <p:cNvPicPr/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3923928" y="3573016"/>
            <a:ext cx="371475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il_fi" descr="http://www.martinkos.estranky.cz/img/picture/1621/nose.jpg"/>
          <p:cNvPicPr/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259632" y="4077072"/>
            <a:ext cx="358155" cy="4320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5" descr="left hand"/>
          <p:cNvPicPr/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907704" y="3717032"/>
            <a:ext cx="295290" cy="7929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6" descr="Mouth lips teeth and tongue sticking out"/>
          <p:cNvPicPr/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3733222" y="1484784"/>
            <a:ext cx="279110" cy="3500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7" descr="ear"/>
          <p:cNvPicPr/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339752" y="4005064"/>
            <a:ext cx="357261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8" descr="Black and white Eye with Teardrop"/>
          <p:cNvPicPr/>
          <p:nvPr/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2843808" y="4077072"/>
            <a:ext cx="334932" cy="321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pleased but tired"/>
          <p:cNvPicPr/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907704" y="2420888"/>
            <a:ext cx="366844" cy="6393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mouth3"/>
          <p:cNvPicPr/>
          <p:nvPr/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3347864" y="4149080"/>
            <a:ext cx="432048" cy="3600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72</TotalTime>
  <Words>101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Snímek 1</vt:lpstr>
      <vt:lpstr>Snímek 2</vt:lpstr>
      <vt:lpstr>A BODY</vt:lpstr>
      <vt:lpstr>Sort out the letters.  Find the words. </vt:lpstr>
      <vt:lpstr>Colour and translate  : </vt:lpstr>
      <vt:lpstr>Match the verbs with the Picture  A BODY</vt:lpstr>
      <vt:lpstr>Correct:</vt:lpstr>
      <vt:lpstr>Match the verbs with the Picture  A face</vt:lpstr>
      <vt:lpstr>                Correct: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Eva</cp:lastModifiedBy>
  <cp:revision>18</cp:revision>
  <dcterms:created xsi:type="dcterms:W3CDTF">2012-03-07T11:15:35Z</dcterms:created>
  <dcterms:modified xsi:type="dcterms:W3CDTF">2012-03-15T08:04:24Z</dcterms:modified>
</cp:coreProperties>
</file>