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8CDD3-C969-4359-9E70-383ADAEF916E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D11D1-2F5B-41FA-97FB-A81E895A7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://www.pdclipart.org/displayimage.php?album=search&amp;cat=0&amp;pos=0" TargetMode="External"/><Relationship Id="rId18" Type="http://schemas.openxmlformats.org/officeDocument/2006/relationships/image" Target="../media/image11.png"/><Relationship Id="rId3" Type="http://schemas.openxmlformats.org/officeDocument/2006/relationships/hyperlink" Target="http://www.pdclipart.org/displayimage.php?album=search&amp;cat=0&amp;pos=1" TargetMode="External"/><Relationship Id="rId21" Type="http://schemas.openxmlformats.org/officeDocument/2006/relationships/image" Target="../media/image13.gif"/><Relationship Id="rId7" Type="http://schemas.openxmlformats.org/officeDocument/2006/relationships/hyperlink" Target="http://www.pdclipart.org/displayimage.php?album=search&amp;cat=0&amp;pos=4" TargetMode="External"/><Relationship Id="rId12" Type="http://schemas.openxmlformats.org/officeDocument/2006/relationships/image" Target="../media/image7.png"/><Relationship Id="rId17" Type="http://schemas.openxmlformats.org/officeDocument/2006/relationships/hyperlink" Target="http://www.pdclipart.org/displayimage.php?album=search&amp;cat=0&amp;pos=37" TargetMode="External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hyperlink" Target="http://www.pdclipart.org/displayimage.php?album=search&amp;cat=0&amp;pos=8" TargetMode="External"/><Relationship Id="rId5" Type="http://schemas.openxmlformats.org/officeDocument/2006/relationships/hyperlink" Target="http://www.pdclipart.org/displayimage.php?album=search&amp;cat=0&amp;pos=2" TargetMode="External"/><Relationship Id="rId15" Type="http://schemas.openxmlformats.org/officeDocument/2006/relationships/image" Target="../media/image9.jpeg"/><Relationship Id="rId10" Type="http://schemas.openxmlformats.org/officeDocument/2006/relationships/image" Target="../media/image6.png"/><Relationship Id="rId19" Type="http://schemas.openxmlformats.org/officeDocument/2006/relationships/hyperlink" Target="http://www.pdclipart.org/displayimage.php?album=89&amp;pos=1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pdclipart.org/displayimage.php?album=search&amp;cat=0&amp;pos=81" TargetMode="External"/><Relationship Id="rId1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://www.pdclipart.org/displayimage.php?album=search&amp;cat=0&amp;pos=0" TargetMode="External"/><Relationship Id="rId18" Type="http://schemas.openxmlformats.org/officeDocument/2006/relationships/image" Target="../media/image11.png"/><Relationship Id="rId3" Type="http://schemas.openxmlformats.org/officeDocument/2006/relationships/hyperlink" Target="http://www.pdclipart.org/displayimage.php?album=search&amp;cat=0&amp;pos=1" TargetMode="External"/><Relationship Id="rId21" Type="http://schemas.openxmlformats.org/officeDocument/2006/relationships/image" Target="../media/image13.gif"/><Relationship Id="rId7" Type="http://schemas.openxmlformats.org/officeDocument/2006/relationships/hyperlink" Target="http://www.pdclipart.org/displayimage.php?album=search&amp;cat=0&amp;pos=4" TargetMode="External"/><Relationship Id="rId12" Type="http://schemas.openxmlformats.org/officeDocument/2006/relationships/image" Target="../media/image7.png"/><Relationship Id="rId17" Type="http://schemas.openxmlformats.org/officeDocument/2006/relationships/hyperlink" Target="http://www.pdclipart.org/displayimage.php?album=search&amp;cat=0&amp;pos=37" TargetMode="External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hyperlink" Target="http://www.pdclipart.org/displayimage.php?album=search&amp;cat=0&amp;pos=8" TargetMode="External"/><Relationship Id="rId5" Type="http://schemas.openxmlformats.org/officeDocument/2006/relationships/hyperlink" Target="http://www.pdclipart.org/displayimage.php?album=search&amp;cat=0&amp;pos=2" TargetMode="External"/><Relationship Id="rId15" Type="http://schemas.openxmlformats.org/officeDocument/2006/relationships/image" Target="../media/image9.jpeg"/><Relationship Id="rId10" Type="http://schemas.openxmlformats.org/officeDocument/2006/relationships/image" Target="../media/image6.png"/><Relationship Id="rId19" Type="http://schemas.openxmlformats.org/officeDocument/2006/relationships/hyperlink" Target="http://www.pdclipart.org/displayimage.php?album=89&amp;pos=1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pdclipart.org/displayimage.php?album=search&amp;cat=0&amp;pos=81" TargetMode="External"/><Relationship Id="rId1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://www.pdclipart.org/displayimage.php?album=search&amp;cat=0&amp;pos=0" TargetMode="External"/><Relationship Id="rId18" Type="http://schemas.openxmlformats.org/officeDocument/2006/relationships/image" Target="../media/image11.png"/><Relationship Id="rId3" Type="http://schemas.openxmlformats.org/officeDocument/2006/relationships/hyperlink" Target="http://www.pdclipart.org/displayimage.php?album=search&amp;cat=0&amp;pos=1" TargetMode="External"/><Relationship Id="rId21" Type="http://schemas.openxmlformats.org/officeDocument/2006/relationships/image" Target="../media/image13.gif"/><Relationship Id="rId7" Type="http://schemas.openxmlformats.org/officeDocument/2006/relationships/hyperlink" Target="http://www.pdclipart.org/displayimage.php?album=search&amp;cat=0&amp;pos=4" TargetMode="External"/><Relationship Id="rId12" Type="http://schemas.openxmlformats.org/officeDocument/2006/relationships/image" Target="../media/image7.png"/><Relationship Id="rId17" Type="http://schemas.openxmlformats.org/officeDocument/2006/relationships/hyperlink" Target="http://www.pdclipart.org/displayimage.php?album=search&amp;cat=0&amp;pos=37" TargetMode="External"/><Relationship Id="rId2" Type="http://schemas.openxmlformats.org/officeDocument/2006/relationships/image" Target="../media/image2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hyperlink" Target="http://www.pdclipart.org/displayimage.php?album=search&amp;cat=0&amp;pos=8" TargetMode="External"/><Relationship Id="rId5" Type="http://schemas.openxmlformats.org/officeDocument/2006/relationships/hyperlink" Target="http://www.pdclipart.org/displayimage.php?album=search&amp;cat=0&amp;pos=2" TargetMode="External"/><Relationship Id="rId15" Type="http://schemas.openxmlformats.org/officeDocument/2006/relationships/image" Target="../media/image9.jpeg"/><Relationship Id="rId10" Type="http://schemas.openxmlformats.org/officeDocument/2006/relationships/image" Target="../media/image6.png"/><Relationship Id="rId19" Type="http://schemas.openxmlformats.org/officeDocument/2006/relationships/hyperlink" Target="http://www.pdclipart.org/displayimage.php?album=89&amp;pos=1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://www.pdclipart.org/displayimage.php?album=search&amp;cat=0&amp;pos=81" TargetMode="External"/><Relationship Id="rId1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hyperlink" Target="http://www.pdclipart.org/displayimage.php?album=search&amp;cat=0&amp;pos=37" TargetMode="External"/><Relationship Id="rId2" Type="http://schemas.openxmlformats.org/officeDocument/2006/relationships/hyperlink" Target="http://www.pdclipart.org/displayimage.php?album=search&amp;cat=0&amp;po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hyperlink" Target="http://www.pdclipart.org/displayimage.php?album=search&amp;cat=0&amp;pos=8" TargetMode="External"/><Relationship Id="rId9" Type="http://schemas.openxmlformats.org/officeDocument/2006/relationships/hyperlink" Target="http://www.pdclipart.org/displayimage.php?album=89&amp;pos=1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hyperlink" Target="http://www.pdclipart.org/displayimage.php?album=search&amp;cat=0&amp;pos=81" TargetMode="External"/><Relationship Id="rId18" Type="http://schemas.openxmlformats.org/officeDocument/2006/relationships/image" Target="../media/image10.png"/><Relationship Id="rId26" Type="http://schemas.openxmlformats.org/officeDocument/2006/relationships/image" Target="../media/image17.jpeg"/><Relationship Id="rId3" Type="http://schemas.openxmlformats.org/officeDocument/2006/relationships/hyperlink" Target="http://www.pdclipart.org/thumbnails.php" TargetMode="External"/><Relationship Id="rId21" Type="http://schemas.openxmlformats.org/officeDocument/2006/relationships/hyperlink" Target="http://www.pdclipart.org/displayimage.php?album=search&amp;cat=0&amp;pos=37" TargetMode="External"/><Relationship Id="rId7" Type="http://schemas.openxmlformats.org/officeDocument/2006/relationships/hyperlink" Target="http://www.pdclipart.org/displayimage.php?album=search&amp;cat=0&amp;pos=2" TargetMode="External"/><Relationship Id="rId12" Type="http://schemas.openxmlformats.org/officeDocument/2006/relationships/image" Target="../media/image3.png"/><Relationship Id="rId17" Type="http://schemas.openxmlformats.org/officeDocument/2006/relationships/image" Target="../media/image16.jpeg"/><Relationship Id="rId25" Type="http://schemas.openxmlformats.org/officeDocument/2006/relationships/image" Target="../media/image13.gif"/><Relationship Id="rId2" Type="http://schemas.openxmlformats.org/officeDocument/2006/relationships/hyperlink" Target="http://www.pdclipart.org/displayimage.php?album=search&amp;cat=0&amp;pos=5" TargetMode="External"/><Relationship Id="rId16" Type="http://schemas.openxmlformats.org/officeDocument/2006/relationships/image" Target="../media/image8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hyperlink" Target="http://www.pdclipart.org/displayimage.php?album=search&amp;cat=0&amp;pos=1" TargetMode="External"/><Relationship Id="rId24" Type="http://schemas.openxmlformats.org/officeDocument/2006/relationships/image" Target="../media/image12.png"/><Relationship Id="rId5" Type="http://schemas.openxmlformats.org/officeDocument/2006/relationships/hyperlink" Target="http://school.discoveryeducation.com/clipart/clip/slate.html" TargetMode="External"/><Relationship Id="rId15" Type="http://schemas.openxmlformats.org/officeDocument/2006/relationships/hyperlink" Target="http://www.pdclipart.org/displayimage.php?album=search&amp;cat=0&amp;pos=0" TargetMode="External"/><Relationship Id="rId23" Type="http://schemas.openxmlformats.org/officeDocument/2006/relationships/hyperlink" Target="http://www.pdclipart.org/displayimage.php?album=89&amp;pos=1" TargetMode="External"/><Relationship Id="rId10" Type="http://schemas.openxmlformats.org/officeDocument/2006/relationships/image" Target="../media/image5.png"/><Relationship Id="rId19" Type="http://schemas.openxmlformats.org/officeDocument/2006/relationships/hyperlink" Target="http://www.pdclipart.org/displayimage.php?album=search&amp;cat=0&amp;pos=8" TargetMode="External"/><Relationship Id="rId4" Type="http://schemas.openxmlformats.org/officeDocument/2006/relationships/hyperlink" Target="http://www.pdclipart.org/thumbnails.php?album=search&amp;cat=0&amp;page=2" TargetMode="External"/><Relationship Id="rId9" Type="http://schemas.openxmlformats.org/officeDocument/2006/relationships/hyperlink" Target="http://www.pdclipart.org/displayimage.php?album=search&amp;cat=0&amp;pos=4" TargetMode="External"/><Relationship Id="rId14" Type="http://schemas.openxmlformats.org/officeDocument/2006/relationships/image" Target="../media/image6.png"/><Relationship Id="rId22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157192"/>
            <a:ext cx="5407025" cy="1047750"/>
          </a:xfrm>
          <a:prstGeom prst="rect">
            <a:avLst/>
          </a:prstGeom>
          <a:noFill/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9632" y="1916833"/>
          <a:ext cx="6552728" cy="2160240"/>
        </p:xfrm>
        <a:graphic>
          <a:graphicData uri="http://schemas.openxmlformats.org/drawingml/2006/table">
            <a:tbl>
              <a:tblPr/>
              <a:tblGrid>
                <a:gridCol w="2964459"/>
                <a:gridCol w="3588269"/>
              </a:tblGrid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>
                          <a:latin typeface="Calibri"/>
                          <a:ea typeface="Calibri"/>
                          <a:cs typeface="Times New Roman"/>
                        </a:rPr>
                        <a:t>Název školy: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>
                          <a:latin typeface="Calibri"/>
                          <a:ea typeface="Calibri"/>
                          <a:cs typeface="Times New Roman"/>
                        </a:rPr>
                        <a:t>ZŠ a MŠ T. G. Masaryka </a:t>
                      </a:r>
                      <a:r>
                        <a:rPr lang="cs-CZ" sz="2000" kern="1200" dirty="0" err="1">
                          <a:latin typeface="Calibri"/>
                          <a:ea typeface="Calibri"/>
                          <a:cs typeface="Times New Roman"/>
                        </a:rPr>
                        <a:t>Fulnek</a:t>
                      </a:r>
                      <a:r>
                        <a:rPr lang="cs-CZ" sz="2000" kern="12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>
                          <a:latin typeface="Calibri"/>
                          <a:ea typeface="Calibri"/>
                          <a:cs typeface="Times New Roman"/>
                        </a:rPr>
                        <a:t>Autor: 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>
                          <a:latin typeface="Calibri"/>
                          <a:ea typeface="Calibri"/>
                          <a:cs typeface="Times New Roman"/>
                        </a:rPr>
                        <a:t>Sabina Svobodová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>
                          <a:latin typeface="Calibri"/>
                          <a:ea typeface="Calibri"/>
                          <a:cs typeface="Times New Roman"/>
                        </a:rPr>
                        <a:t>Název: 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 smtClean="0">
                          <a:latin typeface="Calibri"/>
                          <a:ea typeface="Calibri"/>
                          <a:cs typeface="Times New Roman"/>
                        </a:rPr>
                        <a:t>VY_22_INOVACE_AJ.4.2-29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>
                          <a:latin typeface="Calibri"/>
                          <a:ea typeface="Calibri"/>
                          <a:cs typeface="Times New Roman"/>
                        </a:rPr>
                        <a:t>Téma: 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 err="1" smtClean="0">
                          <a:latin typeface="Calibri"/>
                          <a:ea typeface="Calibri"/>
                          <a:cs typeface="Times New Roman"/>
                        </a:rPr>
                        <a:t>Classroom</a:t>
                      </a:r>
                      <a:r>
                        <a:rPr lang="cs-CZ" sz="2000" kern="12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kern="1200">
                          <a:latin typeface="Calibri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cs-CZ" sz="2000" kern="1200" smtClean="0">
                          <a:latin typeface="Calibri"/>
                          <a:ea typeface="Calibri"/>
                          <a:cs typeface="Times New Roman"/>
                        </a:rPr>
                        <a:t>prezentace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>
                          <a:latin typeface="Calibri"/>
                          <a:ea typeface="Calibri"/>
                          <a:cs typeface="Times New Roman"/>
                        </a:rPr>
                        <a:t>Číslo projektu: 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kern="1200" dirty="0">
                          <a:latin typeface="Calibri"/>
                          <a:ea typeface="Calibri"/>
                          <a:cs typeface="Times New Roman"/>
                        </a:rPr>
                        <a:t>CZ.1.07/1.4.00/21.0903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Anotace: Výkladová prezentace, ve které se žáci seznámí se základní slovní zásobou AJ na téma </a:t>
            </a:r>
            <a:r>
              <a:rPr lang="cs-CZ" sz="2000" b="1" dirty="0" err="1" smtClean="0"/>
              <a:t>classroom</a:t>
            </a:r>
            <a:r>
              <a:rPr lang="cs-CZ" sz="2000" dirty="0" smtClean="0"/>
              <a:t>. Přiřazují slova k obrázkům, překládají a doplňují slova podle smyslu. V neúplných větách procvičí vazbu </a:t>
            </a:r>
            <a:r>
              <a:rPr lang="cs-CZ" sz="2000" dirty="0" err="1" smtClean="0"/>
              <a:t>there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a </a:t>
            </a:r>
            <a:r>
              <a:rPr lang="cs-CZ" sz="2000" dirty="0" err="1" smtClean="0"/>
              <a:t>there</a:t>
            </a:r>
            <a:r>
              <a:rPr lang="cs-CZ" sz="2000" dirty="0" smtClean="0"/>
              <a:t> are a nakonec vybarvují části obrázku podle zadání.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Vzdělávací oblast : Jazyk a jazyková komunikace, cizí jazyk, angličtina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Ročník: 4. 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Druh učebního materiálu : Prezentace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Stupeň a typ vzdělávání:	základní vzdělávání – první stupeň</a:t>
            </a:r>
            <a:endParaRPr 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CLASSROOM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3968" y="4221088"/>
            <a:ext cx="4402832" cy="1905075"/>
          </a:xfrm>
        </p:spPr>
        <p:txBody>
          <a:bodyPr>
            <a:normAutofit/>
          </a:bodyPr>
          <a:lstStyle/>
          <a:p>
            <a:endParaRPr lang="cs-CZ" sz="1400" dirty="0" smtClean="0"/>
          </a:p>
          <a:p>
            <a:endParaRPr lang="cs-CZ" sz="1400" dirty="0"/>
          </a:p>
        </p:txBody>
      </p:sp>
      <p:pic>
        <p:nvPicPr>
          <p:cNvPr id="1026" name="Picture 2" descr="teacher pointing at blackbo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2190750" cy="1619251"/>
          </a:xfrm>
          <a:prstGeom prst="rect">
            <a:avLst/>
          </a:prstGeom>
          <a:noFill/>
        </p:spPr>
      </p:pic>
      <p:pic>
        <p:nvPicPr>
          <p:cNvPr id="1028" name="Picture 4" descr="Office Supplies pencil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645024"/>
            <a:ext cx="952500" cy="952500"/>
          </a:xfrm>
          <a:prstGeom prst="rect">
            <a:avLst/>
          </a:prstGeom>
          <a:noFill/>
        </p:spPr>
      </p:pic>
      <p:pic>
        <p:nvPicPr>
          <p:cNvPr id="1030" name="Picture 6" descr="Office Supplies Desk 01 clip ar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1844824"/>
            <a:ext cx="952500" cy="771525"/>
          </a:xfrm>
          <a:prstGeom prst="rect">
            <a:avLst/>
          </a:prstGeom>
          <a:noFill/>
        </p:spPr>
      </p:pic>
      <p:pic>
        <p:nvPicPr>
          <p:cNvPr id="1032" name="Picture 8" descr="book clip 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4581128"/>
            <a:ext cx="952500" cy="952500"/>
          </a:xfrm>
          <a:prstGeom prst="rect">
            <a:avLst/>
          </a:prstGeom>
          <a:noFill/>
        </p:spPr>
      </p:pic>
      <p:pic>
        <p:nvPicPr>
          <p:cNvPr id="1034" name="Picture 10" descr="pen 01 clip art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2852936"/>
            <a:ext cx="952500" cy="952500"/>
          </a:xfrm>
          <a:prstGeom prst="rect">
            <a:avLst/>
          </a:prstGeom>
          <a:noFill/>
        </p:spPr>
      </p:pic>
      <p:pic>
        <p:nvPicPr>
          <p:cNvPr id="1036" name="Picture 12" descr="student chair angle view clip art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499992" y="3068960"/>
            <a:ext cx="723900" cy="952500"/>
          </a:xfrm>
          <a:prstGeom prst="rect">
            <a:avLst/>
          </a:prstGeom>
          <a:noFill/>
        </p:spPr>
      </p:pic>
      <p:pic>
        <p:nvPicPr>
          <p:cNvPr id="1038" name="Picture 14" descr="schoolbag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699792" y="3140968"/>
            <a:ext cx="762000" cy="571501"/>
          </a:xfrm>
          <a:prstGeom prst="rect">
            <a:avLst/>
          </a:prstGeom>
          <a:noFill/>
        </p:spPr>
      </p:pic>
      <p:pic>
        <p:nvPicPr>
          <p:cNvPr id="1040" name="Picture 16" descr="http://www.pelikan.com/pulse/vfs-public/img/store_article_images/Writing/Accessories/erasers/detail_images/rubber_eraser_SP_3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403648" y="4725144"/>
            <a:ext cx="1761263" cy="1108944"/>
          </a:xfrm>
          <a:prstGeom prst="rect">
            <a:avLst/>
          </a:prstGeom>
          <a:noFill/>
        </p:spPr>
      </p:pic>
      <p:pic>
        <p:nvPicPr>
          <p:cNvPr id="1042" name="Picture 18" descr="ruler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236296" y="1916832"/>
            <a:ext cx="952500" cy="152400"/>
          </a:xfrm>
          <a:prstGeom prst="rect">
            <a:avLst/>
          </a:prstGeom>
          <a:noFill/>
        </p:spPr>
      </p:pic>
      <p:pic>
        <p:nvPicPr>
          <p:cNvPr id="1044" name="Picture 20" descr="little boy clip art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004048" y="4797152"/>
            <a:ext cx="754757" cy="1540320"/>
          </a:xfrm>
          <a:prstGeom prst="rect">
            <a:avLst/>
          </a:prstGeom>
          <a:noFill/>
        </p:spPr>
      </p:pic>
      <p:pic>
        <p:nvPicPr>
          <p:cNvPr id="1046" name="Picture 22" descr="ballet girl clip art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452320" y="2564904"/>
            <a:ext cx="960115" cy="1523992"/>
          </a:xfrm>
          <a:prstGeom prst="rect">
            <a:avLst/>
          </a:prstGeom>
          <a:noFill/>
        </p:spPr>
      </p:pic>
      <p:pic>
        <p:nvPicPr>
          <p:cNvPr id="1048" name="Picture 24" descr="http://school.discoveryeducation.com/clipart/images/slate.gi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516216" y="4509120"/>
            <a:ext cx="1491120" cy="13861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Match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 </a:t>
            </a:r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the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 </a:t>
            </a:r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verbs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 </a:t>
            </a:r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with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 </a:t>
            </a:r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the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 </a:t>
            </a:r>
            <a:r>
              <a:rPr lang="cs-CZ" dirty="0" err="1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Pictures</a:t>
            </a:r>
            <a:r>
              <a:rPr lang="cs-CZ" dirty="0">
                <a:solidFill>
                  <a:schemeClr val="accent6">
                    <a:lumMod val="50000"/>
                  </a:schemeClr>
                </a:solidFill>
                <a:latin typeface="+mn-lt"/>
                <a:ea typeface="Batang" pitchFamily="18" charset="-127"/>
              </a:rPr>
              <a:t>:</a:t>
            </a:r>
            <a:r>
              <a:rPr lang="cs-CZ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cs-CZ" b="1" dirty="0" smtClean="0">
                <a:latin typeface="Batang" pitchFamily="18" charset="-127"/>
                <a:ea typeface="Batang" pitchFamily="18" charset="-127"/>
              </a:rPr>
            </a:b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744162" y="4797152"/>
            <a:ext cx="2521509" cy="7624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 descr="teacher pointing at blackbo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1254646" cy="927348"/>
          </a:xfrm>
          <a:prstGeom prst="rect">
            <a:avLst/>
          </a:prstGeom>
          <a:noFill/>
        </p:spPr>
      </p:pic>
      <p:pic>
        <p:nvPicPr>
          <p:cNvPr id="6" name="Picture 4" descr="Office Supplies pencil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2348880"/>
            <a:ext cx="545498" cy="545498"/>
          </a:xfrm>
          <a:prstGeom prst="rect">
            <a:avLst/>
          </a:prstGeom>
          <a:noFill/>
        </p:spPr>
      </p:pic>
      <p:pic>
        <p:nvPicPr>
          <p:cNvPr id="7" name="Picture 6" descr="Office Supplies Desk 01 clip ar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635" y="1412776"/>
            <a:ext cx="711191" cy="576064"/>
          </a:xfrm>
          <a:prstGeom prst="rect">
            <a:avLst/>
          </a:prstGeom>
          <a:noFill/>
        </p:spPr>
      </p:pic>
      <p:pic>
        <p:nvPicPr>
          <p:cNvPr id="8" name="Picture 8" descr="book clip 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2" y="3933056"/>
            <a:ext cx="545498" cy="545498"/>
          </a:xfrm>
          <a:prstGeom prst="rect">
            <a:avLst/>
          </a:prstGeom>
          <a:noFill/>
        </p:spPr>
      </p:pic>
      <p:pic>
        <p:nvPicPr>
          <p:cNvPr id="9" name="Picture 10" descr="pen 01 clip art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3933056"/>
            <a:ext cx="545498" cy="545498"/>
          </a:xfrm>
          <a:prstGeom prst="rect">
            <a:avLst/>
          </a:prstGeom>
          <a:noFill/>
        </p:spPr>
      </p:pic>
      <p:pic>
        <p:nvPicPr>
          <p:cNvPr id="10" name="Picture 12" descr="student chair angle view clip art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80312" y="4653136"/>
            <a:ext cx="492534" cy="648072"/>
          </a:xfrm>
          <a:prstGeom prst="rect">
            <a:avLst/>
          </a:prstGeom>
          <a:noFill/>
        </p:spPr>
      </p:pic>
      <p:pic>
        <p:nvPicPr>
          <p:cNvPr id="11" name="Picture 14" descr="schoolbag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27584" y="5877272"/>
            <a:ext cx="672072" cy="504055"/>
          </a:xfrm>
          <a:prstGeom prst="rect">
            <a:avLst/>
          </a:prstGeom>
          <a:noFill/>
        </p:spPr>
      </p:pic>
      <p:pic>
        <p:nvPicPr>
          <p:cNvPr id="12" name="Picture 16" descr="http://www.pelikan.com/pulse/vfs-public/img/store_article_images/Writing/Accessories/erasers/detail_images/rubber_eraser_SP_3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1560" y="3068960"/>
            <a:ext cx="1008678" cy="635094"/>
          </a:xfrm>
          <a:prstGeom prst="rect">
            <a:avLst/>
          </a:prstGeom>
          <a:noFill/>
        </p:spPr>
      </p:pic>
      <p:pic>
        <p:nvPicPr>
          <p:cNvPr id="13" name="Picture 18" descr="ruler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092281" y="2276872"/>
            <a:ext cx="1080119" cy="360040"/>
          </a:xfrm>
          <a:prstGeom prst="rect">
            <a:avLst/>
          </a:prstGeom>
          <a:noFill/>
        </p:spPr>
      </p:pic>
      <p:pic>
        <p:nvPicPr>
          <p:cNvPr id="14" name="Picture 20" descr="little boy clip art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971600" y="4797152"/>
            <a:ext cx="432251" cy="882145"/>
          </a:xfrm>
          <a:prstGeom prst="rect">
            <a:avLst/>
          </a:prstGeom>
          <a:noFill/>
        </p:spPr>
      </p:pic>
      <p:pic>
        <p:nvPicPr>
          <p:cNvPr id="15" name="Picture 22" descr="ballet girl clip art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380312" y="2852936"/>
            <a:ext cx="589746" cy="936104"/>
          </a:xfrm>
          <a:prstGeom prst="rect">
            <a:avLst/>
          </a:prstGeom>
          <a:noFill/>
        </p:spPr>
      </p:pic>
      <p:pic>
        <p:nvPicPr>
          <p:cNvPr id="16" name="Picture 24" descr="http://school.discoveryeducation.com/clipart/images/slate.gi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7236296" y="5517232"/>
            <a:ext cx="853967" cy="793873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3131840" y="1484784"/>
            <a:ext cx="259228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TEACHER</a:t>
            </a:r>
          </a:p>
          <a:p>
            <a:pPr algn="ctr"/>
            <a:r>
              <a:rPr lang="cs-CZ" sz="2800" dirty="0"/>
              <a:t>DESK</a:t>
            </a:r>
          </a:p>
          <a:p>
            <a:pPr algn="ctr"/>
            <a:r>
              <a:rPr lang="cs-CZ" sz="2800" dirty="0"/>
              <a:t>BOOK</a:t>
            </a:r>
          </a:p>
          <a:p>
            <a:pPr algn="ctr"/>
            <a:r>
              <a:rPr lang="cs-CZ" sz="2800" dirty="0"/>
              <a:t>PENCIL</a:t>
            </a:r>
          </a:p>
          <a:p>
            <a:pPr algn="ctr"/>
            <a:r>
              <a:rPr lang="cs-CZ" sz="2800" dirty="0"/>
              <a:t>PEN</a:t>
            </a:r>
          </a:p>
          <a:p>
            <a:pPr algn="ctr"/>
            <a:r>
              <a:rPr lang="cs-CZ" sz="2800" dirty="0"/>
              <a:t>SCHOOLBAG</a:t>
            </a:r>
          </a:p>
          <a:p>
            <a:pPr algn="ctr"/>
            <a:r>
              <a:rPr lang="cs-CZ" sz="2800" dirty="0"/>
              <a:t>RUBBER</a:t>
            </a:r>
          </a:p>
          <a:p>
            <a:pPr algn="ctr"/>
            <a:r>
              <a:rPr lang="cs-CZ" sz="2800" dirty="0"/>
              <a:t>RULER</a:t>
            </a:r>
          </a:p>
          <a:p>
            <a:pPr algn="ctr"/>
            <a:r>
              <a:rPr lang="cs-CZ" sz="2800" dirty="0"/>
              <a:t>CHAIR</a:t>
            </a:r>
          </a:p>
          <a:p>
            <a:pPr algn="ctr"/>
            <a:r>
              <a:rPr lang="cs-CZ" sz="2800" dirty="0"/>
              <a:t>BOY</a:t>
            </a:r>
          </a:p>
          <a:p>
            <a:pPr algn="ctr"/>
            <a:r>
              <a:rPr lang="cs-CZ" sz="2800" dirty="0"/>
              <a:t>GIRL</a:t>
            </a:r>
          </a:p>
          <a:p>
            <a:pPr algn="ctr"/>
            <a:r>
              <a:rPr lang="cs-CZ" sz="2800" dirty="0"/>
              <a:t>BLACKBOARD</a:t>
            </a:r>
          </a:p>
          <a:p>
            <a:pPr algn="ctr"/>
            <a:r>
              <a:rPr lang="cs-CZ" sz="2800" dirty="0"/>
              <a:t> 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chemeClr val="tx2">
                    <a:lumMod val="50000"/>
                  </a:schemeClr>
                </a:solidFill>
              </a:rPr>
              <a:t>Correct</a:t>
            </a: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  <a:br>
              <a:rPr lang="cs-CZ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877676" y="4221089"/>
            <a:ext cx="2809123" cy="11860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 descr="teacher pointing at blackbo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340768"/>
            <a:ext cx="1398662" cy="1033794"/>
          </a:xfrm>
          <a:prstGeom prst="rect">
            <a:avLst/>
          </a:prstGeom>
          <a:noFill/>
        </p:spPr>
      </p:pic>
      <p:pic>
        <p:nvPicPr>
          <p:cNvPr id="6" name="Picture 4" descr="Office Supplies pencil clip ar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140968"/>
            <a:ext cx="608114" cy="608114"/>
          </a:xfrm>
          <a:prstGeom prst="rect">
            <a:avLst/>
          </a:prstGeom>
          <a:noFill/>
        </p:spPr>
      </p:pic>
      <p:pic>
        <p:nvPicPr>
          <p:cNvPr id="7" name="Picture 6" descr="Office Supplies Desk 01 clip ar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1412776"/>
            <a:ext cx="977885" cy="792088"/>
          </a:xfrm>
          <a:prstGeom prst="rect">
            <a:avLst/>
          </a:prstGeom>
          <a:noFill/>
        </p:spPr>
      </p:pic>
      <p:pic>
        <p:nvPicPr>
          <p:cNvPr id="8" name="Picture 8" descr="book clip 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4941168"/>
            <a:ext cx="792088" cy="792088"/>
          </a:xfrm>
          <a:prstGeom prst="rect">
            <a:avLst/>
          </a:prstGeom>
          <a:noFill/>
        </p:spPr>
      </p:pic>
      <p:pic>
        <p:nvPicPr>
          <p:cNvPr id="9" name="Picture 10" descr="pen 01 clip art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2492896"/>
            <a:ext cx="720080" cy="720080"/>
          </a:xfrm>
          <a:prstGeom prst="rect">
            <a:avLst/>
          </a:prstGeom>
          <a:noFill/>
        </p:spPr>
      </p:pic>
      <p:pic>
        <p:nvPicPr>
          <p:cNvPr id="10" name="Picture 12" descr="student chair angle view clip art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139952" y="3140968"/>
            <a:ext cx="601986" cy="792088"/>
          </a:xfrm>
          <a:prstGeom prst="rect">
            <a:avLst/>
          </a:prstGeom>
          <a:noFill/>
        </p:spPr>
      </p:pic>
      <p:pic>
        <p:nvPicPr>
          <p:cNvPr id="11" name="Picture 14" descr="schoolbag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07772" y="2924944"/>
            <a:ext cx="864094" cy="648072"/>
          </a:xfrm>
          <a:prstGeom prst="rect">
            <a:avLst/>
          </a:prstGeom>
          <a:noFill/>
        </p:spPr>
      </p:pic>
      <p:pic>
        <p:nvPicPr>
          <p:cNvPr id="12" name="Picture 16" descr="http://www.pelikan.com/pulse/vfs-public/img/store_article_images/Writing/Accessories/erasers/detail_images/rubber_eraser_SP_30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187624" y="4869160"/>
            <a:ext cx="1124460" cy="707994"/>
          </a:xfrm>
          <a:prstGeom prst="rect">
            <a:avLst/>
          </a:prstGeom>
          <a:noFill/>
        </p:spPr>
      </p:pic>
      <p:pic>
        <p:nvPicPr>
          <p:cNvPr id="13" name="Picture 18" descr="ruler clip art">
            <a:hlinkClick r:id="rId13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092280" y="1340768"/>
            <a:ext cx="1170129" cy="504056"/>
          </a:xfrm>
          <a:prstGeom prst="rect">
            <a:avLst/>
          </a:prstGeom>
          <a:noFill/>
        </p:spPr>
      </p:pic>
      <p:pic>
        <p:nvPicPr>
          <p:cNvPr id="14" name="Picture 20" descr="little boy clip art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436096" y="4581128"/>
            <a:ext cx="538732" cy="1099453"/>
          </a:xfrm>
          <a:prstGeom prst="rect">
            <a:avLst/>
          </a:prstGeom>
          <a:noFill/>
        </p:spPr>
      </p:pic>
      <p:pic>
        <p:nvPicPr>
          <p:cNvPr id="15" name="Picture 22" descr="ballet girl clip art">
            <a:hlinkClick r:id="rId19"/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452320" y="2564904"/>
            <a:ext cx="725840" cy="1152128"/>
          </a:xfrm>
          <a:prstGeom prst="rect">
            <a:avLst/>
          </a:prstGeom>
          <a:noFill/>
        </p:spPr>
      </p:pic>
      <p:pic>
        <p:nvPicPr>
          <p:cNvPr id="16" name="Picture 24" descr="http://school.discoveryeducation.com/clipart/images/slate.gif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6948264" y="4653136"/>
            <a:ext cx="951990" cy="884998"/>
          </a:xfrm>
          <a:prstGeom prst="rect">
            <a:avLst/>
          </a:prstGeom>
          <a:noFill/>
        </p:spPr>
      </p:pic>
      <p:sp>
        <p:nvSpPr>
          <p:cNvPr id="18" name="TextovéPole 17"/>
          <p:cNvSpPr txBox="1"/>
          <p:nvPr/>
        </p:nvSpPr>
        <p:spPr>
          <a:xfrm>
            <a:off x="755576" y="2348881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 TEACHER</a:t>
            </a:r>
          </a:p>
          <a:p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2204864"/>
            <a:ext cx="1008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 DESK</a:t>
            </a:r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131840" y="573325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BOOK</a:t>
            </a:r>
          </a:p>
          <a:p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386104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PENCIL</a:t>
            </a:r>
          </a:p>
          <a:p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96136" y="3356992"/>
            <a:ext cx="1152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PEN</a:t>
            </a:r>
          </a:p>
          <a:p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267744" y="3861048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SCHOOLBAG</a:t>
            </a:r>
          </a:p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15616" y="5661248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RUBBER</a:t>
            </a:r>
          </a:p>
          <a:p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092280" y="206084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RULER</a:t>
            </a:r>
          </a:p>
          <a:p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067944" y="400506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CHAIR</a:t>
            </a:r>
          </a:p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292080" y="5949280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BOY</a:t>
            </a:r>
          </a:p>
          <a:p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236296" y="3933056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GIRL</a:t>
            </a:r>
          </a:p>
          <a:p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804248" y="573325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BLACKBOARD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Match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the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words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with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the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Picture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and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write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5">
                    <a:lumMod val="75000"/>
                  </a:schemeClr>
                </a:solidFill>
              </a:rPr>
              <a:t>them</a:t>
            </a:r>
            <a:r>
              <a:rPr lang="cs-CZ" sz="3600" b="1" dirty="0">
                <a:solidFill>
                  <a:schemeClr val="accent5">
                    <a:lumMod val="75000"/>
                  </a:schemeClr>
                </a:solidFill>
              </a:rPr>
              <a:t>:</a:t>
            </a:r>
          </a:p>
        </p:txBody>
      </p:sp>
      <p:pic>
        <p:nvPicPr>
          <p:cNvPr id="5" name="Obrázek 4" descr="Situační obrázky - škola a tří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38350"/>
            <a:ext cx="4824536" cy="340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6372200" y="1556792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3995936" y="1556792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6876256" y="2564904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6948264" y="3789040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0" name="AutoShape 6"/>
          <p:cNvSpPr>
            <a:spLocks noChangeArrowheads="1"/>
          </p:cNvSpPr>
          <p:nvPr/>
        </p:nvSpPr>
        <p:spPr bwMode="auto">
          <a:xfrm>
            <a:off x="6804248" y="4869160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6228184" y="5661248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3707904" y="5661248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>
            <a:off x="1403648" y="5661248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>
            <a:off x="683568" y="4581128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683568" y="3501008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6" name="AutoShape 12"/>
          <p:cNvSpPr>
            <a:spLocks noChangeArrowheads="1"/>
          </p:cNvSpPr>
          <p:nvPr/>
        </p:nvSpPr>
        <p:spPr bwMode="auto">
          <a:xfrm>
            <a:off x="539552" y="2276872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7" name="AutoShape 13"/>
          <p:cNvSpPr>
            <a:spLocks noChangeArrowheads="1"/>
          </p:cNvSpPr>
          <p:nvPr/>
        </p:nvSpPr>
        <p:spPr bwMode="auto">
          <a:xfrm>
            <a:off x="1763688" y="1556792"/>
            <a:ext cx="16573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16398" name="AutoShape 14"/>
          <p:cNvCxnSpPr>
            <a:cxnSpLocks noChangeShapeType="1"/>
          </p:cNvCxnSpPr>
          <p:nvPr/>
        </p:nvCxnSpPr>
        <p:spPr bwMode="auto">
          <a:xfrm>
            <a:off x="2195736" y="2492896"/>
            <a:ext cx="1152128" cy="72008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399" name="AutoShape 15"/>
          <p:cNvCxnSpPr>
            <a:cxnSpLocks noChangeShapeType="1"/>
          </p:cNvCxnSpPr>
          <p:nvPr/>
        </p:nvCxnSpPr>
        <p:spPr bwMode="auto">
          <a:xfrm>
            <a:off x="2339752" y="3717032"/>
            <a:ext cx="648072" cy="28803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0" name="AutoShape 16"/>
          <p:cNvCxnSpPr>
            <a:cxnSpLocks noChangeShapeType="1"/>
            <a:stCxn id="16394" idx="3"/>
          </p:cNvCxnSpPr>
          <p:nvPr/>
        </p:nvCxnSpPr>
        <p:spPr bwMode="auto">
          <a:xfrm flipV="1">
            <a:off x="2340918" y="4077072"/>
            <a:ext cx="1511002" cy="6731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1" name="AutoShape 17"/>
          <p:cNvCxnSpPr>
            <a:cxnSpLocks noChangeShapeType="1"/>
          </p:cNvCxnSpPr>
          <p:nvPr/>
        </p:nvCxnSpPr>
        <p:spPr bwMode="auto">
          <a:xfrm flipH="1">
            <a:off x="3059832" y="4725144"/>
            <a:ext cx="648072" cy="9361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2" name="AutoShape 18"/>
          <p:cNvCxnSpPr>
            <a:cxnSpLocks noChangeShapeType="1"/>
          </p:cNvCxnSpPr>
          <p:nvPr/>
        </p:nvCxnSpPr>
        <p:spPr bwMode="auto">
          <a:xfrm>
            <a:off x="3995936" y="4941168"/>
            <a:ext cx="360040" cy="72008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3" name="AutoShape 19"/>
          <p:cNvCxnSpPr>
            <a:cxnSpLocks noChangeShapeType="1"/>
          </p:cNvCxnSpPr>
          <p:nvPr/>
        </p:nvCxnSpPr>
        <p:spPr bwMode="auto">
          <a:xfrm>
            <a:off x="4355976" y="4797152"/>
            <a:ext cx="1872977" cy="85839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4" name="AutoShape 20"/>
          <p:cNvCxnSpPr>
            <a:cxnSpLocks noChangeShapeType="1"/>
            <a:endCxn id="16390" idx="1"/>
          </p:cNvCxnSpPr>
          <p:nvPr/>
        </p:nvCxnSpPr>
        <p:spPr bwMode="auto">
          <a:xfrm>
            <a:off x="4860032" y="3933056"/>
            <a:ext cx="1944216" cy="110517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5" name="AutoShape 21"/>
          <p:cNvCxnSpPr>
            <a:cxnSpLocks noChangeShapeType="1"/>
          </p:cNvCxnSpPr>
          <p:nvPr/>
        </p:nvCxnSpPr>
        <p:spPr bwMode="auto">
          <a:xfrm>
            <a:off x="6084168" y="3501008"/>
            <a:ext cx="864865" cy="498351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6" name="AutoShape 22"/>
          <p:cNvCxnSpPr>
            <a:cxnSpLocks noChangeShapeType="1"/>
          </p:cNvCxnSpPr>
          <p:nvPr/>
        </p:nvCxnSpPr>
        <p:spPr bwMode="auto">
          <a:xfrm flipH="1">
            <a:off x="5652120" y="2780928"/>
            <a:ext cx="1224136" cy="144016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7" name="AutoShape 23"/>
          <p:cNvCxnSpPr>
            <a:cxnSpLocks noChangeShapeType="1"/>
          </p:cNvCxnSpPr>
          <p:nvPr/>
        </p:nvCxnSpPr>
        <p:spPr bwMode="auto">
          <a:xfrm flipH="1">
            <a:off x="5076056" y="1844824"/>
            <a:ext cx="1296144" cy="93610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8" name="AutoShape 24"/>
          <p:cNvCxnSpPr>
            <a:cxnSpLocks noChangeShapeType="1"/>
          </p:cNvCxnSpPr>
          <p:nvPr/>
        </p:nvCxnSpPr>
        <p:spPr bwMode="auto">
          <a:xfrm>
            <a:off x="3347864" y="1916832"/>
            <a:ext cx="504825" cy="71437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cxnSp>
        <p:nvCxnSpPr>
          <p:cNvPr id="16409" name="AutoShape 25"/>
          <p:cNvCxnSpPr>
            <a:cxnSpLocks noChangeShapeType="1"/>
          </p:cNvCxnSpPr>
          <p:nvPr/>
        </p:nvCxnSpPr>
        <p:spPr bwMode="auto">
          <a:xfrm>
            <a:off x="4788024" y="1916832"/>
            <a:ext cx="288032" cy="18002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53" name="TextovéPole 52"/>
          <p:cNvSpPr txBox="1"/>
          <p:nvPr/>
        </p:nvSpPr>
        <p:spPr>
          <a:xfrm>
            <a:off x="611560" y="6165305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WINDOW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PENCIL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BOOK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PEN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TEACHER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 PICTURE</a:t>
            </a:r>
          </a:p>
          <a:p>
            <a:pPr algn="ctr"/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	DESK	CHAIR	SUN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BOY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GIRL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1600" b="1" dirty="0" smtClean="0">
                <a:solidFill>
                  <a:schemeClr val="accent6">
                    <a:lumMod val="75000"/>
                  </a:schemeClr>
                </a:solidFill>
              </a:rPr>
              <a:t>BLACKBOARD</a:t>
            </a: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</a:rPr>
              <a:t>	</a:t>
            </a:r>
          </a:p>
          <a:p>
            <a:pPr algn="ctr"/>
            <a:endParaRPr lang="cs-C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r>
              <a:rPr lang="cs-CZ" sz="4000" dirty="0" err="1" smtClean="0"/>
              <a:t>Write</a:t>
            </a:r>
            <a:r>
              <a:rPr lang="cs-CZ" sz="4000" dirty="0" smtClean="0"/>
              <a:t>  </a:t>
            </a:r>
            <a:r>
              <a:rPr lang="cs-CZ" sz="4000" b="1" dirty="0" err="1" smtClean="0"/>
              <a:t>There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is</a:t>
            </a:r>
            <a:r>
              <a:rPr lang="cs-CZ" sz="4000" dirty="0" smtClean="0"/>
              <a:t>   </a:t>
            </a:r>
            <a:r>
              <a:rPr lang="cs-CZ" sz="4000" dirty="0" err="1" smtClean="0"/>
              <a:t>or</a:t>
            </a:r>
            <a:r>
              <a:rPr lang="cs-CZ" sz="4000" dirty="0" smtClean="0"/>
              <a:t>   </a:t>
            </a:r>
            <a:r>
              <a:rPr lang="cs-CZ" sz="4000" b="1" dirty="0" err="1" smtClean="0"/>
              <a:t>There</a:t>
            </a:r>
            <a:r>
              <a:rPr lang="cs-CZ" sz="4000" b="1" dirty="0" smtClean="0"/>
              <a:t> are</a:t>
            </a:r>
            <a:r>
              <a:rPr lang="cs-CZ" sz="4000" dirty="0" smtClean="0"/>
              <a:t>  </a:t>
            </a:r>
            <a:r>
              <a:rPr lang="cs-CZ" sz="4000" dirty="0" err="1" smtClean="0"/>
              <a:t>and</a:t>
            </a:r>
            <a:r>
              <a:rPr lang="cs-CZ" sz="40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number</a:t>
            </a:r>
            <a:r>
              <a:rPr lang="cs-CZ" sz="4000" dirty="0" smtClean="0"/>
              <a:t>:</a:t>
            </a:r>
            <a:r>
              <a:rPr lang="cs-CZ" sz="1600" dirty="0" smtClean="0"/>
              <a:t>  </a:t>
            </a:r>
            <a:r>
              <a:rPr lang="cs-CZ" sz="2000" dirty="0" smtClean="0"/>
              <a:t>(PRACUJ PODLE OBRÁZKU)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003232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800" dirty="0"/>
              <a:t> 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1</a:t>
            </a:r>
            <a:r>
              <a:rPr lang="cs-CZ" sz="2400" dirty="0"/>
              <a:t>. …………………………………………………………………</a:t>
            </a:r>
            <a:r>
              <a:rPr lang="cs-CZ" sz="2400" dirty="0" err="1"/>
              <a:t>pencils</a:t>
            </a:r>
            <a:r>
              <a:rPr lang="cs-CZ" sz="2400" dirty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2</a:t>
            </a:r>
            <a:r>
              <a:rPr lang="cs-CZ" sz="2400" dirty="0"/>
              <a:t>. …………………………………………………………………</a:t>
            </a:r>
            <a:r>
              <a:rPr lang="cs-CZ" sz="2400" dirty="0" err="1"/>
              <a:t>chairs</a:t>
            </a:r>
            <a:r>
              <a:rPr lang="cs-CZ" sz="2400" dirty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3</a:t>
            </a:r>
            <a:r>
              <a:rPr lang="cs-CZ" sz="2400" dirty="0"/>
              <a:t>. …………………………………………………………………</a:t>
            </a:r>
            <a:r>
              <a:rPr lang="cs-CZ" sz="2400" dirty="0" err="1"/>
              <a:t>teacher</a:t>
            </a:r>
            <a:r>
              <a:rPr lang="cs-CZ" sz="2400" dirty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4</a:t>
            </a:r>
            <a:r>
              <a:rPr lang="cs-CZ" sz="2400" dirty="0"/>
              <a:t>. …………………………………………………………………</a:t>
            </a:r>
            <a:r>
              <a:rPr lang="cs-CZ" sz="2400" dirty="0" err="1"/>
              <a:t>childern</a:t>
            </a:r>
            <a:r>
              <a:rPr lang="cs-CZ" sz="2400" dirty="0"/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5</a:t>
            </a:r>
            <a:r>
              <a:rPr lang="cs-CZ" sz="2400" dirty="0"/>
              <a:t>. ………………………………………………………………… Windows.</a:t>
            </a:r>
          </a:p>
          <a:p>
            <a:pPr>
              <a:lnSpc>
                <a:spcPct val="150000"/>
              </a:lnSpc>
              <a:buNone/>
            </a:pPr>
            <a:r>
              <a:rPr lang="cs-CZ" sz="2400" dirty="0" smtClean="0"/>
              <a:t>		6</a:t>
            </a:r>
            <a:r>
              <a:rPr lang="cs-CZ" sz="2400" dirty="0"/>
              <a:t>. …………………………………………………………………</a:t>
            </a:r>
            <a:r>
              <a:rPr lang="cs-CZ" sz="2400" dirty="0" err="1"/>
              <a:t>picture</a:t>
            </a:r>
            <a:r>
              <a:rPr lang="cs-CZ" sz="2400" dirty="0"/>
              <a:t>.</a:t>
            </a:r>
          </a:p>
        </p:txBody>
      </p:sp>
      <p:pic>
        <p:nvPicPr>
          <p:cNvPr id="4" name="Picture 4" descr="Office Supplies pencil clip art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733256"/>
            <a:ext cx="736476" cy="736476"/>
          </a:xfrm>
          <a:prstGeom prst="rect">
            <a:avLst/>
          </a:prstGeom>
          <a:noFill/>
        </p:spPr>
      </p:pic>
      <p:pic>
        <p:nvPicPr>
          <p:cNvPr id="5" name="Picture 12" descr="student chair angle view clip art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733256"/>
            <a:ext cx="601986" cy="792088"/>
          </a:xfrm>
          <a:prstGeom prst="rect">
            <a:avLst/>
          </a:prstGeom>
          <a:noFill/>
        </p:spPr>
      </p:pic>
      <p:pic>
        <p:nvPicPr>
          <p:cNvPr id="6" name="Picture 2" descr="teacher pointing at blackboar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445224"/>
            <a:ext cx="1656184" cy="1224137"/>
          </a:xfrm>
          <a:prstGeom prst="rect">
            <a:avLst/>
          </a:prstGeom>
          <a:noFill/>
        </p:spPr>
      </p:pic>
      <p:pic>
        <p:nvPicPr>
          <p:cNvPr id="7" name="Picture 20" descr="little boy clip art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5517232"/>
            <a:ext cx="538732" cy="1099453"/>
          </a:xfrm>
          <a:prstGeom prst="rect">
            <a:avLst/>
          </a:prstGeom>
          <a:noFill/>
        </p:spPr>
      </p:pic>
      <p:pic>
        <p:nvPicPr>
          <p:cNvPr id="8" name="Picture 22" descr="ballet girl clip art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71800" y="5517232"/>
            <a:ext cx="725840" cy="11521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sz="3600" b="1" dirty="0" err="1">
                <a:solidFill>
                  <a:srgbClr val="C00000"/>
                </a:solidFill>
              </a:rPr>
              <a:t>Match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the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words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with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the</a:t>
            </a:r>
            <a:r>
              <a:rPr lang="cs-CZ" sz="3600" b="1" dirty="0">
                <a:solidFill>
                  <a:srgbClr val="C00000"/>
                </a:solidFill>
              </a:rPr>
              <a:t> Picture </a:t>
            </a:r>
            <a:r>
              <a:rPr lang="cs-CZ" sz="3600" b="1" dirty="0" err="1">
                <a:solidFill>
                  <a:srgbClr val="C00000"/>
                </a:solidFill>
              </a:rPr>
              <a:t>and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translate</a:t>
            </a:r>
            <a:r>
              <a:rPr lang="cs-CZ" sz="3600" b="1" dirty="0">
                <a:solidFill>
                  <a:srgbClr val="C00000"/>
                </a:solidFill>
              </a:rPr>
              <a:t> </a:t>
            </a:r>
            <a:r>
              <a:rPr lang="cs-CZ" sz="3600" b="1" dirty="0" err="1">
                <a:solidFill>
                  <a:srgbClr val="C00000"/>
                </a:solidFill>
              </a:rPr>
              <a:t>them</a:t>
            </a:r>
            <a:r>
              <a:rPr lang="cs-CZ" sz="3600" b="1" dirty="0">
                <a:solidFill>
                  <a:srgbClr val="C00000"/>
                </a:solidFill>
              </a:rPr>
              <a:t>: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4" name="Obrázek 3" descr="Situační obrázky - škola a tří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038350"/>
            <a:ext cx="4824536" cy="340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AutoShape 20"/>
          <p:cNvCxnSpPr>
            <a:cxnSpLocks noChangeShapeType="1"/>
          </p:cNvCxnSpPr>
          <p:nvPr/>
        </p:nvCxnSpPr>
        <p:spPr bwMode="auto">
          <a:xfrm>
            <a:off x="4860032" y="3933056"/>
            <a:ext cx="1944216" cy="110517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7410" name="AutoShape 2"/>
          <p:cNvSpPr>
            <a:spLocks noChangeArrowheads="1"/>
          </p:cNvSpPr>
          <p:nvPr/>
        </p:nvSpPr>
        <p:spPr bwMode="auto">
          <a:xfrm>
            <a:off x="1115616" y="2852936"/>
            <a:ext cx="1038225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TEACHER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1" name="AutoShape 3"/>
          <p:cNvSpPr>
            <a:spLocks noChangeArrowheads="1"/>
          </p:cNvSpPr>
          <p:nvPr/>
        </p:nvSpPr>
        <p:spPr bwMode="auto">
          <a:xfrm>
            <a:off x="971600" y="3645024"/>
            <a:ext cx="1285875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BOY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6948264" y="2276872"/>
            <a:ext cx="1247775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SUN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1043608" y="4653136"/>
            <a:ext cx="1285875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GIRL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4" name="AutoShape 6"/>
          <p:cNvSpPr>
            <a:spLocks noChangeArrowheads="1"/>
          </p:cNvSpPr>
          <p:nvPr/>
        </p:nvSpPr>
        <p:spPr bwMode="auto">
          <a:xfrm>
            <a:off x="1331640" y="1628800"/>
            <a:ext cx="152400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WINDOW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5" name="AutoShape 7"/>
          <p:cNvSpPr>
            <a:spLocks noChangeArrowheads="1"/>
          </p:cNvSpPr>
          <p:nvPr/>
        </p:nvSpPr>
        <p:spPr bwMode="auto">
          <a:xfrm>
            <a:off x="1403648" y="5517232"/>
            <a:ext cx="1209675" cy="338138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PENCIL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6" name="AutoShape 8"/>
          <p:cNvSpPr>
            <a:spLocks noChangeArrowheads="1"/>
          </p:cNvSpPr>
          <p:nvPr/>
        </p:nvSpPr>
        <p:spPr bwMode="auto">
          <a:xfrm>
            <a:off x="5868144" y="5517232"/>
            <a:ext cx="1304925" cy="28803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BOOK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7" name="AutoShape 9"/>
          <p:cNvSpPr>
            <a:spLocks noChangeArrowheads="1"/>
          </p:cNvSpPr>
          <p:nvPr/>
        </p:nvSpPr>
        <p:spPr bwMode="auto">
          <a:xfrm>
            <a:off x="7164288" y="4653136"/>
            <a:ext cx="1247775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PEN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8" name="AutoShape 10"/>
          <p:cNvSpPr>
            <a:spLocks noChangeArrowheads="1"/>
          </p:cNvSpPr>
          <p:nvPr/>
        </p:nvSpPr>
        <p:spPr bwMode="auto">
          <a:xfrm>
            <a:off x="5868144" y="1628800"/>
            <a:ext cx="1552575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PICTURE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9" name="AutoShape 11"/>
          <p:cNvSpPr>
            <a:spLocks noChangeArrowheads="1"/>
          </p:cNvSpPr>
          <p:nvPr/>
        </p:nvSpPr>
        <p:spPr bwMode="auto">
          <a:xfrm>
            <a:off x="7092280" y="3573016"/>
            <a:ext cx="1440159" cy="32938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BLACKBOARD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0" name="AutoShape 12"/>
          <p:cNvSpPr>
            <a:spLocks noChangeArrowheads="1"/>
          </p:cNvSpPr>
          <p:nvPr/>
        </p:nvSpPr>
        <p:spPr bwMode="auto">
          <a:xfrm>
            <a:off x="3707904" y="5661248"/>
            <a:ext cx="1314450" cy="3397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DESK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21" name="AutoShape 13"/>
          <p:cNvSpPr>
            <a:spLocks noChangeArrowheads="1"/>
          </p:cNvSpPr>
          <p:nvPr/>
        </p:nvSpPr>
        <p:spPr bwMode="auto">
          <a:xfrm>
            <a:off x="3635896" y="1556792"/>
            <a:ext cx="1466850" cy="33813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CHAIR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cs-CZ" sz="2400" b="1" dirty="0" err="1" smtClean="0">
                <a:solidFill>
                  <a:schemeClr val="accent6">
                    <a:lumMod val="75000"/>
                  </a:schemeClr>
                </a:solidFill>
              </a:rPr>
              <a:t>Colour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: 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blue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window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green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desk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a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brown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picture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cs-CZ" sz="24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                 a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yellow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sun	 a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red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book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 	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 a 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pink </a:t>
            </a:r>
            <a:r>
              <a:rPr lang="cs-CZ" sz="2400" dirty="0" err="1">
                <a:solidFill>
                  <a:schemeClr val="accent6">
                    <a:lumMod val="75000"/>
                  </a:schemeClr>
                </a:solidFill>
              </a:rPr>
              <a:t>pencil</a:t>
            </a:r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cs-CZ" sz="2400" dirty="0">
                <a:solidFill>
                  <a:schemeClr val="accent6">
                    <a:lumMod val="75000"/>
                  </a:schemeClr>
                </a:solidFill>
              </a:rPr>
            </a:b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Situační obrázky - škola a třída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340768"/>
            <a:ext cx="5544616" cy="4680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Zdroje obrázků: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/>
              <a:t>		 </a:t>
            </a:r>
            <a:r>
              <a:rPr lang="cs-CZ" sz="1200" u="sng" dirty="0">
                <a:hlinkClick r:id="rId2"/>
              </a:rPr>
              <a:t>http://www.</a:t>
            </a:r>
            <a:r>
              <a:rPr lang="cs-CZ" sz="1200" u="sng" dirty="0" err="1">
                <a:hlinkClick r:id="rId2"/>
              </a:rPr>
              <a:t>pdclipart.org</a:t>
            </a:r>
            <a:r>
              <a:rPr lang="cs-CZ" sz="1200" u="sng" dirty="0">
                <a:hlinkClick r:id="rId2"/>
              </a:rPr>
              <a:t>/</a:t>
            </a:r>
            <a:r>
              <a:rPr lang="cs-CZ" sz="1200" u="sng" dirty="0" err="1">
                <a:hlinkClick r:id="rId2"/>
              </a:rPr>
              <a:t>displayimage.php</a:t>
            </a:r>
            <a:r>
              <a:rPr lang="cs-CZ" sz="1200" u="sng" dirty="0">
                <a:hlinkClick r:id="rId2"/>
              </a:rPr>
              <a:t>?album=</a:t>
            </a:r>
            <a:r>
              <a:rPr lang="cs-CZ" sz="1200" u="sng" dirty="0" err="1">
                <a:hlinkClick r:id="rId2"/>
              </a:rPr>
              <a:t>search</a:t>
            </a:r>
            <a:r>
              <a:rPr lang="cs-CZ" sz="1200" u="sng" dirty="0">
                <a:hlinkClick r:id="rId2"/>
              </a:rPr>
              <a:t>&amp;</a:t>
            </a:r>
            <a:r>
              <a:rPr lang="cs-CZ" sz="1200" u="sng" dirty="0" err="1">
                <a:hlinkClick r:id="rId2"/>
              </a:rPr>
              <a:t>cat</a:t>
            </a:r>
            <a:r>
              <a:rPr lang="cs-CZ" sz="1200" u="sng" dirty="0">
                <a:hlinkClick r:id="rId2"/>
              </a:rPr>
              <a:t>=0&amp;</a:t>
            </a:r>
            <a:r>
              <a:rPr lang="cs-CZ" sz="1200" u="sng" dirty="0" err="1">
                <a:hlinkClick r:id="rId2"/>
              </a:rPr>
              <a:t>pos</a:t>
            </a:r>
            <a:r>
              <a:rPr lang="cs-CZ" sz="1200" u="sng" dirty="0">
                <a:hlinkClick r:id="rId2"/>
              </a:rPr>
              <a:t>=5</a:t>
            </a:r>
            <a:endParaRPr lang="cs-CZ" sz="1200" dirty="0"/>
          </a:p>
          <a:p>
            <a:pPr>
              <a:lnSpc>
                <a:spcPct val="250000"/>
              </a:lnSpc>
              <a:buNone/>
            </a:pPr>
            <a:r>
              <a:rPr lang="cs-CZ" sz="1200" dirty="0"/>
              <a:t> </a:t>
            </a:r>
            <a:r>
              <a:rPr lang="cs-CZ" sz="1200" dirty="0" smtClean="0"/>
              <a:t>		 </a:t>
            </a:r>
            <a:r>
              <a:rPr lang="cs-CZ" sz="1200" u="sng" dirty="0">
                <a:hlinkClick r:id="rId3"/>
              </a:rPr>
              <a:t>http://</a:t>
            </a:r>
            <a:r>
              <a:rPr lang="cs-CZ" sz="1200" u="sng" dirty="0" smtClean="0">
                <a:hlinkClick r:id="rId3"/>
              </a:rPr>
              <a:t>www.</a:t>
            </a:r>
            <a:r>
              <a:rPr lang="cs-CZ" sz="1200" u="sng" dirty="0" err="1" smtClean="0">
                <a:hlinkClick r:id="rId3"/>
              </a:rPr>
              <a:t>pdclipart.org</a:t>
            </a:r>
            <a:r>
              <a:rPr lang="cs-CZ" sz="1200" u="sng" dirty="0" smtClean="0">
                <a:hlinkClick r:id="rId3"/>
              </a:rPr>
              <a:t>/</a:t>
            </a:r>
            <a:r>
              <a:rPr lang="cs-CZ" sz="1200" u="sng" dirty="0" err="1" smtClean="0">
                <a:hlinkClick r:id="rId3"/>
              </a:rPr>
              <a:t>thumbnails.php</a:t>
            </a:r>
            <a:endParaRPr lang="cs-CZ" sz="1200" dirty="0" smtClean="0"/>
          </a:p>
          <a:p>
            <a:pPr>
              <a:lnSpc>
                <a:spcPct val="250000"/>
              </a:lnSpc>
              <a:buNone/>
            </a:pPr>
            <a:r>
              <a:rPr lang="cs-CZ" sz="1200" dirty="0" smtClean="0"/>
              <a:t> 			 </a:t>
            </a:r>
            <a:r>
              <a:rPr lang="cs-CZ" sz="1200" u="sng" dirty="0" smtClean="0">
                <a:hlinkClick r:id="rId4"/>
              </a:rPr>
              <a:t>http://www.</a:t>
            </a:r>
            <a:r>
              <a:rPr lang="cs-CZ" sz="1200" u="sng" dirty="0" err="1" smtClean="0">
                <a:hlinkClick r:id="rId4"/>
              </a:rPr>
              <a:t>pdclipart.org</a:t>
            </a:r>
            <a:r>
              <a:rPr lang="cs-CZ" sz="1200" u="sng" dirty="0" smtClean="0">
                <a:hlinkClick r:id="rId4"/>
              </a:rPr>
              <a:t>/</a:t>
            </a:r>
            <a:r>
              <a:rPr lang="cs-CZ" sz="1200" u="sng" dirty="0" err="1" smtClean="0">
                <a:hlinkClick r:id="rId4"/>
              </a:rPr>
              <a:t>thumbnails.php</a:t>
            </a:r>
            <a:r>
              <a:rPr lang="cs-CZ" sz="1200" u="sng" dirty="0" smtClean="0">
                <a:hlinkClick r:id="rId4"/>
              </a:rPr>
              <a:t>?album=</a:t>
            </a:r>
            <a:r>
              <a:rPr lang="cs-CZ" sz="1200" u="sng" dirty="0" err="1" smtClean="0">
                <a:hlinkClick r:id="rId4"/>
              </a:rPr>
              <a:t>search</a:t>
            </a:r>
            <a:r>
              <a:rPr lang="cs-CZ" sz="1200" u="sng" dirty="0" smtClean="0">
                <a:hlinkClick r:id="rId4"/>
              </a:rPr>
              <a:t>&amp;</a:t>
            </a:r>
            <a:r>
              <a:rPr lang="cs-CZ" sz="1200" u="sng" dirty="0" err="1" smtClean="0">
                <a:hlinkClick r:id="rId4"/>
              </a:rPr>
              <a:t>cat</a:t>
            </a:r>
            <a:r>
              <a:rPr lang="cs-CZ" sz="1200" u="sng" dirty="0" smtClean="0">
                <a:hlinkClick r:id="rId4"/>
              </a:rPr>
              <a:t>=0&amp;</a:t>
            </a:r>
            <a:r>
              <a:rPr lang="cs-CZ" sz="1200" u="sng" dirty="0" err="1" smtClean="0">
                <a:hlinkClick r:id="rId4"/>
              </a:rPr>
              <a:t>page</a:t>
            </a:r>
            <a:r>
              <a:rPr lang="cs-CZ" sz="1200" u="sng" dirty="0" smtClean="0">
                <a:hlinkClick r:id="rId4"/>
              </a:rPr>
              <a:t>=2</a:t>
            </a:r>
            <a:endParaRPr lang="cs-CZ" sz="1200" dirty="0" smtClean="0"/>
          </a:p>
          <a:p>
            <a:pPr>
              <a:lnSpc>
                <a:spcPct val="250000"/>
              </a:lnSpc>
              <a:buNone/>
            </a:pPr>
            <a:r>
              <a:rPr lang="cs-CZ" sz="1200" dirty="0" smtClean="0"/>
              <a:t>  		 </a:t>
            </a:r>
            <a:r>
              <a:rPr lang="cs-CZ" sz="1200" u="sng" dirty="0">
                <a:hlinkClick r:id="rId3"/>
              </a:rPr>
              <a:t>http://www.</a:t>
            </a:r>
            <a:r>
              <a:rPr lang="cs-CZ" sz="1200" u="sng" dirty="0" err="1">
                <a:hlinkClick r:id="rId3"/>
              </a:rPr>
              <a:t>pdclipart.org</a:t>
            </a:r>
            <a:r>
              <a:rPr lang="cs-CZ" sz="1200" u="sng" dirty="0">
                <a:hlinkClick r:id="rId3"/>
              </a:rPr>
              <a:t>/</a:t>
            </a:r>
            <a:r>
              <a:rPr lang="cs-CZ" sz="1200" u="sng" dirty="0" err="1">
                <a:hlinkClick r:id="rId3"/>
              </a:rPr>
              <a:t>thumbnails.php</a:t>
            </a:r>
            <a:endParaRPr lang="cs-CZ" sz="1200" dirty="0"/>
          </a:p>
          <a:p>
            <a:pPr>
              <a:lnSpc>
                <a:spcPct val="250000"/>
              </a:lnSpc>
              <a:buNone/>
            </a:pPr>
            <a:r>
              <a:rPr lang="cs-CZ" sz="1200" dirty="0"/>
              <a:t>    </a:t>
            </a:r>
            <a:r>
              <a:rPr lang="cs-CZ" sz="1200" dirty="0" smtClean="0"/>
              <a:t>		  		</a:t>
            </a:r>
            <a:r>
              <a:rPr lang="cs-CZ" sz="1200" u="sng" dirty="0" smtClean="0">
                <a:hlinkClick r:id="rId3"/>
              </a:rPr>
              <a:t>http</a:t>
            </a:r>
            <a:r>
              <a:rPr lang="cs-CZ" sz="1200" u="sng" dirty="0">
                <a:hlinkClick r:id="rId3"/>
              </a:rPr>
              <a:t>://www.</a:t>
            </a:r>
            <a:r>
              <a:rPr lang="cs-CZ" sz="1200" u="sng" dirty="0" err="1">
                <a:hlinkClick r:id="rId3"/>
              </a:rPr>
              <a:t>pdclipart.org</a:t>
            </a:r>
            <a:r>
              <a:rPr lang="cs-CZ" sz="1200" u="sng" dirty="0">
                <a:hlinkClick r:id="rId3"/>
              </a:rPr>
              <a:t>/</a:t>
            </a:r>
            <a:r>
              <a:rPr lang="cs-CZ" sz="1200" u="sng" dirty="0" err="1">
                <a:hlinkClick r:id="rId3"/>
              </a:rPr>
              <a:t>thumbnails.php</a:t>
            </a:r>
            <a:endParaRPr lang="cs-CZ" sz="1200" dirty="0"/>
          </a:p>
          <a:p>
            <a:pPr>
              <a:lnSpc>
                <a:spcPct val="250000"/>
              </a:lnSpc>
              <a:buNone/>
            </a:pPr>
            <a:r>
              <a:rPr lang="cs-CZ" sz="1200" dirty="0"/>
              <a:t> </a:t>
            </a:r>
            <a:r>
              <a:rPr lang="cs-CZ" sz="1200" dirty="0" smtClean="0"/>
              <a:t>		 </a:t>
            </a:r>
            <a:r>
              <a:rPr lang="cs-CZ" sz="1200" dirty="0"/>
              <a:t>http://www.</a:t>
            </a:r>
            <a:r>
              <a:rPr lang="cs-CZ" sz="1200" dirty="0" err="1"/>
              <a:t>pdclipart.org</a:t>
            </a:r>
            <a:r>
              <a:rPr lang="cs-CZ" sz="1200" dirty="0"/>
              <a:t>/</a:t>
            </a:r>
            <a:r>
              <a:rPr lang="cs-CZ" sz="1200" dirty="0" err="1"/>
              <a:t>thumbnails.php</a:t>
            </a:r>
            <a:r>
              <a:rPr lang="cs-CZ" sz="1200" dirty="0"/>
              <a:t>?album=89</a:t>
            </a:r>
          </a:p>
          <a:p>
            <a:pPr>
              <a:lnSpc>
                <a:spcPct val="250000"/>
              </a:lnSpc>
              <a:buNone/>
            </a:pPr>
            <a:r>
              <a:rPr lang="cs-CZ" sz="1200" dirty="0"/>
              <a:t>   </a:t>
            </a:r>
            <a:r>
              <a:rPr lang="cs-CZ" sz="1200" dirty="0" smtClean="0"/>
              <a:t>		 </a:t>
            </a:r>
            <a:r>
              <a:rPr lang="cs-CZ" sz="1200" u="sng" dirty="0">
                <a:hlinkClick r:id="rId5"/>
              </a:rPr>
              <a:t>http://school.discoveryeducation.com/clipart/clip/slate.html</a:t>
            </a:r>
            <a:endParaRPr lang="cs-CZ" sz="1200" dirty="0"/>
          </a:p>
          <a:p>
            <a:pPr>
              <a:lnSpc>
                <a:spcPct val="250000"/>
              </a:lnSpc>
              <a:buNone/>
            </a:pPr>
            <a:r>
              <a:rPr lang="cs-CZ" sz="1200" dirty="0"/>
              <a:t>  </a:t>
            </a:r>
            <a:r>
              <a:rPr lang="cs-CZ" sz="1200" dirty="0" smtClean="0"/>
              <a:t>		</a:t>
            </a:r>
          </a:p>
          <a:p>
            <a:pPr>
              <a:lnSpc>
                <a:spcPct val="250000"/>
              </a:lnSpc>
              <a:buNone/>
            </a:pPr>
            <a:r>
              <a:rPr lang="cs-CZ" sz="1200" dirty="0" smtClean="0"/>
              <a:t>		         </a:t>
            </a:r>
            <a:r>
              <a:rPr lang="cs-CZ" sz="1200" dirty="0"/>
              <a:t>http://www.</a:t>
            </a:r>
            <a:r>
              <a:rPr lang="cs-CZ" sz="1200" dirty="0" err="1"/>
              <a:t>globalni</a:t>
            </a:r>
            <a:r>
              <a:rPr lang="cs-CZ" sz="1200" dirty="0"/>
              <a:t>-</a:t>
            </a:r>
            <a:r>
              <a:rPr lang="cs-CZ" sz="1200" dirty="0" err="1"/>
              <a:t>cteni.cz</a:t>
            </a:r>
            <a:r>
              <a:rPr lang="cs-CZ" sz="1200" dirty="0"/>
              <a:t>/</a:t>
            </a:r>
            <a:r>
              <a:rPr lang="cs-CZ" sz="1200" dirty="0" err="1"/>
              <a:t>clanek</a:t>
            </a:r>
            <a:r>
              <a:rPr lang="cs-CZ" sz="1200" dirty="0"/>
              <a:t>/</a:t>
            </a:r>
            <a:r>
              <a:rPr lang="cs-CZ" sz="1200" dirty="0" err="1"/>
              <a:t>situacni</a:t>
            </a:r>
            <a:r>
              <a:rPr lang="cs-CZ" sz="1200" dirty="0"/>
              <a:t>-</a:t>
            </a:r>
            <a:r>
              <a:rPr lang="cs-CZ" sz="1200" dirty="0" err="1"/>
              <a:t>obrazky</a:t>
            </a:r>
            <a:r>
              <a:rPr lang="cs-CZ" sz="1200" dirty="0"/>
              <a:t>/</a:t>
            </a:r>
          </a:p>
        </p:txBody>
      </p:sp>
      <p:pic>
        <p:nvPicPr>
          <p:cNvPr id="4" name="Obrázek 3" descr="teacher pointing at blackboard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1412776"/>
            <a:ext cx="609600" cy="450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Office Supplies Desk 01 clip art">
            <a:hlinkClick r:id="rId7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1916832"/>
            <a:ext cx="619125" cy="501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book clip art">
            <a:hlinkClick r:id="rId9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979712" y="2348880"/>
            <a:ext cx="42748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Office Supplies pencil clip art">
            <a:hlinkClick r:id="rId11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475656" y="2348881"/>
            <a:ext cx="365001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pen 01 clip art">
            <a:hlinkClick r:id="rId13"/>
          </p:cNvPr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71600" y="2348880"/>
            <a:ext cx="442342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choolbag clip art">
            <a:hlinkClick r:id="rId15"/>
          </p:cNvPr>
          <p:cNvPicPr/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39552" y="2924944"/>
            <a:ext cx="7620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l_fi" descr="http://www.pelikan.com/pulse/vfs-public/img/store_article_images/Writing/Accessories/erasers/detail_images/rubber_eraser_SP_30.jpg"/>
          <p:cNvPicPr/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411760" y="3356992"/>
            <a:ext cx="589389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ruler clip art">
            <a:hlinkClick r:id="rId15"/>
          </p:cNvPr>
          <p:cNvPicPr/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67544" y="3645024"/>
            <a:ext cx="9525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Obrázek 11" descr="student chair angle view clip art">
            <a:hlinkClick r:id="rId19"/>
          </p:cNvPr>
          <p:cNvPicPr/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691680" y="3356992"/>
            <a:ext cx="26136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Obrázek 12" descr="little boy clip art">
            <a:hlinkClick r:id="rId21"/>
          </p:cNvPr>
          <p:cNvPicPr/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1043608" y="3861048"/>
            <a:ext cx="305370" cy="54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ázek 13" descr="ballet girl clip art">
            <a:hlinkClick r:id="rId23"/>
          </p:cNvPr>
          <p:cNvPicPr/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39552" y="3933056"/>
            <a:ext cx="384051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Obrázek 14" descr="http://school.discoveryeducation.com/clipart/images/slate.gif"/>
          <p:cNvPicPr/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611560" y="4509120"/>
            <a:ext cx="477391" cy="444054"/>
          </a:xfrm>
          <a:prstGeom prst="rect">
            <a:avLst/>
          </a:prstGeom>
          <a:noFill/>
        </p:spPr>
      </p:pic>
      <p:pic>
        <p:nvPicPr>
          <p:cNvPr id="16" name="Obrázek 15" descr="Situační obrázky - škola a třída"/>
          <p:cNvPicPr/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467544" y="5085184"/>
            <a:ext cx="1174427" cy="79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177</Words>
  <Application>Microsoft Office PowerPoint</Application>
  <PresentationFormat>Předvádění na obrazovce (4:3)</PresentationFormat>
  <Paragraphs>74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CLASSROOM</vt:lpstr>
      <vt:lpstr>Match the verbs with the Pictures: </vt:lpstr>
      <vt:lpstr>Correct: </vt:lpstr>
      <vt:lpstr>Match the words with the Picture and write them:</vt:lpstr>
      <vt:lpstr> Write  There is   or   There are  and the number:  (PRACUJ PODLE OBRÁZKU)</vt:lpstr>
      <vt:lpstr>Match the words with the Picture and translate them: </vt:lpstr>
      <vt:lpstr>   Colour:  a blue window a green desk a brown picture                   a yellow sun  a red  book   a pink pencil </vt:lpstr>
      <vt:lpstr>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Eva</dc:creator>
  <cp:lastModifiedBy>Eva</cp:lastModifiedBy>
  <cp:revision>20</cp:revision>
  <dcterms:created xsi:type="dcterms:W3CDTF">2012-03-09T12:55:40Z</dcterms:created>
  <dcterms:modified xsi:type="dcterms:W3CDTF">2012-03-15T08:03:55Z</dcterms:modified>
</cp:coreProperties>
</file>