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E6C7C-50DF-4BEA-BB07-AAE0DD01999A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1A040-F8E2-4896-9BA0-CC3702C43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9438B-4511-44AB-A71E-F417DFAAFBE9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CEA75-D1E3-4830-898F-3F9D102FE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C69D3-40A9-44A4-8868-4E4206C6ECF8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33748-9E31-4B49-9C62-2A80FBDB92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364F3-C18D-42D3-98D8-E30CF36F993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C6C49-AF1C-490B-BD28-A950DBDAA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F4EBA-F9AD-45FB-9279-23B4695BD118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FD056-E0AA-45AD-B8E6-0810D0FFF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B88174-33EE-461B-B7E3-92D2FAC06391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72C9A-BD03-4BBF-89B7-90F703DADF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7C5A4-3F5C-44AD-BCF9-65E9A2986545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E6807-AD77-4130-8D35-C466E1DDB2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F3C7D-5C8E-4CCD-B41C-9D89DE04C29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D4FFE-F533-49FC-A2E7-5B3E6787B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FD89C-3003-42B7-9E02-80B0CA668F0D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BACB2-9D41-497E-B986-590B8BB1F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B4FBF-8D95-4B5F-A2A8-BDCFFC06F309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3F311-534B-44A2-9FF8-270863E7B8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CA03B0-E138-43DE-BBDB-CA10CF28E10C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9F2FB-99E4-4DDD-B2C6-4F36B5C87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1700">
              <a:schemeClr val="bg1"/>
            </a:gs>
            <a:gs pos="0">
              <a:schemeClr val="accent6">
                <a:lumMod val="75000"/>
              </a:schemeClr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19F417-C334-45BD-9FB9-FBCAE746DD67}" type="datetimeFigureOut">
              <a:rPr lang="cs-CZ"/>
              <a:pPr>
                <a:defRPr/>
              </a:pPr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B7FE1D-7A51-4102-8F23-99EC4D84D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7.png"/><Relationship Id="rId5" Type="http://schemas.openxmlformats.org/officeDocument/2006/relationships/image" Target="../media/image16.png"/><Relationship Id="rId10" Type="http://schemas.openxmlformats.org/officeDocument/2006/relationships/image" Target="../media/image12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1.png"/><Relationship Id="rId7" Type="http://schemas.openxmlformats.org/officeDocument/2006/relationships/image" Target="../media/image8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VY_12_INOVACE_ČJ.1.Bal.01_První_a_poslední_písmeno_slova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24. 9. 2012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</a:t>
            </a:r>
            <a:r>
              <a:rPr lang="cs-CZ" sz="1300" b="1" dirty="0" smtClean="0"/>
              <a:t>: Jazyk a jazyková komunikace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První a poslední písmeno slova 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Prezentace slouží k procvičování určování písmen, kterými slovo začíná a končí.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Žáci prvního ročníku pracují nejprve podle obrázků a potom doplňují chybějící písmena přímo do slov.</a:t>
            </a:r>
            <a:endParaRPr lang="cs-CZ" sz="1300" dirty="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5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clker.com/cliparts/o/b/X/c/j/x/blackboard-hi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549275"/>
            <a:ext cx="7345362" cy="503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403648" y="1916832"/>
            <a:ext cx="6336704" cy="1754326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První a poslední písmeno slova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61501" y="208804"/>
            <a:ext cx="59876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Urči první písmeno slova podle obrázku.</a:t>
            </a:r>
          </a:p>
        </p:txBody>
      </p:sp>
      <p:pic>
        <p:nvPicPr>
          <p:cNvPr id="15362" name="Picture 10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217613"/>
            <a:ext cx="1814512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1100138"/>
            <a:ext cx="1800225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www.clker.com/cliparts/8/9/9/3/12078862761975992168Philman401_Butterfly_Effect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3250" y="3213100"/>
            <a:ext cx="1658938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http://www.clker.com/cliparts/2/5/5/5/11949864361651380699hiking_boot_jarno_vasama_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67175" y="1100138"/>
            <a:ext cx="1754188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91200" y="995363"/>
            <a:ext cx="1598613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4" descr="http://www.clker.com/cliparts/2/1/b/0/12065766141921761702rygle_Snake_Colour_Outline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89813" y="1639888"/>
            <a:ext cx="1428750" cy="33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6" descr="http://www.clker.com/cliparts/e/8/1/a/11949853511374305291borsa_estiva_architetto__01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82850" y="3213100"/>
            <a:ext cx="1082675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6" descr="http://www.clker.com/cliparts/p/Y/A/U/G/e/fox-running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65525" y="3371850"/>
            <a:ext cx="2400300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4" descr="http://www.clker.com/cliparts/a/9/7/3/1321393689511437786Sheep%20Side%20View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965825" y="3409950"/>
            <a:ext cx="1236663" cy="123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0" descr="http://www.clker.com/cliparts/4/5/0/d/11949891931153144321tree_-_rpg_map_elements_01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358063" y="3052763"/>
            <a:ext cx="1368425" cy="186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1082835" y="4941168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970222" y="5738398"/>
            <a:ext cx="53412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384911" y="5580587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575957" y="5092622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8005810" y="5548876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319363" y="4784303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080670" y="5382071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797090" y="5093568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947339" y="5093568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800994" y="5389438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0563" y="208804"/>
            <a:ext cx="44295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Doplň do slov první písmeno.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7026" y="1286252"/>
            <a:ext cx="167706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_ŮŽE</a:t>
            </a:r>
          </a:p>
        </p:txBody>
      </p:sp>
      <p:sp>
        <p:nvSpPr>
          <p:cNvPr id="6" name="Obdélník 5"/>
          <p:cNvSpPr/>
          <p:nvPr/>
        </p:nvSpPr>
        <p:spPr>
          <a:xfrm>
            <a:off x="784665" y="472505"/>
            <a:ext cx="206178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_YTKA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586342" y="2237430"/>
            <a:ext cx="245843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_LUNCE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943521" y="3049124"/>
            <a:ext cx="174406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_ERO</a:t>
            </a:r>
          </a:p>
        </p:txBody>
      </p:sp>
      <p:sp>
        <p:nvSpPr>
          <p:cNvPr id="9" name="Obdélník 8"/>
          <p:cNvSpPr/>
          <p:nvPr/>
        </p:nvSpPr>
        <p:spPr>
          <a:xfrm>
            <a:off x="826344" y="3980905"/>
            <a:ext cx="20008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_ÁMA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79058" y="1329069"/>
            <a:ext cx="235192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_OMEK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720731" y="515322"/>
            <a:ext cx="206858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_ÁTKA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91396" y="2280247"/>
            <a:ext cx="212724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_RÁVA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39482" y="3091941"/>
            <a:ext cx="203107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_LÁVA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709702" y="4023722"/>
            <a:ext cx="211307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_OULE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84665" y="5580587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656673" y="5738398"/>
            <a:ext cx="5806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509946" y="5545092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974462" y="5389438"/>
            <a:ext cx="57900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936079" y="5548876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415650" y="5118922"/>
            <a:ext cx="62709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072655" y="5382071"/>
            <a:ext cx="53412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T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612658" y="5601412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191610" y="5276733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848282" y="5389438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12298" y="208804"/>
            <a:ext cx="648607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Urči poslední písmeno slova podle obrázku.</a:t>
            </a:r>
          </a:p>
        </p:txBody>
      </p:sp>
      <p:pic>
        <p:nvPicPr>
          <p:cNvPr id="17410" name="Picture 2" descr="http://www.clker.com/cliparts/6/3/4/b/11954233561771466013Machovka_sun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981075"/>
            <a:ext cx="1655762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6" descr="http://www.clker.com/cliparts/5/c/f/6/1194983993232252199pen_01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24075" y="914400"/>
            <a:ext cx="1757363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10" descr="http://www.clker.com/cliparts/8/2/0/8/11949865611184747742red_flower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95738" y="808038"/>
            <a:ext cx="1031875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6" descr="http://www.clker.com/cliparts/1/6/6/6/11949855521951877585tavolo_in_legno_architet_01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92725" y="1009650"/>
            <a:ext cx="1676400" cy="157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 descr="http://www.clker.com/cliparts/1/5/8/a/13213932201536163031Stork%20in%20Color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35838" y="914400"/>
            <a:ext cx="815975" cy="178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95288" y="2782888"/>
            <a:ext cx="1476375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4" descr="http://www.clker.com/cliparts/a/6/a/6/1194989844558026598beagle_copper_ganson.svg.me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2667000"/>
            <a:ext cx="1800225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8" descr="http://www.clker.com/cliparts/z/Q/Z/s/l/6/mouth-speak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83000" y="2746375"/>
            <a:ext cx="1944688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0" descr="http://www.clker.com/cliparts/4/5/0/d/11949891931153144321tree_-_rpg_map_elements_01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724525" y="2667000"/>
            <a:ext cx="1368425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235825" y="2703513"/>
            <a:ext cx="1600200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1033141" y="4941168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957397" y="5738398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228619" y="5580587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699387" y="5092622"/>
            <a:ext cx="55015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Y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7891997" y="5548876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Ň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406727" y="4784303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015749" y="5382071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846783" y="5093568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4972987" y="5093568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6784964" y="5389438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6172" y="208804"/>
            <a:ext cx="491833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Doplň do slov poslední písmeno.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1100" y="1286252"/>
            <a:ext cx="212891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DÁRE_</a:t>
            </a:r>
          </a:p>
        </p:txBody>
      </p:sp>
      <p:sp>
        <p:nvSpPr>
          <p:cNvPr id="5" name="Obdélník 4"/>
          <p:cNvSpPr/>
          <p:nvPr/>
        </p:nvSpPr>
        <p:spPr>
          <a:xfrm>
            <a:off x="722149" y="472505"/>
            <a:ext cx="218681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MÁM_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5664" y="2237430"/>
            <a:ext cx="225978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NÁKU_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12289" y="3049124"/>
            <a:ext cx="160653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ALE_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9536" y="3980905"/>
            <a:ext cx="209448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LOUŽ_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36714" y="1329069"/>
            <a:ext cx="14366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DŮ_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164954" y="515322"/>
            <a:ext cx="1180131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LE_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922901" y="2280247"/>
            <a:ext cx="166423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KOL_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659203" y="3091941"/>
            <a:ext cx="219162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PŘÍTE_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547156" y="4023722"/>
            <a:ext cx="243816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ROMA_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69436" y="5580587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662283" y="5738398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529984" y="5545092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004918" y="5389438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Š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817457" y="5548876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2405231" y="5118922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059831" y="5382071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752118" y="5601412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208442" y="5276733"/>
            <a:ext cx="48442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6784964" y="5389438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9537" y="208804"/>
            <a:ext cx="8731621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Ke každému obrázku přiřaď první a polední písmeno slova,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které znázorňuje.</a:t>
            </a:r>
          </a:p>
        </p:txBody>
      </p:sp>
      <p:pic>
        <p:nvPicPr>
          <p:cNvPr id="19458" name="Picture 18" descr="http://www.clker.com/cliparts/9/4/9/d/1195437148393599987molumen_Green_sitting_frog.svg.me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363" y="1357313"/>
            <a:ext cx="1439862" cy="151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14" descr="http://www.clker.com/cliparts/a/9/7/3/1321393689511437786Sheep%20Side%20View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3788" y="1292225"/>
            <a:ext cx="1630362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0" descr="http://www.clker.com/cliparts/4/5/0/d/11949891931153144321tree_-_rpg_map_elements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1292225"/>
            <a:ext cx="1366837" cy="186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2" descr="http://www.clker.com/cliparts/2/6/5/0/1195433607792649830Machovka_horse.svg.me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42138" y="3400425"/>
            <a:ext cx="1800225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6" descr="http://www.clker.com/cliparts/M/w/q/6/u/8/antelope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8313" y="2995613"/>
            <a:ext cx="189547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4" descr="http://www.clker.com/cliparts/2/1/b/0/12065766141921761702rygle_Snake_Colour_Outline.svg.me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52663" y="3976688"/>
            <a:ext cx="2520950" cy="58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8" descr="http://www.clker.com/cliparts/z/Q/Z/s/l/6/mouth-speak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773613" y="3400425"/>
            <a:ext cx="1944687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8" descr="http://www.clker.com/cliparts/1/5/8/a/13213932201536163031Stork%20in%20Color.svg.me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86550" y="909638"/>
            <a:ext cx="1100138" cy="241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793481" y="5580587"/>
            <a:ext cx="61106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36823" y="5738398"/>
            <a:ext cx="42030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515557" y="5545092"/>
            <a:ext cx="5581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Č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002514" y="5389438"/>
            <a:ext cx="52290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521968" y="5419257"/>
            <a:ext cx="52931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E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399620" y="5118922"/>
            <a:ext cx="65915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3080669" y="5382071"/>
            <a:ext cx="5180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5175580" y="5276733"/>
            <a:ext cx="55015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Y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6776147" y="5389438"/>
            <a:ext cx="62869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6372791" y="5952657"/>
            <a:ext cx="569388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350580" y="5922321"/>
            <a:ext cx="62709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073723" y="5953149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1332782" y="5004402"/>
            <a:ext cx="64793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Ň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438800" y="5851103"/>
            <a:ext cx="52290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Ž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829605" y="5419257"/>
            <a:ext cx="559769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7951306" y="5843736"/>
            <a:ext cx="797013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208804"/>
            <a:ext cx="120808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2012-09-24]. </a:t>
            </a:r>
            <a:r>
              <a:rPr lang="cs-CZ" sz="1600" dirty="0"/>
              <a:t>Dostupné pod licencí Public </a:t>
            </a:r>
            <a:r>
              <a:rPr lang="cs-CZ" sz="1600" dirty="0" err="1"/>
              <a:t>domain</a:t>
            </a:r>
            <a:r>
              <a:rPr lang="cs-CZ" sz="1600" dirty="0"/>
              <a:t>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</a:t>
            </a:r>
            <a:r>
              <a:rPr lang="pt-BR" sz="1600" dirty="0" smtClean="0"/>
              <a:t>ad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http://www.clker.com/clipart-snake-colour.html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</a:t>
            </a:r>
            <a:r>
              <a:rPr lang="pt-BR" sz="1600" dirty="0" smtClean="0"/>
              <a:t>vce</a:t>
            </a:r>
            <a:r>
              <a:rPr lang="cs-CZ" sz="1600" dirty="0"/>
              <a:t>	</a:t>
            </a:r>
            <a:r>
              <a:rPr lang="pt-BR" sz="1600" dirty="0" smtClean="0"/>
              <a:t>http://www.clker.com/clipart-160132.html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liška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http://www.clker.com/clipart-fox-running.html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kůň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http://www.clker.com/clipart-10982.html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motýl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http://www.clker.com/clipart-butterfly-with-lighting-effect.html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čáp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http://www.clker.com/clipart-160125.html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kočka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http://www.clker.com/clipart-6987.html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pes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http://www.clker.com/clipart-13344.html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j</a:t>
            </a:r>
            <a:r>
              <a:rPr lang="pt-BR" sz="1600" dirty="0" smtClean="0"/>
              <a:t>elen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http://www.clker.com/clipart-antelope-1.html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pt-BR" sz="1600" dirty="0" smtClean="0"/>
              <a:t>žába </a:t>
            </a:r>
            <a:r>
              <a:rPr lang="cs-CZ" sz="1600" dirty="0" smtClean="0"/>
              <a:t>	</a:t>
            </a:r>
            <a:r>
              <a:rPr lang="pt-BR" sz="1600" dirty="0" smtClean="0"/>
              <a:t>http://www.clker.com/clipart-11404.html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máma 	http://www.clker.com/clipart-67403.html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pes 	http://www.clker.com/clipart-7006.html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taška 	http://www.clker.com/clipart-3254.html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bota 	http://www.clker.com/clipart-4218.html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strom 	http://www.clker.com/clipart-6466.html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slunce 	http://www.clker.com/clipart-9767.html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pero 	http://www.clker.com/clipart-1981.html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zuby 	http://www.clker.com/clipart-mouth-speak.html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kytka 	http://www.clker.com/clipart-4360.html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kocour	 http://www.clker.com/clipart-6989.html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stůl 	http://www.clker.com/clipart-3492.html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tabule 	http://www.clker.com/clipart-blackboard-2.html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©  Mgr. Pavla Balejová 2013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868863"/>
            <a:ext cx="180022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188</Words>
  <Application>Microsoft Office PowerPoint</Application>
  <PresentationFormat>Předvádění na obrazovce (4:3)</PresentationFormat>
  <Paragraphs>128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32</cp:revision>
  <dcterms:created xsi:type="dcterms:W3CDTF">2013-01-07T15:44:41Z</dcterms:created>
  <dcterms:modified xsi:type="dcterms:W3CDTF">2013-03-14T10:59:03Z</dcterms:modified>
</cp:coreProperties>
</file>