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F202BC-283B-4DB3-914E-E592BB1D4FEB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6685AF-73AE-4ED2-A157-0281D769E6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FA78DE-41E5-4EAB-A850-ADB604251CEE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51EE6-1C8A-4AF1-AAAC-65EB51587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BA20D7-3E67-4EE2-85F3-C4C18E46264E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93B02E-0334-4805-A201-440D636CD8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6355B1-E7B7-4BC6-A22D-1E2CD5E241A3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DED0E-F515-46B2-968D-0CB35662C8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0295E-EF35-4EA7-8CCE-913A2908DC67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42DAC-3EB9-470F-BC9C-6A049A290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F00417-F98A-4158-8DBF-B51167AF0B51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A7DBD-EA31-4D67-AD5B-593C1E5351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99C89-A448-4113-99B0-B3F649A934AE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6CB27-4913-4057-A268-6FDF8D030B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9000A-6C0F-498A-8F18-86B6DD5FE10C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FF6292-2016-4528-A0B5-2904B974E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9D49EE-682E-4062-8C7A-35E18E916135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32B33-7063-48FF-BB38-A224735FA7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62D14-86C8-4353-85A0-389B97D67DB7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CC7928-65A7-4206-91F8-F86ED44EBF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A5CC57-F802-4BFC-B90C-FCCCEC7FBCD6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B7C6D-00F6-4D03-ABB9-726E544630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60000"/>
                <a:lumOff val="40000"/>
              </a:schemeClr>
            </a:gs>
            <a:gs pos="52000">
              <a:schemeClr val="bg1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D925886-2EF6-4BBC-AB9C-A251B4D2FD3D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913689E-10FF-4F9E-8DCE-88E194D749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školy: </a:t>
            </a:r>
            <a:r>
              <a:rPr lang="cs-CZ" sz="1300" b="1" smtClean="0"/>
              <a:t> Základní škola a Mateřská škola Kladno, Norská 2633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Autor: </a:t>
            </a:r>
            <a:r>
              <a:rPr lang="cs-CZ" sz="1300" b="1" smtClean="0"/>
              <a:t>Mgr. Pavla Balejová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materiálu: </a:t>
            </a:r>
            <a:r>
              <a:rPr lang="cs-CZ" sz="1300" b="1" smtClean="0"/>
              <a:t>VY_12_INOVACE_ČJ.1.Bal.05_Velká_a_malá_tiskací_písmena</a:t>
            </a:r>
            <a:r>
              <a:rPr lang="cs-CZ" sz="1300" smtClean="0"/>
              <a:t/>
            </a:r>
            <a:br>
              <a:rPr lang="cs-CZ" sz="1300" smtClean="0"/>
            </a:b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Datum: </a:t>
            </a:r>
            <a:r>
              <a:rPr lang="cs-CZ" sz="1300" b="1" smtClean="0"/>
              <a:t>12. 11. 2012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Ročník: </a:t>
            </a:r>
            <a:r>
              <a:rPr lang="cs-CZ" sz="1300" b="1" smtClean="0"/>
              <a:t>první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oblast: </a:t>
            </a:r>
            <a:r>
              <a:rPr lang="cs-CZ" sz="1300" b="1" smtClean="0"/>
              <a:t>Jazyk a jazyková komunikace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 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obor: </a:t>
            </a:r>
            <a:r>
              <a:rPr lang="cs-CZ" sz="1300" b="1" smtClean="0"/>
              <a:t>Český jazyk</a:t>
            </a:r>
            <a:br>
              <a:rPr lang="cs-CZ" sz="1300" b="1" smtClean="0"/>
            </a:br>
            <a:r>
              <a:rPr lang="cs-CZ" sz="1300" smtClean="0"/>
              <a:t>Název: </a:t>
            </a:r>
            <a:r>
              <a:rPr lang="cs-CZ" sz="1300" b="1" smtClean="0"/>
              <a:t>   Velká a malá tiskací písmena </a:t>
            </a:r>
            <a:br>
              <a:rPr lang="cs-CZ" sz="1300" b="1" smtClean="0"/>
            </a:br>
            <a:r>
              <a:rPr lang="cs-CZ" sz="1300" smtClean="0"/>
              <a:t>Číslo operačního programu: </a:t>
            </a:r>
            <a:r>
              <a:rPr lang="cs-CZ" sz="1300" b="1" smtClean="0"/>
              <a:t>CZ.1.07/1.4.00/21.3489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projektu: </a:t>
            </a:r>
            <a:r>
              <a:rPr lang="cs-CZ" sz="1300" b="1" smtClean="0"/>
              <a:t>UČÍME SE S RADOSTÍ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 eaLnBrk="1" hangingPunct="1">
              <a:lnSpc>
                <a:spcPct val="80000"/>
              </a:lnSpc>
            </a:pP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Anotace: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Prezentace je určena žákům prvního ročníku a slouží k procvičování velkých a malých tiskacích písmen při genetické metodě čtení v době přechodu k výuce malých tiskacích písmen, když už žáci velká tiskací písmena znají a skládají z nich slova.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1300" smtClean="0"/>
          </a:p>
        </p:txBody>
      </p:sp>
      <p:pic>
        <p:nvPicPr>
          <p:cNvPr id="13315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www.clker.com/cliparts/o/b/X/c/j/x/blackboa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549275"/>
            <a:ext cx="7345362" cy="5030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403648" y="1916832"/>
            <a:ext cx="6336704" cy="175432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Velká a malá tiskací písmena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860128" y="646240"/>
            <a:ext cx="620684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D</a:t>
            </a:r>
          </a:p>
        </p:txBody>
      </p:sp>
      <p:sp>
        <p:nvSpPr>
          <p:cNvPr id="5" name="Obdélník 4"/>
          <p:cNvSpPr/>
          <p:nvPr/>
        </p:nvSpPr>
        <p:spPr>
          <a:xfrm>
            <a:off x="2091857" y="3936235"/>
            <a:ext cx="41389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</a:t>
            </a:r>
          </a:p>
        </p:txBody>
      </p:sp>
      <p:sp>
        <p:nvSpPr>
          <p:cNvPr id="6" name="Obdélník 5"/>
          <p:cNvSpPr/>
          <p:nvPr/>
        </p:nvSpPr>
        <p:spPr>
          <a:xfrm>
            <a:off x="2012510" y="1285528"/>
            <a:ext cx="57259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B</a:t>
            </a:r>
          </a:p>
        </p:txBody>
      </p:sp>
      <p:sp>
        <p:nvSpPr>
          <p:cNvPr id="7" name="Obdélník 6"/>
          <p:cNvSpPr/>
          <p:nvPr/>
        </p:nvSpPr>
        <p:spPr>
          <a:xfrm>
            <a:off x="7371622" y="3298443"/>
            <a:ext cx="47801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L</a:t>
            </a:r>
          </a:p>
        </p:txBody>
      </p:sp>
      <p:sp>
        <p:nvSpPr>
          <p:cNvPr id="8" name="Obdélník 7"/>
          <p:cNvSpPr/>
          <p:nvPr/>
        </p:nvSpPr>
        <p:spPr>
          <a:xfrm>
            <a:off x="585364" y="4037658"/>
            <a:ext cx="369012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I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552" y="672477"/>
            <a:ext cx="60465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750731" y="672477"/>
            <a:ext cx="551754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C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483028" y="2076734"/>
            <a:ext cx="98937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CH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205260" y="2504728"/>
            <a:ext cx="625492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496080" y="2675448"/>
            <a:ext cx="62228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H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913839" y="2539413"/>
            <a:ext cx="502061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F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655313" y="1752118"/>
            <a:ext cx="522900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E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479849" y="4221773"/>
            <a:ext cx="56297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</a:t>
            </a:r>
          </a:p>
        </p:txBody>
      </p:sp>
      <p:sp>
        <p:nvSpPr>
          <p:cNvPr id="15374" name="Obdélník 20"/>
          <p:cNvSpPr>
            <a:spLocks noChangeArrowheads="1"/>
          </p:cNvSpPr>
          <p:nvPr/>
        </p:nvSpPr>
        <p:spPr bwMode="auto">
          <a:xfrm>
            <a:off x="1692275" y="2446338"/>
            <a:ext cx="5556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h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50199" y="328829"/>
            <a:ext cx="184731" cy="175432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+mn-lt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+mn-lt"/>
            </a:endParaRPr>
          </a:p>
        </p:txBody>
      </p:sp>
      <p:sp>
        <p:nvSpPr>
          <p:cNvPr id="15376" name="Obdélník 24"/>
          <p:cNvSpPr>
            <a:spLocks noChangeArrowheads="1"/>
          </p:cNvSpPr>
          <p:nvPr/>
        </p:nvSpPr>
        <p:spPr bwMode="auto">
          <a:xfrm>
            <a:off x="3806825" y="2019300"/>
            <a:ext cx="36036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j</a:t>
            </a:r>
          </a:p>
        </p:txBody>
      </p:sp>
      <p:sp>
        <p:nvSpPr>
          <p:cNvPr id="15377" name="Obdélník 25"/>
          <p:cNvSpPr>
            <a:spLocks noChangeArrowheads="1"/>
          </p:cNvSpPr>
          <p:nvPr/>
        </p:nvSpPr>
        <p:spPr bwMode="auto">
          <a:xfrm>
            <a:off x="1268413" y="3622675"/>
            <a:ext cx="8461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ch</a:t>
            </a:r>
          </a:p>
        </p:txBody>
      </p:sp>
      <p:sp>
        <p:nvSpPr>
          <p:cNvPr id="15378" name="Obdélník 26"/>
          <p:cNvSpPr>
            <a:spLocks noChangeArrowheads="1"/>
          </p:cNvSpPr>
          <p:nvPr/>
        </p:nvSpPr>
        <p:spPr bwMode="auto">
          <a:xfrm>
            <a:off x="2114550" y="5203825"/>
            <a:ext cx="55721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15379" name="Obdélník 27"/>
          <p:cNvSpPr>
            <a:spLocks noChangeArrowheads="1"/>
          </p:cNvSpPr>
          <p:nvPr/>
        </p:nvSpPr>
        <p:spPr bwMode="auto">
          <a:xfrm>
            <a:off x="5491163" y="1524000"/>
            <a:ext cx="3762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</a:p>
        </p:txBody>
      </p:sp>
      <p:sp>
        <p:nvSpPr>
          <p:cNvPr id="15380" name="Obdélník 28"/>
          <p:cNvSpPr>
            <a:spLocks noChangeArrowheads="1"/>
          </p:cNvSpPr>
          <p:nvPr/>
        </p:nvSpPr>
        <p:spPr bwMode="auto">
          <a:xfrm>
            <a:off x="7759700" y="4808538"/>
            <a:ext cx="5254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15381" name="Obdélník 29"/>
          <p:cNvSpPr>
            <a:spLocks noChangeArrowheads="1"/>
          </p:cNvSpPr>
          <p:nvPr/>
        </p:nvSpPr>
        <p:spPr bwMode="auto">
          <a:xfrm>
            <a:off x="6483350" y="3551238"/>
            <a:ext cx="51276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g</a:t>
            </a:r>
          </a:p>
        </p:txBody>
      </p:sp>
      <p:sp>
        <p:nvSpPr>
          <p:cNvPr id="15382" name="Obdélník 31"/>
          <p:cNvSpPr>
            <a:spLocks noChangeArrowheads="1"/>
          </p:cNvSpPr>
          <p:nvPr/>
        </p:nvSpPr>
        <p:spPr bwMode="auto">
          <a:xfrm>
            <a:off x="3605213" y="4083050"/>
            <a:ext cx="4048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f</a:t>
            </a:r>
          </a:p>
        </p:txBody>
      </p:sp>
      <p:sp>
        <p:nvSpPr>
          <p:cNvPr id="15383" name="Obdélník 32"/>
          <p:cNvSpPr>
            <a:spLocks noChangeArrowheads="1"/>
          </p:cNvSpPr>
          <p:nvPr/>
        </p:nvSpPr>
        <p:spPr bwMode="auto">
          <a:xfrm>
            <a:off x="2874963" y="4826000"/>
            <a:ext cx="5318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e</a:t>
            </a:r>
          </a:p>
        </p:txBody>
      </p:sp>
      <p:sp>
        <p:nvSpPr>
          <p:cNvPr id="15384" name="Obdélník 33"/>
          <p:cNvSpPr>
            <a:spLocks noChangeArrowheads="1"/>
          </p:cNvSpPr>
          <p:nvPr/>
        </p:nvSpPr>
        <p:spPr bwMode="auto">
          <a:xfrm>
            <a:off x="4738688" y="3089275"/>
            <a:ext cx="35560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i</a:t>
            </a:r>
          </a:p>
        </p:txBody>
      </p:sp>
      <p:sp>
        <p:nvSpPr>
          <p:cNvPr id="15385" name="Obdélník 34"/>
          <p:cNvSpPr>
            <a:spLocks noChangeArrowheads="1"/>
          </p:cNvSpPr>
          <p:nvPr/>
        </p:nvSpPr>
        <p:spPr bwMode="auto">
          <a:xfrm>
            <a:off x="4611688" y="5305425"/>
            <a:ext cx="47466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15386" name="Obdélník 35"/>
          <p:cNvSpPr>
            <a:spLocks noChangeArrowheads="1"/>
          </p:cNvSpPr>
          <p:nvPr/>
        </p:nvSpPr>
        <p:spPr bwMode="auto">
          <a:xfrm>
            <a:off x="7477125" y="1108075"/>
            <a:ext cx="5159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k</a:t>
            </a:r>
          </a:p>
        </p:txBody>
      </p:sp>
      <p:sp>
        <p:nvSpPr>
          <p:cNvPr id="15387" name="Obdélník 36"/>
          <p:cNvSpPr>
            <a:spLocks noChangeArrowheads="1"/>
          </p:cNvSpPr>
          <p:nvPr/>
        </p:nvSpPr>
        <p:spPr bwMode="auto">
          <a:xfrm>
            <a:off x="6732588" y="5405438"/>
            <a:ext cx="5556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131607" y="208804"/>
            <a:ext cx="904741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Přiřaď k sobě velké písmeno s příslušným malým písmenem.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65199" y="672477"/>
            <a:ext cx="55335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</a:t>
            </a:r>
          </a:p>
        </p:txBody>
      </p:sp>
      <p:sp>
        <p:nvSpPr>
          <p:cNvPr id="5" name="Obdélník 4"/>
          <p:cNvSpPr/>
          <p:nvPr/>
        </p:nvSpPr>
        <p:spPr>
          <a:xfrm>
            <a:off x="2224963" y="1748207"/>
            <a:ext cx="593432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</a:t>
            </a:r>
          </a:p>
        </p:txBody>
      </p:sp>
      <p:sp>
        <p:nvSpPr>
          <p:cNvPr id="6" name="Obdélník 5"/>
          <p:cNvSpPr/>
          <p:nvPr/>
        </p:nvSpPr>
        <p:spPr>
          <a:xfrm>
            <a:off x="5167300" y="2420888"/>
            <a:ext cx="566181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X</a:t>
            </a:r>
          </a:p>
        </p:txBody>
      </p:sp>
      <p:sp>
        <p:nvSpPr>
          <p:cNvPr id="7" name="Obdélník 6"/>
          <p:cNvSpPr/>
          <p:nvPr/>
        </p:nvSpPr>
        <p:spPr>
          <a:xfrm>
            <a:off x="1377402" y="2420888"/>
            <a:ext cx="813044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W</a:t>
            </a:r>
          </a:p>
        </p:txBody>
      </p:sp>
      <p:sp>
        <p:nvSpPr>
          <p:cNvPr id="9" name="Obdélník 8"/>
          <p:cNvSpPr/>
          <p:nvPr/>
        </p:nvSpPr>
        <p:spPr>
          <a:xfrm>
            <a:off x="3680652" y="1595807"/>
            <a:ext cx="65915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Q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888434" y="3437520"/>
            <a:ext cx="516488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Z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649278" y="2975855"/>
            <a:ext cx="543740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Y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608020" y="5207781"/>
            <a:ext cx="57419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R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749198" y="977277"/>
            <a:ext cx="511680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868143" y="1453811"/>
            <a:ext cx="527709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7191677" y="977277"/>
            <a:ext cx="63671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U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541771" y="5005545"/>
            <a:ext cx="652744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O</a:t>
            </a:r>
          </a:p>
        </p:txBody>
      </p:sp>
      <p:sp>
        <p:nvSpPr>
          <p:cNvPr id="16397" name="Obdélník 21"/>
          <p:cNvSpPr>
            <a:spLocks noChangeArrowheads="1"/>
          </p:cNvSpPr>
          <p:nvPr/>
        </p:nvSpPr>
        <p:spPr bwMode="auto">
          <a:xfrm>
            <a:off x="1412875" y="1249363"/>
            <a:ext cx="5572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o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3403520" y="5157192"/>
            <a:ext cx="641522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N</a:t>
            </a:r>
          </a:p>
        </p:txBody>
      </p:sp>
      <p:sp>
        <p:nvSpPr>
          <p:cNvPr id="16399" name="Obdélník 23"/>
          <p:cNvSpPr>
            <a:spLocks noChangeArrowheads="1"/>
          </p:cNvSpPr>
          <p:nvPr/>
        </p:nvSpPr>
        <p:spPr bwMode="auto">
          <a:xfrm>
            <a:off x="3538538" y="3671888"/>
            <a:ext cx="43180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r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1071895" y="5301208"/>
            <a:ext cx="790601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</a:t>
            </a:r>
          </a:p>
        </p:txBody>
      </p:sp>
      <p:sp>
        <p:nvSpPr>
          <p:cNvPr id="16401" name="Obdélník 25"/>
          <p:cNvSpPr>
            <a:spLocks noChangeArrowheads="1"/>
          </p:cNvSpPr>
          <p:nvPr/>
        </p:nvSpPr>
        <p:spPr bwMode="auto">
          <a:xfrm>
            <a:off x="4986338" y="992188"/>
            <a:ext cx="7477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m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131607" y="208804"/>
            <a:ext cx="904741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Přiřaď k sobě velké písmeno s příslušným malým písmenem.</a:t>
            </a:r>
          </a:p>
        </p:txBody>
      </p:sp>
      <p:sp>
        <p:nvSpPr>
          <p:cNvPr id="16403" name="Obdélník 27"/>
          <p:cNvSpPr>
            <a:spLocks noChangeArrowheads="1"/>
          </p:cNvSpPr>
          <p:nvPr/>
        </p:nvSpPr>
        <p:spPr bwMode="auto">
          <a:xfrm>
            <a:off x="7856538" y="3209925"/>
            <a:ext cx="5032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x</a:t>
            </a:r>
          </a:p>
        </p:txBody>
      </p:sp>
      <p:sp>
        <p:nvSpPr>
          <p:cNvPr id="16404" name="Obdélník 28"/>
          <p:cNvSpPr>
            <a:spLocks noChangeArrowheads="1"/>
          </p:cNvSpPr>
          <p:nvPr/>
        </p:nvSpPr>
        <p:spPr bwMode="auto">
          <a:xfrm>
            <a:off x="331788" y="2047875"/>
            <a:ext cx="5572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p</a:t>
            </a:r>
          </a:p>
        </p:txBody>
      </p:sp>
      <p:sp>
        <p:nvSpPr>
          <p:cNvPr id="16405" name="Obdélník 29"/>
          <p:cNvSpPr>
            <a:spLocks noChangeArrowheads="1"/>
          </p:cNvSpPr>
          <p:nvPr/>
        </p:nvSpPr>
        <p:spPr bwMode="auto">
          <a:xfrm>
            <a:off x="4410075" y="4433888"/>
            <a:ext cx="4254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t</a:t>
            </a:r>
          </a:p>
        </p:txBody>
      </p:sp>
      <p:sp>
        <p:nvSpPr>
          <p:cNvPr id="16406" name="Obdélník 30"/>
          <p:cNvSpPr>
            <a:spLocks noChangeArrowheads="1"/>
          </p:cNvSpPr>
          <p:nvPr/>
        </p:nvSpPr>
        <p:spPr bwMode="auto">
          <a:xfrm>
            <a:off x="5640388" y="3971925"/>
            <a:ext cx="5127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v</a:t>
            </a:r>
          </a:p>
        </p:txBody>
      </p:sp>
      <p:sp>
        <p:nvSpPr>
          <p:cNvPr id="16407" name="Obdélník 31"/>
          <p:cNvSpPr>
            <a:spLocks noChangeArrowheads="1"/>
          </p:cNvSpPr>
          <p:nvPr/>
        </p:nvSpPr>
        <p:spPr bwMode="auto">
          <a:xfrm>
            <a:off x="4546600" y="1711325"/>
            <a:ext cx="5572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n</a:t>
            </a:r>
          </a:p>
        </p:txBody>
      </p:sp>
      <p:sp>
        <p:nvSpPr>
          <p:cNvPr id="16408" name="Obdélník 32"/>
          <p:cNvSpPr>
            <a:spLocks noChangeArrowheads="1"/>
          </p:cNvSpPr>
          <p:nvPr/>
        </p:nvSpPr>
        <p:spPr bwMode="auto">
          <a:xfrm>
            <a:off x="4487863" y="5495925"/>
            <a:ext cx="5572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u</a:t>
            </a:r>
          </a:p>
        </p:txBody>
      </p:sp>
      <p:sp>
        <p:nvSpPr>
          <p:cNvPr id="16409" name="Obdélník 33"/>
          <p:cNvSpPr>
            <a:spLocks noChangeArrowheads="1"/>
          </p:cNvSpPr>
          <p:nvPr/>
        </p:nvSpPr>
        <p:spPr bwMode="auto">
          <a:xfrm>
            <a:off x="2740025" y="2565400"/>
            <a:ext cx="5556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q</a:t>
            </a:r>
          </a:p>
        </p:txBody>
      </p:sp>
      <p:sp>
        <p:nvSpPr>
          <p:cNvPr id="16410" name="Obdélník 34"/>
          <p:cNvSpPr>
            <a:spLocks noChangeArrowheads="1"/>
          </p:cNvSpPr>
          <p:nvPr/>
        </p:nvSpPr>
        <p:spPr bwMode="auto">
          <a:xfrm>
            <a:off x="2230438" y="4132263"/>
            <a:ext cx="4603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16411" name="Obdélník 35"/>
          <p:cNvSpPr>
            <a:spLocks noChangeArrowheads="1"/>
          </p:cNvSpPr>
          <p:nvPr/>
        </p:nvSpPr>
        <p:spPr bwMode="auto">
          <a:xfrm>
            <a:off x="6664325" y="1747838"/>
            <a:ext cx="5127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y</a:t>
            </a:r>
          </a:p>
        </p:txBody>
      </p:sp>
      <p:sp>
        <p:nvSpPr>
          <p:cNvPr id="16412" name="Obdélník 36"/>
          <p:cNvSpPr>
            <a:spLocks noChangeArrowheads="1"/>
          </p:cNvSpPr>
          <p:nvPr/>
        </p:nvSpPr>
        <p:spPr bwMode="auto">
          <a:xfrm>
            <a:off x="6892925" y="4378325"/>
            <a:ext cx="701675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w</a:t>
            </a:r>
          </a:p>
        </p:txBody>
      </p:sp>
      <p:sp>
        <p:nvSpPr>
          <p:cNvPr id="16413" name="Obdélník 37"/>
          <p:cNvSpPr>
            <a:spLocks noChangeArrowheads="1"/>
          </p:cNvSpPr>
          <p:nvPr/>
        </p:nvSpPr>
        <p:spPr bwMode="auto">
          <a:xfrm>
            <a:off x="4757738" y="3344863"/>
            <a:ext cx="46037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z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http://www.clker.com/cliparts/b/8/e/f/12800343111354425305mother%20walking%20with%20stroller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803275"/>
            <a:ext cx="1322388" cy="1157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4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8838" y="717550"/>
            <a:ext cx="1368425" cy="132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6" descr="http://www.clker.com/cliparts/e/8/1/a/11949853511374305291borsa_estiva_architetto__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1275" y="596900"/>
            <a:ext cx="1082675" cy="1404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8" descr="http://www.clker.com/cliparts/2/5/5/5/11949864361651380699hiking_boot_jarno_vasama_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92725" y="728663"/>
            <a:ext cx="1352550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10" descr="http://www.clker.com/cliparts/4/5/0/d/11949891931153144321tree_-_rpg_map_elements_01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77050" y="628650"/>
            <a:ext cx="1366838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1972486" y="4509120"/>
            <a:ext cx="86786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PES</a:t>
            </a:r>
          </a:p>
        </p:txBody>
      </p:sp>
      <p:sp>
        <p:nvSpPr>
          <p:cNvPr id="17415" name="Obdélník 10"/>
          <p:cNvSpPr>
            <a:spLocks noChangeArrowheads="1"/>
          </p:cNvSpPr>
          <p:nvPr/>
        </p:nvSpPr>
        <p:spPr bwMode="auto">
          <a:xfrm>
            <a:off x="6548438" y="4378325"/>
            <a:ext cx="13906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máma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015234" y="6021288"/>
            <a:ext cx="140993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TAŠKA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421316" y="4941168"/>
            <a:ext cx="1599157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STROM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811982" y="4029048"/>
            <a:ext cx="1218667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BOTA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09195" y="5317996"/>
            <a:ext cx="155363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MÁMA</a:t>
            </a:r>
          </a:p>
        </p:txBody>
      </p:sp>
      <p:sp>
        <p:nvSpPr>
          <p:cNvPr id="17420" name="Obdélník 15"/>
          <p:cNvSpPr>
            <a:spLocks noChangeArrowheads="1"/>
          </p:cNvSpPr>
          <p:nvPr/>
        </p:nvSpPr>
        <p:spPr bwMode="auto">
          <a:xfrm>
            <a:off x="3059113" y="4699000"/>
            <a:ext cx="11969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taška</a:t>
            </a:r>
          </a:p>
        </p:txBody>
      </p:sp>
      <p:sp>
        <p:nvSpPr>
          <p:cNvPr id="17421" name="Obdélník 16"/>
          <p:cNvSpPr>
            <a:spLocks noChangeArrowheads="1"/>
          </p:cNvSpPr>
          <p:nvPr/>
        </p:nvSpPr>
        <p:spPr bwMode="auto">
          <a:xfrm>
            <a:off x="5367338" y="5710238"/>
            <a:ext cx="13065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strom</a:t>
            </a:r>
          </a:p>
        </p:txBody>
      </p:sp>
      <p:sp>
        <p:nvSpPr>
          <p:cNvPr id="17422" name="Obdélník 17"/>
          <p:cNvSpPr>
            <a:spLocks noChangeArrowheads="1"/>
          </p:cNvSpPr>
          <p:nvPr/>
        </p:nvSpPr>
        <p:spPr bwMode="auto">
          <a:xfrm>
            <a:off x="5822950" y="3862388"/>
            <a:ext cx="8509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pes</a:t>
            </a:r>
          </a:p>
        </p:txBody>
      </p:sp>
      <p:sp>
        <p:nvSpPr>
          <p:cNvPr id="17423" name="Obdélník 18"/>
          <p:cNvSpPr>
            <a:spLocks noChangeArrowheads="1"/>
          </p:cNvSpPr>
          <p:nvPr/>
        </p:nvSpPr>
        <p:spPr bwMode="auto">
          <a:xfrm>
            <a:off x="796925" y="3862388"/>
            <a:ext cx="10652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bota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7077" y="73193"/>
            <a:ext cx="917501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Pod obrázek zařaď správná slova s velkými i malými písmeny.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http://www.clker.com/cliparts/6/3/4/b/11954233561771466013Machovka_sun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695325"/>
            <a:ext cx="1655763" cy="15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4" descr="http://www.clker.com/cliparts/8/9/9/d/11949855741697952186small_house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0900" y="625475"/>
            <a:ext cx="1498600" cy="154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6" descr="http://www.clker.com/cliparts/5/c/f/6/1194983993232252199pen_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78238" y="525463"/>
            <a:ext cx="1757362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8" descr="http://www.clker.com/cliparts/z/Q/Z/s/l/6/mouth-speak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8263" y="604838"/>
            <a:ext cx="1944687" cy="1585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10" descr="http://www.clker.com/cliparts/8/2/0/8/11949865611184747742red_flower_01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451725" y="600075"/>
            <a:ext cx="1031875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8" name="Obdélník 8"/>
          <p:cNvSpPr>
            <a:spLocks noChangeArrowheads="1"/>
          </p:cNvSpPr>
          <p:nvPr/>
        </p:nvSpPr>
        <p:spPr bwMode="auto">
          <a:xfrm>
            <a:off x="5265738" y="5710238"/>
            <a:ext cx="15097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domek</a:t>
            </a:r>
          </a:p>
        </p:txBody>
      </p:sp>
      <p:sp>
        <p:nvSpPr>
          <p:cNvPr id="18439" name="Obdélník 9"/>
          <p:cNvSpPr>
            <a:spLocks noChangeArrowheads="1"/>
          </p:cNvSpPr>
          <p:nvPr/>
        </p:nvSpPr>
        <p:spPr bwMode="auto">
          <a:xfrm>
            <a:off x="536575" y="4941888"/>
            <a:ext cx="12303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kytka</a:t>
            </a:r>
          </a:p>
        </p:txBody>
      </p:sp>
      <p:sp>
        <p:nvSpPr>
          <p:cNvPr id="18440" name="Obdélník 10"/>
          <p:cNvSpPr>
            <a:spLocks noChangeArrowheads="1"/>
          </p:cNvSpPr>
          <p:nvPr/>
        </p:nvSpPr>
        <p:spPr bwMode="auto">
          <a:xfrm>
            <a:off x="2805113" y="5446713"/>
            <a:ext cx="10779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zuby</a:t>
            </a:r>
          </a:p>
        </p:txBody>
      </p:sp>
      <p:sp>
        <p:nvSpPr>
          <p:cNvPr id="18441" name="Obdélník 11"/>
          <p:cNvSpPr>
            <a:spLocks noChangeArrowheads="1"/>
          </p:cNvSpPr>
          <p:nvPr/>
        </p:nvSpPr>
        <p:spPr bwMode="auto">
          <a:xfrm>
            <a:off x="2640013" y="3819525"/>
            <a:ext cx="10731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pero</a:t>
            </a:r>
          </a:p>
        </p:txBody>
      </p:sp>
      <p:sp>
        <p:nvSpPr>
          <p:cNvPr id="18442" name="Obdélník 12"/>
          <p:cNvSpPr>
            <a:spLocks noChangeArrowheads="1"/>
          </p:cNvSpPr>
          <p:nvPr/>
        </p:nvSpPr>
        <p:spPr bwMode="auto">
          <a:xfrm>
            <a:off x="4664075" y="4221163"/>
            <a:ext cx="14065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slunce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89706" y="3966448"/>
            <a:ext cx="119000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ZUBY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73966" y="5795479"/>
            <a:ext cx="1660969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SLUNCE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656666" y="5064498"/>
            <a:ext cx="167065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DOMEK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271252" y="4800831"/>
            <a:ext cx="144142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KYTKA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251935" y="4771554"/>
            <a:ext cx="1222129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PERO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7077" y="73193"/>
            <a:ext cx="917501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Pod obrázek zařaď správná slova s velkými i malými písmeny.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http://www.clker.com/cliparts/b/7/a/c/11949898031195101122gatto_cat_architetto_fra_03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7050" y="549275"/>
            <a:ext cx="1236663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4" descr="http://www.clker.com/cliparts/7/9/5/3/11970895471481496161johnny_automatic_steak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1813" y="1989138"/>
            <a:ext cx="1087437" cy="120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6" descr="http://www.clker.com/cliparts/1/6/6/6/11949855521951877585tavolo_in_legno_architet_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7675" y="3484563"/>
            <a:ext cx="1395413" cy="1312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8" descr="http://www.clker.com/cliparts/c/c/7/I/r/B/cohens-birthday-train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1800" y="4941888"/>
            <a:ext cx="1785938" cy="134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4412927" y="5154187"/>
            <a:ext cx="60465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A</a:t>
            </a:r>
          </a:p>
        </p:txBody>
      </p:sp>
      <p:sp>
        <p:nvSpPr>
          <p:cNvPr id="9" name="Obdélník 8"/>
          <p:cNvSpPr/>
          <p:nvPr/>
        </p:nvSpPr>
        <p:spPr>
          <a:xfrm>
            <a:off x="2797840" y="5154187"/>
            <a:ext cx="47801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L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275856" y="5154187"/>
            <a:ext cx="593432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864285" y="5150911"/>
            <a:ext cx="56297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</a:t>
            </a:r>
          </a:p>
        </p:txBody>
      </p:sp>
      <p:sp>
        <p:nvSpPr>
          <p:cNvPr id="19465" name="Obdélník 11"/>
          <p:cNvSpPr>
            <a:spLocks noChangeArrowheads="1"/>
          </p:cNvSpPr>
          <p:nvPr/>
        </p:nvSpPr>
        <p:spPr bwMode="auto">
          <a:xfrm>
            <a:off x="2979738" y="3636963"/>
            <a:ext cx="4603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19466" name="Obdélník 12"/>
          <p:cNvSpPr>
            <a:spLocks noChangeArrowheads="1"/>
          </p:cNvSpPr>
          <p:nvPr/>
        </p:nvSpPr>
        <p:spPr bwMode="auto">
          <a:xfrm>
            <a:off x="2544763" y="3640138"/>
            <a:ext cx="42545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t</a:t>
            </a:r>
          </a:p>
        </p:txBody>
      </p:sp>
      <p:sp>
        <p:nvSpPr>
          <p:cNvPr id="19467" name="Obdélník 13"/>
          <p:cNvSpPr>
            <a:spLocks noChangeArrowheads="1"/>
          </p:cNvSpPr>
          <p:nvPr/>
        </p:nvSpPr>
        <p:spPr bwMode="auto">
          <a:xfrm>
            <a:off x="3524250" y="3684588"/>
            <a:ext cx="55721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ů</a:t>
            </a:r>
          </a:p>
        </p:txBody>
      </p:sp>
      <p:sp>
        <p:nvSpPr>
          <p:cNvPr id="19468" name="Obdélník 14"/>
          <p:cNvSpPr>
            <a:spLocks noChangeArrowheads="1"/>
          </p:cNvSpPr>
          <p:nvPr/>
        </p:nvSpPr>
        <p:spPr bwMode="auto">
          <a:xfrm>
            <a:off x="2179638" y="3636963"/>
            <a:ext cx="37623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864064" y="2129606"/>
            <a:ext cx="652744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O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068028" y="2123917"/>
            <a:ext cx="60465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A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3193563" y="2146635"/>
            <a:ext cx="790601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648575" y="2146635"/>
            <a:ext cx="511680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</a:t>
            </a:r>
          </a:p>
        </p:txBody>
      </p:sp>
      <p:sp>
        <p:nvSpPr>
          <p:cNvPr id="19473" name="Obdélník 20"/>
          <p:cNvSpPr>
            <a:spLocks noChangeArrowheads="1"/>
          </p:cNvSpPr>
          <p:nvPr/>
        </p:nvSpPr>
        <p:spPr bwMode="auto">
          <a:xfrm>
            <a:off x="2095500" y="812800"/>
            <a:ext cx="52546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19474" name="Obdélník 21"/>
          <p:cNvSpPr>
            <a:spLocks noChangeArrowheads="1"/>
          </p:cNvSpPr>
          <p:nvPr/>
        </p:nvSpPr>
        <p:spPr bwMode="auto">
          <a:xfrm>
            <a:off x="3282950" y="858838"/>
            <a:ext cx="515938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k</a:t>
            </a:r>
          </a:p>
        </p:txBody>
      </p:sp>
      <p:sp>
        <p:nvSpPr>
          <p:cNvPr id="19475" name="Obdélník 22"/>
          <p:cNvSpPr>
            <a:spLocks noChangeArrowheads="1"/>
          </p:cNvSpPr>
          <p:nvPr/>
        </p:nvSpPr>
        <p:spPr bwMode="auto">
          <a:xfrm>
            <a:off x="2722563" y="835025"/>
            <a:ext cx="51593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k</a:t>
            </a:r>
          </a:p>
        </p:txBody>
      </p:sp>
      <p:sp>
        <p:nvSpPr>
          <p:cNvPr id="19476" name="Obdélník 23"/>
          <p:cNvSpPr>
            <a:spLocks noChangeArrowheads="1"/>
          </p:cNvSpPr>
          <p:nvPr/>
        </p:nvSpPr>
        <p:spPr bwMode="auto">
          <a:xfrm>
            <a:off x="4259263" y="808038"/>
            <a:ext cx="5572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o</a:t>
            </a:r>
          </a:p>
        </p:txBody>
      </p:sp>
      <p:sp>
        <p:nvSpPr>
          <p:cNvPr id="19477" name="Obdélník 24"/>
          <p:cNvSpPr>
            <a:spLocks noChangeArrowheads="1"/>
          </p:cNvSpPr>
          <p:nvPr/>
        </p:nvSpPr>
        <p:spPr bwMode="auto">
          <a:xfrm>
            <a:off x="3784600" y="828675"/>
            <a:ext cx="4746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č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2535476" y="73193"/>
            <a:ext cx="419820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Sestav slovo podle obrázku.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2012-11-12]. </a:t>
            </a:r>
            <a:r>
              <a:rPr lang="cs-CZ" sz="1600" dirty="0"/>
              <a:t>Dostupné pod licencí Public </a:t>
            </a:r>
            <a:r>
              <a:rPr lang="cs-CZ" sz="1600" dirty="0" err="1"/>
              <a:t>domain</a:t>
            </a:r>
            <a:r>
              <a:rPr lang="cs-CZ" sz="1600" dirty="0"/>
              <a:t> na </a:t>
            </a:r>
            <a:r>
              <a:rPr lang="cs-CZ" sz="1600" dirty="0" smtClean="0"/>
              <a:t>WWW: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máma 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://www.clker.com/clipart-67403.html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pes 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://www.clker.com/clipart-7006.html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taška 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://www.clker.com/clipart-3254.html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bota 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://www.clker.com/clipart-4218.html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strom 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://www.clker.com/clipart-6466.html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slunce 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://www.clker.com/clipart-9767.html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domeček 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://www.clker.com/clipart-3518.html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pero 	http</a:t>
            </a:r>
            <a:r>
              <a:rPr lang="cs-CZ" sz="1600" dirty="0"/>
              <a:t>://www.clker.com/clipart-1981.html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zuby 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://www.clker.com/clipart-mouth-speak.html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kytka 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://www.clker.com/clipart-4360.html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k</a:t>
            </a:r>
            <a:r>
              <a:rPr lang="cs-CZ" sz="1600" dirty="0" smtClean="0"/>
              <a:t>ocour	 </a:t>
            </a:r>
            <a:r>
              <a:rPr lang="cs-CZ" sz="1600" dirty="0"/>
              <a:t>http://www.clker.com/clipart-6989.html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maso 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://www.clker.com/clipart-13189.html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stůl 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://www.clker.com/clipart-3492.html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vlak 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www.clker.com/clipart-cohens-birthday-train.html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tabule </a:t>
            </a:r>
            <a:r>
              <a:rPr lang="cs-CZ" sz="1600" dirty="0"/>
              <a:t>	http://</a:t>
            </a:r>
            <a:r>
              <a:rPr lang="cs-CZ" sz="1600" dirty="0" smtClean="0"/>
              <a:t>www.clker.com/clipart-blackboard-2.html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©  Mgr. Pavla Balejová 2013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539552" y="908720"/>
            <a:ext cx="123405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4868863"/>
            <a:ext cx="180022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208</Words>
  <Application>Microsoft Office PowerPoint</Application>
  <PresentationFormat>Předvádění na obrazovce (4:3)</PresentationFormat>
  <Paragraphs>83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Arial</vt:lpstr>
      <vt:lpstr>Calibri</vt:lpstr>
      <vt:lpstr>Times New Roman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a malá tiskací písmena</dc:title>
  <dc:creator>Radek</dc:creator>
  <cp:lastModifiedBy>uživatel</cp:lastModifiedBy>
  <cp:revision>27</cp:revision>
  <dcterms:created xsi:type="dcterms:W3CDTF">2013-01-05T13:39:22Z</dcterms:created>
  <dcterms:modified xsi:type="dcterms:W3CDTF">2013-02-21T16:40:15Z</dcterms:modified>
</cp:coreProperties>
</file>