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3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C620F7-A2F2-42BF-91D1-A2A20ECA200F}" type="datetimeFigureOut">
              <a:rPr lang="cs-CZ"/>
              <a:pPr>
                <a:defRPr/>
              </a:pPr>
              <a:t>21.2.2013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3095D7-59A1-476A-A542-FECFCBFFB39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D27F8D-9D26-4CEF-A0F9-38EF8560490E}" type="datetimeFigureOut">
              <a:rPr lang="cs-CZ"/>
              <a:pPr>
                <a:defRPr/>
              </a:pPr>
              <a:t>21.2.2013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DA07C6-034E-41F8-84A5-ACDD3AA5576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C6C7DC-5F68-4571-B88F-7EE7732640B5}" type="datetimeFigureOut">
              <a:rPr lang="cs-CZ"/>
              <a:pPr>
                <a:defRPr/>
              </a:pPr>
              <a:t>21.2.2013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6B3B1B-DAFD-49A2-AD55-632B14DCF57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C9DB9E-7E2A-4F1E-A502-F9B725E73097}" type="datetimeFigureOut">
              <a:rPr lang="cs-CZ"/>
              <a:pPr>
                <a:defRPr/>
              </a:pPr>
              <a:t>21.2.2013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EBF466-B2F1-41EF-B1B8-B5AAE4AE0E9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D9DCF9-03DC-426D-9ABC-AFF510273676}" type="datetimeFigureOut">
              <a:rPr lang="cs-CZ"/>
              <a:pPr>
                <a:defRPr/>
              </a:pPr>
              <a:t>21.2.2013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55C2B4-4256-45C9-A463-B72861D7F81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42AB6A-3A9D-4B19-BE24-9AE729CF60CB}" type="datetimeFigureOut">
              <a:rPr lang="cs-CZ"/>
              <a:pPr>
                <a:defRPr/>
              </a:pPr>
              <a:t>21.2.2013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F40D84-6C84-47A4-BAC4-8168492DF5E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4773CF-7ECE-4083-BEE2-981ED3CD8F52}" type="datetimeFigureOut">
              <a:rPr lang="cs-CZ"/>
              <a:pPr>
                <a:defRPr/>
              </a:pPr>
              <a:t>21.2.2013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973D19-F929-454B-8D9D-36343CC5A69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85741A-F425-4E0B-AF5B-736827A6BDEE}" type="datetimeFigureOut">
              <a:rPr lang="cs-CZ"/>
              <a:pPr>
                <a:defRPr/>
              </a:pPr>
              <a:t>21.2.2013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B8C4BE-DCF3-494E-AADF-46A5F545A49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3748A6-88D4-489E-8145-3EEF239012AE}" type="datetimeFigureOut">
              <a:rPr lang="cs-CZ"/>
              <a:pPr>
                <a:defRPr/>
              </a:pPr>
              <a:t>21.2.2013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61559A-FA9A-4722-9425-4E41D5C7331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13A8F7-454D-49E7-87DF-3CB2266F1A26}" type="datetimeFigureOut">
              <a:rPr lang="cs-CZ"/>
              <a:pPr>
                <a:defRPr/>
              </a:pPr>
              <a:t>21.2.2013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297212-7BC5-4851-90A8-A368E69255C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E00047-6D23-4871-B7CD-7005BD2D43E9}" type="datetimeFigureOut">
              <a:rPr lang="cs-CZ"/>
              <a:pPr>
                <a:defRPr/>
              </a:pPr>
              <a:t>21.2.2013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9D4F32-E253-496D-9217-F41642CA98A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704BB55B-8A92-40AE-AC34-3971D0999DD9}" type="datetimeFigureOut">
              <a:rPr lang="cs-CZ"/>
              <a:pPr>
                <a:defRPr/>
              </a:pPr>
              <a:t>21.2.2013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dirty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5276651-0855-4560-821C-9F4565A563B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png"/><Relationship Id="rId4" Type="http://schemas.openxmlformats.org/officeDocument/2006/relationships/image" Target="../media/image7.png"/><Relationship Id="rId9" Type="http://schemas.openxmlformats.org/officeDocument/2006/relationships/image" Target="../media/image12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11" Type="http://schemas.openxmlformats.org/officeDocument/2006/relationships/image" Target="../media/image24.png"/><Relationship Id="rId5" Type="http://schemas.openxmlformats.org/officeDocument/2006/relationships/image" Target="../media/image18.png"/><Relationship Id="rId10" Type="http://schemas.openxmlformats.org/officeDocument/2006/relationships/image" Target="../media/image23.png"/><Relationship Id="rId4" Type="http://schemas.openxmlformats.org/officeDocument/2006/relationships/image" Target="../media/image17.png"/><Relationship Id="rId9" Type="http://schemas.openxmlformats.org/officeDocument/2006/relationships/image" Target="../media/image22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26.png"/><Relationship Id="rId7" Type="http://schemas.openxmlformats.org/officeDocument/2006/relationships/image" Target="../media/image29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png"/><Relationship Id="rId11" Type="http://schemas.openxmlformats.org/officeDocument/2006/relationships/image" Target="../media/image31.png"/><Relationship Id="rId5" Type="http://schemas.openxmlformats.org/officeDocument/2006/relationships/image" Target="../media/image28.png"/><Relationship Id="rId10" Type="http://schemas.openxmlformats.org/officeDocument/2006/relationships/image" Target="../media/image30.png"/><Relationship Id="rId4" Type="http://schemas.openxmlformats.org/officeDocument/2006/relationships/image" Target="../media/image27.png"/><Relationship Id="rId9" Type="http://schemas.openxmlformats.org/officeDocument/2006/relationships/image" Target="../media/image1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png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image" Target="../media/image17.png"/><Relationship Id="rId7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png"/><Relationship Id="rId11" Type="http://schemas.openxmlformats.org/officeDocument/2006/relationships/image" Target="../media/image24.png"/><Relationship Id="rId5" Type="http://schemas.openxmlformats.org/officeDocument/2006/relationships/image" Target="../media/image18.png"/><Relationship Id="rId10" Type="http://schemas.openxmlformats.org/officeDocument/2006/relationships/image" Target="../media/image36.png"/><Relationship Id="rId4" Type="http://schemas.openxmlformats.org/officeDocument/2006/relationships/image" Target="../media/image26.png"/><Relationship Id="rId9" Type="http://schemas.openxmlformats.org/officeDocument/2006/relationships/image" Target="../media/image35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Název školy: </a:t>
            </a:r>
            <a:r>
              <a:rPr lang="cs-CZ" sz="1300" b="1" smtClean="0"/>
              <a:t> Základní škola a Mateřská škola Kladno, Norská 2633</a:t>
            </a:r>
            <a:r>
              <a:rPr lang="cs-CZ" sz="1300" smtClean="0"/>
              <a:t/>
            </a:r>
            <a:br>
              <a:rPr lang="cs-CZ" sz="1300" smtClean="0"/>
            </a:br>
            <a:r>
              <a:rPr lang="cs-CZ" sz="1300" smtClean="0"/>
              <a:t>Autor: </a:t>
            </a:r>
            <a:r>
              <a:rPr lang="cs-CZ" sz="1300" b="1" smtClean="0"/>
              <a:t>Mgr. Pavla Balejová</a:t>
            </a: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Název materiálu: </a:t>
            </a:r>
            <a:r>
              <a:rPr lang="cs-CZ" sz="1300" b="1" smtClean="0"/>
              <a:t>VY_12_INOVACE_ČJS.1.Bal.01_Ovoce_a_zelenina</a:t>
            </a:r>
            <a:r>
              <a:rPr lang="cs-CZ" sz="1300" smtClean="0"/>
              <a:t/>
            </a:r>
            <a:br>
              <a:rPr lang="cs-CZ" sz="1300" smtClean="0"/>
            </a:b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Datum: </a:t>
            </a:r>
            <a:r>
              <a:rPr lang="cs-CZ" sz="1300" b="1" smtClean="0"/>
              <a:t>27. 9. 2012</a:t>
            </a: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Ročník: </a:t>
            </a:r>
            <a:r>
              <a:rPr lang="cs-CZ" sz="1300" b="1" smtClean="0"/>
              <a:t>první</a:t>
            </a: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smtClean="0"/>
              <a:t> </a:t>
            </a: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Vzdělávací oblast: </a:t>
            </a:r>
            <a:r>
              <a:rPr lang="cs-CZ" sz="1300" b="1" smtClean="0"/>
              <a:t>Člověk a jeho svět</a:t>
            </a: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 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Vzdělávací obor: </a:t>
            </a:r>
            <a:r>
              <a:rPr lang="cs-CZ" sz="1300" b="1" smtClean="0"/>
              <a:t>Člověk a jeho svět</a:t>
            </a:r>
            <a:r>
              <a:rPr lang="cs-CZ" sz="1300" smtClean="0"/>
              <a:t/>
            </a:r>
            <a:br>
              <a:rPr lang="cs-CZ" sz="1300" smtClean="0"/>
            </a:br>
            <a:r>
              <a:rPr lang="cs-CZ" sz="1300" smtClean="0"/>
              <a:t>Název: </a:t>
            </a:r>
            <a:r>
              <a:rPr lang="cs-CZ" sz="1300" b="1" smtClean="0"/>
              <a:t> Ovoce a zelenina   </a:t>
            </a:r>
            <a:br>
              <a:rPr lang="cs-CZ" sz="1300" b="1" smtClean="0"/>
            </a:br>
            <a:r>
              <a:rPr lang="cs-CZ" sz="1300" smtClean="0"/>
              <a:t>Číslo operačního programu: </a:t>
            </a:r>
            <a:r>
              <a:rPr lang="cs-CZ" sz="1300" b="1" smtClean="0"/>
              <a:t>CZ.1.07/1.4.00/21.3489</a:t>
            </a: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Název projektu: </a:t>
            </a:r>
            <a:r>
              <a:rPr lang="cs-CZ" sz="1300" b="1" smtClean="0"/>
              <a:t>UČÍME SE S RADOSTÍ</a:t>
            </a: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smtClean="0"/>
              <a:t>Anotace:</a:t>
            </a: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smtClean="0"/>
              <a:t> </a:t>
            </a: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smtClean="0"/>
              <a:t>Prezentace je určena k opakování základních druhů ovoce a zeleniny pro žáky prvního ročníku. Rozlišují se také druhy zeleniny (plodová, listová, kořenová a cibulová). Současně děti procvičují první písmena ve slovech.</a:t>
            </a: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endParaRPr lang="cs-CZ" sz="1300" smtClean="0"/>
          </a:p>
        </p:txBody>
      </p:sp>
      <p:pic>
        <p:nvPicPr>
          <p:cNvPr id="13314" name="Picture 2" descr="Logolinka ZŠ a MŠ Kladno, Norská 2633"/>
          <p:cNvPicPr>
            <a:picLocks noChangeAspect="1" noChangeArrowheads="1"/>
          </p:cNvPicPr>
          <p:nvPr/>
        </p:nvPicPr>
        <p:blipFill>
          <a:blip r:embed="rId2"/>
          <a:srcRect b="6358"/>
          <a:stretch>
            <a:fillRect/>
          </a:stretch>
        </p:blipFill>
        <p:spPr bwMode="auto">
          <a:xfrm>
            <a:off x="468313" y="115888"/>
            <a:ext cx="8351837" cy="1438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 descr="http://www.clker.com/cliparts/c/a/1/9/1195427229986809443johnny_automatic_vegetables.svg.hi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42913" y="2813050"/>
            <a:ext cx="3433762" cy="2736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/>
          <p:nvPr/>
        </p:nvSpPr>
        <p:spPr>
          <a:xfrm>
            <a:off x="1187624" y="1094963"/>
            <a:ext cx="2745015" cy="1200329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7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Ovoce</a:t>
            </a:r>
            <a:endParaRPr lang="cs-CZ" sz="72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932639" y="2807637"/>
            <a:ext cx="646331" cy="1200329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7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a</a:t>
            </a:r>
            <a:endParaRPr lang="cs-CZ" sz="72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025426" y="4198651"/>
            <a:ext cx="3413627" cy="1200329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7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zelenina</a:t>
            </a:r>
            <a:endParaRPr lang="cs-CZ" sz="72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539750" y="6208713"/>
            <a:ext cx="8281988" cy="315912"/>
          </a:xfrm>
        </p:spPr>
        <p:txBody>
          <a:bodyPr rtlCol="0">
            <a:normAutofit/>
          </a:bodyPr>
          <a:lstStyle/>
          <a:p>
            <a:pPr fontAlgn="auto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>
                <a:solidFill>
                  <a:schemeClr val="tx1"/>
                </a:solidFill>
              </a:rPr>
              <a:t>Autorem materiálu a všech jeho částí, není-li uvedeno jinak, je Mgr. </a:t>
            </a:r>
            <a:r>
              <a:rPr lang="cs-CZ" sz="1600" dirty="0" smtClean="0">
                <a:solidFill>
                  <a:schemeClr val="tx1"/>
                </a:solidFill>
              </a:rPr>
              <a:t>Pavla Balejová.</a:t>
            </a:r>
            <a:endParaRPr lang="cs-CZ" sz="1600" dirty="0">
              <a:solidFill>
                <a:schemeClr val="tx1"/>
              </a:solidFill>
            </a:endParaRP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/>
          </a:p>
        </p:txBody>
      </p:sp>
      <p:pic>
        <p:nvPicPr>
          <p:cNvPr id="14342" name="Picture 7" descr="Logolinka ZŠ a MŠ Kladno, Norská 2633"/>
          <p:cNvPicPr>
            <a:picLocks noChangeAspect="1" noChangeArrowheads="1"/>
          </p:cNvPicPr>
          <p:nvPr/>
        </p:nvPicPr>
        <p:blipFill>
          <a:blip r:embed="rId3"/>
          <a:srcRect r="81781" b="5473"/>
          <a:stretch>
            <a:fillRect/>
          </a:stretch>
        </p:blipFill>
        <p:spPr bwMode="auto">
          <a:xfrm>
            <a:off x="376238" y="333375"/>
            <a:ext cx="1028700" cy="979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3" name="Picture 9" descr="http://www.clker.com/cliparts/j/S/h/r/t/G/healthy-hi.png"/>
          <p:cNvPicPr>
            <a:picLocks noChangeAspect="1" noChangeArrowheads="1"/>
          </p:cNvPicPr>
          <p:nvPr/>
        </p:nvPicPr>
        <p:blipFill>
          <a:blip r:embed="rId4"/>
          <a:srcRect l="4550" t="2106" r="-4550" b="25359"/>
          <a:stretch>
            <a:fillRect/>
          </a:stretch>
        </p:blipFill>
        <p:spPr bwMode="auto">
          <a:xfrm>
            <a:off x="4473575" y="320675"/>
            <a:ext cx="4516438" cy="339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Vyjmenuj ovoce na obrázcích a přiřaď k nim počáteční písmena.</a:t>
            </a:r>
            <a:endParaRPr lang="cs-CZ" sz="28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pic>
        <p:nvPicPr>
          <p:cNvPr id="15362" name="Picture 2" descr="http://www.clker.com/cliparts/3/7/5/6/11949861182029597463an_apple_01.svg.me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1412875"/>
            <a:ext cx="1177925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3" name="Picture 4" descr="http://www.clker.com/cliparts/c/e/9/4/11949862131824660180pera_architetto_francesc_01.svg.me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051050" y="1144588"/>
            <a:ext cx="1195388" cy="1771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6" descr="http://www.clker.com/cliparts/6/6/1/c/1195428315493935770plum_nicholas_edward_mat_02.svg.med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478213" y="1398588"/>
            <a:ext cx="1473200" cy="1425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5" name="Picture 8" descr="http://www.clker.com/cliparts/6/e/8/4/1206561522317245030Rocket000_fruit-cherries.svg.med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148263" y="1247775"/>
            <a:ext cx="1652587" cy="172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6" name="Picture 10" descr="http://www.clker.com/cliparts/5/2/5/c/11949861281545333574lemon.svg.med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019925" y="1412875"/>
            <a:ext cx="1831975" cy="1379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7" name="Picture 12" descr="http://www.clker.com/cliparts/q/f/1/g/n/a/water-melon-md.pn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15900" y="2982913"/>
            <a:ext cx="1778000" cy="1525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8" name="Picture 14" descr="http://www.clker.com/cliparts/J/E/z/k/M/J/kiwi-md.pn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2016125" y="2997200"/>
            <a:ext cx="1906588" cy="1511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9" name="Picture 16" descr="http://www.clker.com/cliparts/3/d/0/d/119709508229286345nicubunu_Shiny_banana.svg.med.pn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5321300" y="3249613"/>
            <a:ext cx="1698625" cy="1008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0" name="Picture 18" descr="http://www.clker.com/cliparts/2/8/d/9/119498613436827445pineapple.svg.med.png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7207250" y="2976563"/>
            <a:ext cx="1458913" cy="173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1082835" y="4941168"/>
            <a:ext cx="559769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P</a:t>
            </a:r>
            <a:endParaRPr lang="cs-CZ" sz="5400" b="1" spc="50" dirty="0">
              <a:ln w="11430"/>
              <a:solidFill>
                <a:schemeClr val="accent3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1952589" y="5738398"/>
            <a:ext cx="569388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K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4321593" y="5580587"/>
            <a:ext cx="611065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A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5707403" y="5092622"/>
            <a:ext cx="534121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T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7956918" y="5548876"/>
            <a:ext cx="518092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Š</a:t>
            </a:r>
            <a:endParaRPr lang="cs-CZ" sz="5400" b="1" spc="50" dirty="0">
              <a:ln w="11430"/>
              <a:solidFill>
                <a:schemeClr val="accent3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2334592" y="4784303"/>
            <a:ext cx="628698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H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3060633" y="5382071"/>
            <a:ext cx="558166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C</a:t>
            </a:r>
          </a:p>
        </p:txBody>
      </p:sp>
      <p:sp>
        <p:nvSpPr>
          <p:cNvPr id="23" name="Obdélník 22"/>
          <p:cNvSpPr/>
          <p:nvPr/>
        </p:nvSpPr>
        <p:spPr>
          <a:xfrm>
            <a:off x="3901285" y="5093568"/>
            <a:ext cx="420308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J</a:t>
            </a:r>
          </a:p>
        </p:txBody>
      </p:sp>
      <p:sp>
        <p:nvSpPr>
          <p:cNvPr id="24" name="Obdélník 23"/>
          <p:cNvSpPr/>
          <p:nvPr/>
        </p:nvSpPr>
        <p:spPr>
          <a:xfrm>
            <a:off x="4942531" y="5093568"/>
            <a:ext cx="579005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B</a:t>
            </a:r>
          </a:p>
        </p:txBody>
      </p:sp>
      <p:sp>
        <p:nvSpPr>
          <p:cNvPr id="25" name="Obdélník 24"/>
          <p:cNvSpPr/>
          <p:nvPr/>
        </p:nvSpPr>
        <p:spPr>
          <a:xfrm>
            <a:off x="6691990" y="5389438"/>
            <a:ext cx="797013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M</a:t>
            </a:r>
          </a:p>
        </p:txBody>
      </p:sp>
      <p:pic>
        <p:nvPicPr>
          <p:cNvPr id="15381" name="Picture 2" descr="http://www.clker.com/cliparts/2/8/1/4/11949861801973459319orange_simple.svg.med.png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3675063" y="3146425"/>
            <a:ext cx="1428750" cy="1390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Vyjmenuj zeleninu na obrázcích a přiřaď k nim počáteční písmena.</a:t>
            </a:r>
            <a:endParaRPr lang="cs-CZ" sz="28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pic>
        <p:nvPicPr>
          <p:cNvPr id="16386" name="Picture 2" descr="http://www.clker.com/cliparts/P/X/o/J/P/A/tomatoes-m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5288" y="1341438"/>
            <a:ext cx="1584325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7" name="Picture 4" descr="http://www.clker.com/cliparts/9/1/b/0/11949863131813490358aglio_architetto_frances_01.svg.me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79613" y="1341438"/>
            <a:ext cx="1779587" cy="1511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8" name="Picture 6" descr="http://www.clker.com/cliparts/M/3/H/Z/t/A/cucumber-md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635375" y="1789113"/>
            <a:ext cx="2290763" cy="65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9" name="Picture 8" descr="http://www.clker.com/cliparts/e/9/1/3/11971151831608527890Chrisdesign_Pepper_red.svg.med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048375" y="1249363"/>
            <a:ext cx="1289050" cy="1763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Picture 10" descr="http://www.clker.com/cliparts/0/c/5/0/11971005942076938140TrnsltLife_Carrot.svg.med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294563" y="1203325"/>
            <a:ext cx="1724025" cy="1874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1" name="Picture 14" descr="http://www.clker.com/cliparts/9/3/1/f/11971259451272591264SRD_radish.svg.med.pn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979613" y="2927350"/>
            <a:ext cx="2192337" cy="1863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2" name="Picture 16" descr="http://www.clker.com/cliparts/3/8/5/1/11949847171968921680potato_nicu_buculei_01.svg.med.pn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759200" y="3175000"/>
            <a:ext cx="1873250" cy="1522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3" name="Picture 18" descr="http://www.clker.com/cliparts/6/9/f/2/12305714721032046783johnny_automatic_pea_pod.svg.med.pn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5632450" y="3175000"/>
            <a:ext cx="1371600" cy="180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Obdélník 14"/>
          <p:cNvSpPr/>
          <p:nvPr/>
        </p:nvSpPr>
        <p:spPr>
          <a:xfrm>
            <a:off x="1083636" y="4941168"/>
            <a:ext cx="558166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Č</a:t>
            </a:r>
            <a:endParaRPr lang="cs-CZ" sz="5400" b="1" spc="50" dirty="0">
              <a:ln w="11430"/>
              <a:solidFill>
                <a:schemeClr val="accent3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1946979" y="5738398"/>
            <a:ext cx="580608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Ř</a:t>
            </a:r>
            <a:endParaRPr lang="cs-CZ" sz="5400" b="1" spc="50" dirty="0">
              <a:ln w="11430"/>
              <a:solidFill>
                <a:schemeClr val="accent3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347241" y="5580587"/>
            <a:ext cx="559769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P</a:t>
            </a:r>
            <a:endParaRPr lang="cs-CZ" sz="5400" b="1" spc="50" dirty="0">
              <a:ln w="11430"/>
              <a:solidFill>
                <a:schemeClr val="accent3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575957" y="5092622"/>
            <a:ext cx="797013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M</a:t>
            </a:r>
            <a:endParaRPr lang="cs-CZ" sz="5400" b="1" spc="50" dirty="0">
              <a:ln w="11430"/>
              <a:solidFill>
                <a:schemeClr val="accent3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7956918" y="5548876"/>
            <a:ext cx="518092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S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2359438" y="4784303"/>
            <a:ext cx="579005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B</a:t>
            </a:r>
            <a:endParaRPr lang="cs-CZ" sz="5400" b="1" spc="50" dirty="0">
              <a:ln w="11430"/>
              <a:solidFill>
                <a:schemeClr val="accent3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3010138" y="5382071"/>
            <a:ext cx="659156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O</a:t>
            </a:r>
            <a:endParaRPr lang="cs-CZ" sz="5400" b="1" spc="50" dirty="0">
              <a:ln w="11430"/>
              <a:solidFill>
                <a:schemeClr val="accent3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3821135" y="5093568"/>
            <a:ext cx="580608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R</a:t>
            </a:r>
            <a:endParaRPr lang="cs-CZ" sz="5400" b="1" spc="50" dirty="0">
              <a:ln w="11430"/>
              <a:solidFill>
                <a:schemeClr val="accent3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4952950" y="5093568"/>
            <a:ext cx="558166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C</a:t>
            </a:r>
            <a:endParaRPr lang="cs-CZ" sz="5400" b="1" spc="50" dirty="0">
              <a:ln w="11430"/>
              <a:solidFill>
                <a:schemeClr val="accent3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6776147" y="5389438"/>
            <a:ext cx="628698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H</a:t>
            </a:r>
            <a:endParaRPr lang="cs-CZ" sz="5400" b="1" spc="50" dirty="0">
              <a:ln w="11430"/>
              <a:solidFill>
                <a:schemeClr val="accent3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pic>
        <p:nvPicPr>
          <p:cNvPr id="16404" name="Picture 4" descr="http://www.clker.com/cliparts/p/o/q/l/f/Y/cabbage-md.png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296863" y="3052763"/>
            <a:ext cx="1782762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05" name="Picture 10" descr="http://www.clker.com/cliparts/f/0/a/d/1197115576856084941Chrisdesign_Onion.svg.med.png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7110413" y="3275013"/>
            <a:ext cx="1763712" cy="1603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aoblený obdélník 7"/>
          <p:cNvSpPr/>
          <p:nvPr/>
        </p:nvSpPr>
        <p:spPr>
          <a:xfrm>
            <a:off x="4643438" y="957263"/>
            <a:ext cx="3529012" cy="381635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755650" y="957263"/>
            <a:ext cx="3529013" cy="381635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Urči podle obrázků, co je ovoce a co zelenina.</a:t>
            </a:r>
            <a:endParaRPr lang="cs-CZ" sz="28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147264" y="1092362"/>
            <a:ext cx="2745015" cy="769441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OVOCE</a:t>
            </a:r>
            <a:endParaRPr lang="cs-CZ" sz="4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076056" y="1107743"/>
            <a:ext cx="2745015" cy="769441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ZELENINA</a:t>
            </a:r>
            <a:endParaRPr lang="cs-CZ" sz="4400" b="1" spc="50" dirty="0">
              <a:ln w="11430"/>
              <a:solidFill>
                <a:schemeClr val="accent3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pic>
        <p:nvPicPr>
          <p:cNvPr id="17414" name="Picture 2" descr="http://www.clker.com/cliparts/3/7/5/6/11949861182029597463an_apple_01.svg.me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7175" y="5238750"/>
            <a:ext cx="549275" cy="576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5" name="Picture 2" descr="http://www.clker.com/cliparts/P/X/o/J/P/A/tomatoes-m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58850" y="5172075"/>
            <a:ext cx="712788" cy="809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6" name="Picture 8" descr="http://www.clker.com/cliparts/6/e/8/4/1206561522317245030Rocket000_fruit-cherries.svg.med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679575" y="5154613"/>
            <a:ext cx="808038" cy="846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7" name="Picture 4" descr="http://www.clker.com/cliparts/c/e/9/4/11949862131824660180pera_architetto_francesc_01.svg.med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519363" y="5210175"/>
            <a:ext cx="520700" cy="771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8" name="Picture 8" descr="http://www.clker.com/cliparts/e/9/1/3/11971151831608527890Chrisdesign_Pepper_red.svg.med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195638" y="5073650"/>
            <a:ext cx="66516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9" name="Picture 4" descr="http://www.clker.com/cliparts/9/1/b/0/11949863131813490358aglio_architetto_frances_01.svg.med.pn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995738" y="5081588"/>
            <a:ext cx="1065212" cy="906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20" name="Picture 12" descr="http://www.clker.com/cliparts/q/f/1/g/n/a/water-melon-md.pn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060950" y="5122863"/>
            <a:ext cx="1103313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21" name="Picture 6" descr="http://www.clker.com/cliparts/M/3/H/Z/t/A/cucumber-md.pn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6200775" y="5341938"/>
            <a:ext cx="12954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22" name="Picture 18" descr="http://www.clker.com/cliparts/2/8/d/9/119498613436827445pineapple.svg.med.png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8278813" y="5135563"/>
            <a:ext cx="757237" cy="900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23" name="Picture 10" descr="http://www.clker.com/cliparts/f/0/a/d/1197115576856084941Chrisdesign_Onion.svg.med.png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7424738" y="5275263"/>
            <a:ext cx="792162" cy="719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Vylušti křížovku.</a:t>
            </a:r>
            <a:endParaRPr lang="cs-CZ" sz="28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827088" y="1125538"/>
          <a:ext cx="4321175" cy="2879725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720000"/>
                <a:gridCol w="720000"/>
                <a:gridCol w="720000"/>
                <a:gridCol w="720000"/>
                <a:gridCol w="720000"/>
                <a:gridCol w="720000"/>
              </a:tblGrid>
              <a:tr h="720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720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720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720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Obdélník 5"/>
          <p:cNvSpPr/>
          <p:nvPr/>
        </p:nvSpPr>
        <p:spPr>
          <a:xfrm>
            <a:off x="187527" y="980728"/>
            <a:ext cx="542136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1</a:t>
            </a:r>
          </a:p>
        </p:txBody>
      </p:sp>
      <p:sp>
        <p:nvSpPr>
          <p:cNvPr id="7" name="Obdélník 6"/>
          <p:cNvSpPr/>
          <p:nvPr/>
        </p:nvSpPr>
        <p:spPr>
          <a:xfrm>
            <a:off x="187527" y="1700808"/>
            <a:ext cx="542136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2</a:t>
            </a:r>
          </a:p>
        </p:txBody>
      </p:sp>
      <p:sp>
        <p:nvSpPr>
          <p:cNvPr id="9" name="Obdélník 8"/>
          <p:cNvSpPr/>
          <p:nvPr/>
        </p:nvSpPr>
        <p:spPr>
          <a:xfrm>
            <a:off x="187527" y="2420888"/>
            <a:ext cx="542136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3</a:t>
            </a:r>
          </a:p>
        </p:txBody>
      </p:sp>
      <p:sp>
        <p:nvSpPr>
          <p:cNvPr id="10" name="Obdélník 9"/>
          <p:cNvSpPr/>
          <p:nvPr/>
        </p:nvSpPr>
        <p:spPr>
          <a:xfrm>
            <a:off x="187527" y="3212976"/>
            <a:ext cx="542136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4</a:t>
            </a:r>
          </a:p>
        </p:txBody>
      </p:sp>
      <p:pic>
        <p:nvPicPr>
          <p:cNvPr id="18475" name="Picture 6" descr="http://www.clker.com/cliparts/M/3/H/Z/t/A/cucumber-m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8800" y="4706938"/>
            <a:ext cx="2289175" cy="652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76" name="Picture 18" descr="http://www.clker.com/cliparts/2/8/d/9/119498613436827445pineapple.svg.me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04025" y="3841750"/>
            <a:ext cx="1458913" cy="173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77" name="Picture 2" descr="http://www.clker.com/cliparts/3/7/5/6/11949861182029597463an_apple_01.svg.med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924300" y="4619625"/>
            <a:ext cx="1176338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78" name="Picture 18" descr="http://www.clker.com/cliparts/6/9/f/2/12305714721032046783johnny_automatic_pea_pod.svg.med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383338" y="798513"/>
            <a:ext cx="1371600" cy="1804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Obdélník 14"/>
          <p:cNvSpPr/>
          <p:nvPr/>
        </p:nvSpPr>
        <p:spPr>
          <a:xfrm>
            <a:off x="7761168" y="5081829"/>
            <a:ext cx="542136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1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7713565" y="2162473"/>
            <a:ext cx="542136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2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2329044" y="5237590"/>
            <a:ext cx="542136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3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4824821" y="5393350"/>
            <a:ext cx="542136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4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Rozliš zeleninu.</a:t>
            </a:r>
            <a:endParaRPr lang="cs-CZ" sz="28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33350" y="968375"/>
            <a:ext cx="2135188" cy="3324225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-172307" y="1146921"/>
            <a:ext cx="2745015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PLODOVÁ</a:t>
            </a:r>
            <a:endParaRPr lang="cs-CZ" sz="28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2339975" y="982663"/>
            <a:ext cx="2135188" cy="3309937"/>
          </a:xfrm>
          <a:prstGeom prst="roundRec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4" name="Zaoblený obdélník 13"/>
          <p:cNvSpPr/>
          <p:nvPr/>
        </p:nvSpPr>
        <p:spPr>
          <a:xfrm>
            <a:off x="4572000" y="949325"/>
            <a:ext cx="2135188" cy="3343275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5" name="Zaoblený obdélník 14"/>
          <p:cNvSpPr/>
          <p:nvPr/>
        </p:nvSpPr>
        <p:spPr>
          <a:xfrm>
            <a:off x="6804025" y="949325"/>
            <a:ext cx="2135188" cy="3343275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2034785" y="1146921"/>
            <a:ext cx="2745015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chemeClr val="bg2">
                    <a:lumMod val="2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KOŘENOVÁ</a:t>
            </a:r>
            <a:endParaRPr lang="cs-CZ" sz="2800" b="1" spc="50" dirty="0">
              <a:ln w="11430"/>
              <a:solidFill>
                <a:schemeClr val="bg2">
                  <a:lumMod val="2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267033" y="1146921"/>
            <a:ext cx="2745015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LISTOVÁ</a:t>
            </a:r>
            <a:endParaRPr lang="cs-CZ" sz="2800" b="1" spc="50" dirty="0">
              <a:ln w="11430"/>
              <a:solidFill>
                <a:schemeClr val="accent3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499281" y="1146921"/>
            <a:ext cx="2745015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chemeClr val="accent4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CIBULOVÁ</a:t>
            </a:r>
            <a:endParaRPr lang="cs-CZ" sz="2800" b="1" spc="50" dirty="0">
              <a:ln w="11430"/>
              <a:solidFill>
                <a:schemeClr val="accent4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pic>
        <p:nvPicPr>
          <p:cNvPr id="19466" name="Picture 10" descr="http://www.clker.com/cliparts/0/c/5/0/11971005942076938140TrnsltLife_Carrot.svg.me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71475" y="4652963"/>
            <a:ext cx="860425" cy="936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7" name="Picture 6" descr="http://www.clker.com/cliparts/M/3/H/Z/t/A/cucumber-m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24050" y="5024438"/>
            <a:ext cx="129698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8" name="Picture 2" descr="http://www.clker.com/cliparts/P/X/o/J/P/A/tomatoes-md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971925" y="4692650"/>
            <a:ext cx="712788" cy="809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9" name="Picture 8" descr="http://www.clker.com/cliparts/e/9/1/3/11971151831608527890Chrisdesign_Pepper_red.svg.med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68313" y="5607050"/>
            <a:ext cx="665162" cy="912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70" name="Picture 4" descr="http://www.clker.com/cliparts/9/1/b/0/11949863131813490358aglio_architetto_frances_01.svg.med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035175" y="5602288"/>
            <a:ext cx="1066800" cy="906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71" name="Picture 2" descr="http://www.clker.com/cliparts/0/7/0/0/1194986314408663800ravanello_architetto_fra_01.svg.med.pn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771900" y="5435600"/>
            <a:ext cx="1087438" cy="1306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72" name="Picture 4" descr="http://www.clker.com/cliparts/p/o/q/l/f/Y/cabbage-md.pn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465763" y="4652963"/>
            <a:ext cx="1033462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73" name="Picture 6" descr="http://www.clker.com/cliparts/X/K/R/O/0/h/cabbage-md.pn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5613400" y="5722938"/>
            <a:ext cx="920750" cy="884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74" name="Picture 8" descr="http://www.clker.com/cliparts/a/b/b/a/11970998501959767778johnny_automatic_salsify.svg.med.png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7437438" y="4527550"/>
            <a:ext cx="868362" cy="120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75" name="Picture 10" descr="http://www.clker.com/cliparts/f/0/a/d/1197115576856084941Chrisdesign_Onion.svg.med.png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7023100" y="5589588"/>
            <a:ext cx="1133475" cy="103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Zdroje:</a:t>
            </a:r>
            <a:endParaRPr lang="cs-CZ" sz="28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5" name="Nadpis 1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2988"/>
          </a:xfrm>
        </p:spPr>
        <p:txBody>
          <a:bodyPr rtlCol="0">
            <a:normAutofit fontScale="62500" lnSpcReduction="2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Uveřejněné odkazy [cit. </a:t>
            </a:r>
            <a:r>
              <a:rPr lang="cs-CZ" sz="1600" dirty="0" smtClean="0"/>
              <a:t>2012-09-27]. </a:t>
            </a:r>
            <a:r>
              <a:rPr lang="cs-CZ" sz="1600" dirty="0"/>
              <a:t>Dostupné pod licencí Public domain na </a:t>
            </a:r>
            <a:r>
              <a:rPr lang="cs-CZ" sz="1600" dirty="0" smtClean="0"/>
              <a:t>WWW: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zelenina 	http://www.clker.com/clipart-10358.html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jahody  	http://www.clker.com/clipart-29010.html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jablko 	http://www.clker.com/clipart-3982.html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hruška 	http://www.clker.com/clipart-4050.html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š</a:t>
            </a:r>
            <a:r>
              <a:rPr lang="cs-CZ" sz="1600" dirty="0" smtClean="0"/>
              <a:t>vestka 	http://www.clker.com/clipart-10465.html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třešeň 	http://www.clker.com/clipart-16730.html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citron 	http://www.clker.com/clipart-3991.html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meloun 	http://www.clker.com/clipart-water-melon.html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kiwi 	http://www.clker.com/clipart-kiwi-1.html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b</a:t>
            </a:r>
            <a:r>
              <a:rPr lang="cs-CZ" sz="1600" dirty="0" smtClean="0"/>
              <a:t>anán	http://www.clker.com/clipart-13753.html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ananas 	http://www.clker.com/clipart-3998.html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rajče 	http://www.clker.com/clipart-tomatoes.html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česnek 	http://www.clker.com/clipart-4102.html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okurka 	http://www.clker.com/clipart-cucumber.html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paprika 	http://www.clker.com/clipart-14883.html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mrkev 	http://www.clker.com/clipart-14222.html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salát 	http://www.clker.com/clipart-cabbage-3.html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brambora 	http://www.clker.com/clipart-2532.html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hrášek 	http://www.clker.com/clipart-pea-pod-1.html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cibule 	http://www.clker.com/clipart-4095.html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ředkvičky 	http://www.clker.com/clipart-4103.html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pl-PL" sz="1600" dirty="0" smtClean="0"/>
              <a:t>společně 	http://www.clker.com/clipart-healthy.html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pl-PL" sz="1600" dirty="0" smtClean="0"/>
              <a:t>zelí 	http://www.clker.com/clipart-cabbage-4.html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pl-PL" sz="1600" dirty="0" smtClean="0"/>
              <a:t>křen 	http://www.clker.com/clipart-14161.html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pl-PL" sz="1600" dirty="0" smtClean="0"/>
              <a:t>pomeranč</a:t>
            </a:r>
            <a:r>
              <a:rPr lang="pl-PL" sz="1600" dirty="0"/>
              <a:t>	http://</a:t>
            </a:r>
            <a:r>
              <a:rPr lang="pl-PL" sz="1600" dirty="0" smtClean="0"/>
              <a:t>www.clker.com/clipart-4045.html</a:t>
            </a:r>
            <a:endParaRPr lang="pl-PL" sz="16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©  Mgr. Pavla Balejová 2013</a:t>
            </a:r>
          </a:p>
        </p:txBody>
      </p:sp>
      <p:pic>
        <p:nvPicPr>
          <p:cNvPr id="2048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659563" y="4581525"/>
            <a:ext cx="1800225" cy="1712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485</TotalTime>
  <Words>184</Words>
  <Application>Microsoft Office PowerPoint</Application>
  <PresentationFormat>Předvádění na obrazovce (4:3)</PresentationFormat>
  <Paragraphs>48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1" baseType="lpstr">
      <vt:lpstr>Calibri</vt:lpstr>
      <vt:lpstr>Arial</vt:lpstr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Radek</dc:creator>
  <cp:lastModifiedBy>uživatel</cp:lastModifiedBy>
  <cp:revision>42</cp:revision>
  <dcterms:created xsi:type="dcterms:W3CDTF">2013-01-07T13:51:16Z</dcterms:created>
  <dcterms:modified xsi:type="dcterms:W3CDTF">2013-02-21T16:50:48Z</dcterms:modified>
</cp:coreProperties>
</file>