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0" r:id="rId4"/>
    <p:sldId id="258" r:id="rId5"/>
    <p:sldId id="261" r:id="rId6"/>
    <p:sldId id="259" r:id="rId7"/>
    <p:sldId id="257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5422"/>
    <a:srgbClr val="F5DE51"/>
    <a:srgbClr val="D2EC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E3F78-38A3-4D5A-B995-65BE5064EB11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A970-07D0-42C5-913C-B247D46D5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85101-B1EF-476E-9FDE-C1193B189E57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7C1B5-B93D-48ED-8C57-71DE5A7E57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1A983-6143-48E9-B6EA-800481F6592D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792BD-F401-4C99-ACFE-EAA13DEE71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57D2F-7CA2-445C-B461-30F3781668DB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A49077-8D7A-4254-8E63-66E6A5FCB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F0482-ADB0-49A2-B102-63FFA342D0B0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BAACF-0811-4C3A-AFBB-A570D5D76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546F2-267B-49F2-9E39-E1372611D9EC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ED1A2-823B-4450-B5E1-AFE4A54707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B8555-EF86-473C-981A-DA137FED41C1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5979C-3591-492D-9CDB-BF07F81D71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7B185-4DD1-4E9C-8FCE-0A4C731143DD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93EB8-9C5A-41D6-B769-B3A1953BE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609DD-356D-468A-9C13-2430D3964CE3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E268C-EDFC-4809-A242-EEEAEDAA37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9C526-BD04-41E3-B9BA-6FEC91122EBB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1EA3A-371E-408C-A7FA-8C9D921B63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1A9B4-3DCE-43A9-82CC-8699926880E1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1D68C-19B5-45B8-A7EF-509B7CEA38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0F2CF17-9478-450A-9421-50F146EE55BB}" type="datetimeFigureOut">
              <a:rPr lang="cs-CZ"/>
              <a:pPr>
                <a:defRPr/>
              </a:pPr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9F03C0-CED6-443D-AE92-9054F50312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VY_12_INOVACE_ČJS.1.Bal.02_Měsíce_v _roce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8. 10. 2012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Člověk a jeho svět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Člověk a jeho svět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 Měsíce v roce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Prezentace slouží k procvičování měsíců v roce, ročních období a dnů v týdnu.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Žáci prvního ročníku zařazují měsíce do jednotlivých ročních období.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Současně je ověřováno správné skládání slov.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38" name="Picture 7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r="81781" b="5473"/>
          <a:stretch>
            <a:fillRect/>
          </a:stretch>
        </p:blipFill>
        <p:spPr bwMode="auto">
          <a:xfrm>
            <a:off x="628650" y="614363"/>
            <a:ext cx="1819275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2" descr="http://www.clker.com/cliparts/J/q/7/Q/Z/9/sun-glasses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333375"/>
            <a:ext cx="26289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http://www.clker.com/cliparts/8/e/a/7/11954454591662374331johnny_automatic_snowman.svg.hi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47725" y="2781300"/>
            <a:ext cx="1770063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267744" y="1591485"/>
            <a:ext cx="4752528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MĚSÍCE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267744" y="2791814"/>
            <a:ext cx="4752528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V ROCE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23850" y="1412875"/>
          <a:ext cx="4680000" cy="4176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80000"/>
                <a:gridCol w="3600000"/>
              </a:tblGrid>
              <a:tr h="104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do sloupce čtyři roční období,  jak jdou správně za sebou.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627779" y="2556629"/>
            <a:ext cx="2745015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solidFill>
                  <a:srgbClr val="43542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JARO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66117" y="4930932"/>
            <a:ext cx="2745015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LÉTO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24417" y="3736194"/>
            <a:ext cx="3951737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PODZIM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52120" y="1335538"/>
            <a:ext cx="2745015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ZIMA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48411" y="1379522"/>
            <a:ext cx="659155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8615" y="2348880"/>
            <a:ext cx="659155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28615" y="3429000"/>
            <a:ext cx="659155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48412" y="4380645"/>
            <a:ext cx="659155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Přiřaď měsíce do ročních období.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33350" y="968375"/>
            <a:ext cx="2135188" cy="332422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-172307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43542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JARO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2339975" y="982663"/>
            <a:ext cx="2135188" cy="3309937"/>
          </a:xfrm>
          <a:prstGeom prst="roundRect">
            <a:avLst/>
          </a:prstGeom>
          <a:solidFill>
            <a:srgbClr val="F5DE5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72000" y="949325"/>
            <a:ext cx="2135188" cy="3343275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804025" y="949325"/>
            <a:ext cx="2135188" cy="33432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034785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LÉTO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67033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PODZIM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499281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ZIMA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551857" y="5141979"/>
            <a:ext cx="1771575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listopad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80267" y="4482368"/>
            <a:ext cx="1863780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prosinec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604612" y="5446964"/>
            <a:ext cx="129234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leden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7110328" y="5909066"/>
            <a:ext cx="152291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květen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1945197" y="6093296"/>
            <a:ext cx="1093569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říjen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19989" y="5929824"/>
            <a:ext cx="892168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září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332666" y="5935774"/>
            <a:ext cx="1512915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březen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165645" y="4482370"/>
            <a:ext cx="151169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červen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946033" y="5909067"/>
            <a:ext cx="1950920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červenec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3434881" y="4777848"/>
            <a:ext cx="144302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duben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850334" y="4939570"/>
            <a:ext cx="111921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únor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3584244" y="5434084"/>
            <a:ext cx="12939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srpen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do sloupce dny v týdnu, jak jdou správně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za sebou.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650" y="1268413"/>
          <a:ext cx="5573647" cy="5040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196000"/>
                <a:gridCol w="1260000"/>
                <a:gridCol w="2117647"/>
              </a:tblGrid>
              <a:tr h="720000"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416223" y="125679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7" name="Obdélník 6"/>
          <p:cNvSpPr/>
          <p:nvPr/>
        </p:nvSpPr>
        <p:spPr>
          <a:xfrm>
            <a:off x="3405561" y="199779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8" name="Obdélník 7"/>
          <p:cNvSpPr/>
          <p:nvPr/>
        </p:nvSpPr>
        <p:spPr>
          <a:xfrm>
            <a:off x="3392749" y="276143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9" name="Obdélník 8"/>
          <p:cNvSpPr/>
          <p:nvPr/>
        </p:nvSpPr>
        <p:spPr>
          <a:xfrm>
            <a:off x="3392749" y="342801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392749" y="416910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392749" y="489158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416223" y="569031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</a:t>
            </a:r>
          </a:p>
        </p:txBody>
      </p:sp>
      <p:sp>
        <p:nvSpPr>
          <p:cNvPr id="17446" name="AutoShape 2" descr="http://www.clker.com/cliparts/T/Q/6/B/X/6/classrom-ina-md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7447" name="Picture 4" descr="http://www.clker.com/cliparts/T/Q/6/B/X/6/classrom-ina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182813"/>
            <a:ext cx="2149475" cy="199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8" name="Picture 6" descr="http://www.clker.com/cliparts/5/7/d/c/11954223871731788173johnny_automatic_girl_playing_soccer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4910138"/>
            <a:ext cx="925512" cy="96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49" name="Picture 8" descr="http://www.clker.com/cliparts/a/b/6/3/11954274471562688178Machovka_Sleeping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3713" y="5502275"/>
            <a:ext cx="1076325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Obdélník 16"/>
          <p:cNvSpPr/>
          <p:nvPr/>
        </p:nvSpPr>
        <p:spPr>
          <a:xfrm>
            <a:off x="6963386" y="5725455"/>
            <a:ext cx="168347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pondělí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994911" y="1256798"/>
            <a:ext cx="157363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čtvrtek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163803" y="1989212"/>
            <a:ext cx="1235852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úterý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039528" y="4283935"/>
            <a:ext cx="1531189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neděle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156707" y="4930266"/>
            <a:ext cx="1296830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pátek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056072" y="3554548"/>
            <a:ext cx="1429430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středa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7012210" y="2774991"/>
            <a:ext cx="1536318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sobota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Přiřaď věci a aktivity do správného ročního období.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33350" y="968375"/>
            <a:ext cx="2135188" cy="3324225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-172307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43542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JARO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2339975" y="982663"/>
            <a:ext cx="2135188" cy="3309937"/>
          </a:xfrm>
          <a:prstGeom prst="roundRect">
            <a:avLst/>
          </a:prstGeom>
          <a:solidFill>
            <a:srgbClr val="F5DE5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72000" y="949325"/>
            <a:ext cx="2135188" cy="3343275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804025" y="949325"/>
            <a:ext cx="2135188" cy="33432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034785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LÉTO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67033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PODZIM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499281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ZIMA</a:t>
            </a:r>
          </a:p>
        </p:txBody>
      </p:sp>
      <p:pic>
        <p:nvPicPr>
          <p:cNvPr id="18442" name="Picture 2" descr="http://www.clker.com/cliparts/6/a/7/8/119544547264062354Machovka_snowman2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2663" y="5178425"/>
            <a:ext cx="773112" cy="131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4" descr="http://www.clker.com/cliparts/5/d/2/6/1195445584476624856TheresaKnott_christmas_tree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07363" y="4864100"/>
            <a:ext cx="1036637" cy="154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6" descr="http://www.clker.com/cliparts/3/E/O/5/p/F/summer-beach-wallpapers-x-copy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30725" y="5078413"/>
            <a:ext cx="1362075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8" descr="http://www.clker.com/cliparts/8/7/9/d/12802002621536174873ready%20for%20surfing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9238" y="5003800"/>
            <a:ext cx="617537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6" name="AutoShape 12" descr="http://www.clker.com/cliparts/0/y/K/7/V/e/maple-tree-md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47" name="AutoShape 14" descr="http://www.clker.com/cliparts/0/y/K/7/V/e/maple-tree-md.pn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448" name="AutoShape 16" descr="http://www.clker.com/cliparts/0/y/K/7/V/e/maple-tree-md.png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8449" name="Picture 18" descr="http://www.clker.com/cliparts/0/y/K/7/V/e/maple-tree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41425" y="4722813"/>
            <a:ext cx="14160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0" name="Picture 20" descr="http://www.clker.com/cliparts/u/o/K/b/E/m/kid-flying-kite-m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08625" y="4845050"/>
            <a:ext cx="1843088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1" name="Picture 22" descr="http://www.clker.com/cliparts/t/Q/e/K/X/p/basket-of-colored-easter-eggs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1138" y="5329238"/>
            <a:ext cx="1062037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2" name="Picture 2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24713" y="5026025"/>
            <a:ext cx="1154112" cy="156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do dvou sloupců měsíce, jak jdou za sebou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roce.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85750" y="1143000"/>
          <a:ext cx="6840000" cy="43200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440000"/>
                <a:gridCol w="1980000"/>
                <a:gridCol w="1440000"/>
                <a:gridCol w="198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232012" y="5813172"/>
            <a:ext cx="1292341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leden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15469" y="3068960"/>
            <a:ext cx="1771575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bg2">
                    <a:lumMod val="1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listopad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75644" y="5482957"/>
            <a:ext cx="1863780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prosinec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438625" y="1702549"/>
            <a:ext cx="152291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květen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55776" y="5727714"/>
            <a:ext cx="1093569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bg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říjen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6074265"/>
            <a:ext cx="892168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září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374129" y="2348880"/>
            <a:ext cx="1512915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březen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828281" y="5473793"/>
            <a:ext cx="151169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červen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499992" y="6028442"/>
            <a:ext cx="1950920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červenec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444020" y="4581128"/>
            <a:ext cx="144302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duben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584129" y="3966592"/>
            <a:ext cx="111921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únor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830370" y="116213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19708" y="190313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06896" y="266677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806896" y="333335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806896" y="407443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806896" y="479691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199620" y="116213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234601" y="190313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8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4218892" y="266940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9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098667" y="3325103"/>
            <a:ext cx="66556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10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098667" y="4077072"/>
            <a:ext cx="66556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11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114376" y="4799555"/>
            <a:ext cx="665567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12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483004" y="1065382"/>
            <a:ext cx="1293944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srpen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                             Vylušti tajenku.  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24075" y="260350"/>
          <a:ext cx="216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4213" y="981075"/>
          <a:ext cx="288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403350" y="1700213"/>
          <a:ext cx="360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84213" y="2420938"/>
          <a:ext cx="288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124075" y="3141663"/>
          <a:ext cx="216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84213" y="3860800"/>
          <a:ext cx="504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403350" y="4581525"/>
          <a:ext cx="288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684213" y="5300663"/>
          <a:ext cx="360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403350" y="6021388"/>
          <a:ext cx="2880000" cy="7200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Obdélník 14"/>
          <p:cNvSpPr/>
          <p:nvPr/>
        </p:nvSpPr>
        <p:spPr>
          <a:xfrm>
            <a:off x="1547664" y="26064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88671" y="105937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66187" y="170571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88671" y="250444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619672" y="319504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55472" y="385650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899592" y="465523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59659" y="537321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8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852700" y="6048351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9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443380" y="659269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pic>
        <p:nvPicPr>
          <p:cNvPr id="20606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70800" y="133350"/>
            <a:ext cx="1293813" cy="1255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Obdélník 25"/>
          <p:cNvSpPr/>
          <p:nvPr/>
        </p:nvSpPr>
        <p:spPr>
          <a:xfrm>
            <a:off x="3563888" y="1304914"/>
            <a:ext cx="5126148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 – Roční období, ve kterém je měsíc květen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045848" y="1854724"/>
            <a:ext cx="3973204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 – Poslední pracovní den v týdnu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938848" y="3104230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pic>
        <p:nvPicPr>
          <p:cNvPr id="20610" name="Picture 2" descr="http://www.clker.com/cliparts/8/9/9/d/11949855741697952186small_house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43788" y="2505075"/>
            <a:ext cx="1354137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Obdélník 30"/>
          <p:cNvSpPr/>
          <p:nvPr/>
        </p:nvSpPr>
        <p:spPr>
          <a:xfrm>
            <a:off x="7293638" y="3207729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613002" y="3979612"/>
            <a:ext cx="3597139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6 – První pracovní den v týdnu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319984" y="4655233"/>
            <a:ext cx="471443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7 – Roční období, ve kterém jsou Vánoce</a:t>
            </a:r>
          </a:p>
        </p:txBody>
      </p:sp>
      <p:pic>
        <p:nvPicPr>
          <p:cNvPr id="20614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10125" y="5300663"/>
            <a:ext cx="169862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Obdélník 34"/>
          <p:cNvSpPr/>
          <p:nvPr/>
        </p:nvSpPr>
        <p:spPr>
          <a:xfrm>
            <a:off x="4483547" y="5804336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8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6889433" y="5700844"/>
            <a:ext cx="320922" cy="40011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9</a:t>
            </a:r>
          </a:p>
        </p:txBody>
      </p:sp>
      <p:pic>
        <p:nvPicPr>
          <p:cNvPr id="20617" name="Picture 4" descr="http://www.clker.com/cliparts/a/3/3/a/11949897622123712990tigre04_architetto_franc_0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94525" y="5049838"/>
            <a:ext cx="1695450" cy="175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8" name="Picture 2" descr="http://www.clker.com/cliparts/e/5/e/e/1195440977265808231johnny_automatic_goat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21275" y="2405063"/>
            <a:ext cx="211137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Uveřejněné odkazy [cit. </a:t>
            </a:r>
            <a:r>
              <a:rPr lang="cs-CZ" sz="1200" dirty="0" smtClean="0"/>
              <a:t>2012-10-08]. </a:t>
            </a:r>
            <a:r>
              <a:rPr lang="cs-CZ" sz="1200" dirty="0"/>
              <a:t>Dostupné pod licencí Public domain na </a:t>
            </a:r>
            <a:r>
              <a:rPr lang="cs-CZ" sz="12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banán		http://www.clker.com/clipart-13753.html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1200" dirty="0"/>
              <a:t>koza	</a:t>
            </a:r>
            <a:r>
              <a:rPr lang="pl-PL" sz="1200" dirty="0" smtClean="0"/>
              <a:t>	</a:t>
            </a:r>
            <a:r>
              <a:rPr lang="pl-PL" sz="1200" dirty="0"/>
              <a:t>http://www.clker.com/clipart-11795.html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200" dirty="0"/>
              <a:t>pes </a:t>
            </a:r>
            <a:r>
              <a:rPr lang="cs-CZ" sz="1200" dirty="0"/>
              <a:t>	</a:t>
            </a:r>
            <a:r>
              <a:rPr lang="cs-CZ" sz="1200" dirty="0" smtClean="0"/>
              <a:t>	</a:t>
            </a:r>
            <a:r>
              <a:rPr lang="pt-BR" sz="1200" dirty="0" smtClean="0"/>
              <a:t>http</a:t>
            </a:r>
            <a:r>
              <a:rPr lang="pt-BR" sz="1200" dirty="0"/>
              <a:t>://www.clker.com/clipart-13344.html</a:t>
            </a:r>
            <a:endParaRPr lang="cs-CZ" sz="12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slunce a </a:t>
            </a:r>
            <a:r>
              <a:rPr lang="cs-CZ" sz="1200" dirty="0" smtClean="0"/>
              <a:t>brýle		http</a:t>
            </a:r>
            <a:r>
              <a:rPr lang="cs-CZ" sz="1200" dirty="0"/>
              <a:t>://www.clker.com/clipart-sun-glasses.html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sněhulák se šálou 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://www.clker.com/clipart-12353.html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sněhulák s hrncem 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://www.clker.com/clipart-12357.html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vánoční stromeček 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://www.clker.com/clipart-12398.html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slunečník </a:t>
            </a:r>
            <a:r>
              <a:rPr lang="cs-CZ" sz="1200" dirty="0" smtClean="0"/>
              <a:t>		http</a:t>
            </a:r>
            <a:r>
              <a:rPr lang="cs-CZ" sz="1200" dirty="0"/>
              <a:t>://www.clker.com/clipart-summer-beach-wallpapers-x-copy.html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surfing </a:t>
            </a:r>
            <a:r>
              <a:rPr lang="cs-CZ" sz="1200" dirty="0" smtClean="0"/>
              <a:t>		http</a:t>
            </a:r>
            <a:r>
              <a:rPr lang="cs-CZ" sz="1200" dirty="0"/>
              <a:t>://www.clker.com/clipart-67443.html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tulipány 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www.clker.com/clipart-2530.html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podzimní </a:t>
            </a:r>
            <a:r>
              <a:rPr lang="cs-CZ" sz="1200" dirty="0"/>
              <a:t>strom 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://www.clker.com/clipart-maple-tree.html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drak </a:t>
            </a:r>
            <a:r>
              <a:rPr lang="cs-CZ" sz="1200" dirty="0" smtClean="0"/>
              <a:t>		http</a:t>
            </a:r>
            <a:r>
              <a:rPr lang="cs-CZ" sz="1200" dirty="0"/>
              <a:t>://www.clker.com/clipart-kid-flying-kite.html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velikonoční košík 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://www.clker.com/clipart-basket-of-colored-easter-eggs.html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třída </a:t>
            </a:r>
            <a:r>
              <a:rPr lang="cs-CZ" sz="1200" dirty="0" smtClean="0"/>
              <a:t>		http</a:t>
            </a:r>
            <a:r>
              <a:rPr lang="cs-CZ" sz="1200" dirty="0"/>
              <a:t>://www.clker.com/clipart-classrom-ina.html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fotbal </a:t>
            </a:r>
            <a:r>
              <a:rPr lang="cs-CZ" sz="1200" dirty="0" smtClean="0"/>
              <a:t>		http</a:t>
            </a:r>
            <a:r>
              <a:rPr lang="cs-CZ" sz="1200" dirty="0"/>
              <a:t>://www.clker.com/clipart-9458.html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spánek </a:t>
            </a:r>
            <a:r>
              <a:rPr lang="cs-CZ" sz="1200" dirty="0" smtClean="0"/>
              <a:t>		http</a:t>
            </a:r>
            <a:r>
              <a:rPr lang="cs-CZ" sz="1200" dirty="0"/>
              <a:t>://www.clker.com/clipart-10379.html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dům </a:t>
            </a:r>
            <a:r>
              <a:rPr lang="cs-CZ" sz="1200" dirty="0" smtClean="0"/>
              <a:t>		http</a:t>
            </a:r>
            <a:r>
              <a:rPr lang="cs-CZ" sz="1200" dirty="0"/>
              <a:t>://www.clker.com/clipart-3518.html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tygr </a:t>
            </a:r>
            <a:r>
              <a:rPr lang="cs-CZ" sz="1200" dirty="0" smtClean="0"/>
              <a:t>		http</a:t>
            </a:r>
            <a:r>
              <a:rPr lang="cs-CZ" sz="1200" dirty="0"/>
              <a:t>://www.clker.com/clipart-6978.html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©  Mgr. Pavla Balejová 2013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4581525"/>
            <a:ext cx="1800225" cy="171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221</Words>
  <Application>Microsoft Office PowerPoint</Application>
  <PresentationFormat>Předvádění na obrazovce (4:3)</PresentationFormat>
  <Paragraphs>137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42</cp:revision>
  <cp:lastPrinted>2013-02-20T13:56:37Z</cp:lastPrinted>
  <dcterms:created xsi:type="dcterms:W3CDTF">2013-01-16T14:51:02Z</dcterms:created>
  <dcterms:modified xsi:type="dcterms:W3CDTF">2013-03-08T16:17:05Z</dcterms:modified>
</cp:coreProperties>
</file>