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 Tmavá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AF606853-7671-496A-8E4F-DF71F8EC918B}" styleName="Tmavý styl 1 – zvýraznění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24253-8627-485B-A02A-B376B26202D0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7221-D1E8-430A-9D50-1D689EE327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55A8F-6169-455A-826B-888833717EF7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1229B-3BF9-439D-A18B-1C7844D40F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6280F-D78F-4901-B692-F5FBBC9C6D11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02232-8F81-4502-BE9E-F12BED4362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C5DC5-34FB-46D3-9D93-AB759DF432F5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A1D48-07D3-48B9-AE3B-4A8CB7666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E4BF4-7977-42CD-879F-51FE98E7953A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4022D-C0B4-4375-8E56-2D7ED57BE2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014A4-A9DD-415C-A9A7-737DA561389F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2F8B7-356F-4B1C-9609-E7C1AADF2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D615D-8223-4DED-AA67-925E5F5832D2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E822-9F24-4E4D-A49A-13C3B8E6E0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D61CD-FE41-47BA-A052-61CF9FEAA697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F739A-4C3A-4B21-A505-579EED787C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A87C9-C233-495A-AE5D-4FCD3C0E3A03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22D28-6580-4755-AFE8-0E12A8E714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457F1-B235-4E0E-8CD6-32AEE33476EE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C111B-B829-41A1-82B7-32A1A1828F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759BF-10E4-4FB1-A2CA-78A034390026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4150-7193-488A-B930-45047323FE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2000">
              <a:schemeClr val="bg1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AD0713-79FF-463B-940D-88766917604E}" type="datetimeFigureOut">
              <a:rPr lang="cs-CZ"/>
              <a:pPr>
                <a:defRPr/>
              </a:pPr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0CD42C6-3B75-4790-806C-794E11979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Název školy: </a:t>
            </a:r>
            <a:r>
              <a:rPr lang="cs-CZ" sz="1300" b="1" smtClean="0"/>
              <a:t> Základní škola a Mateřská škola Kladno, Norská 2633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Autor: </a:t>
            </a:r>
            <a:r>
              <a:rPr lang="cs-CZ" sz="1300" b="1" smtClean="0"/>
              <a:t>Mgr. Pavla Balejová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Název materiálu: </a:t>
            </a:r>
            <a:r>
              <a:rPr lang="cs-CZ" sz="1300" b="1" smtClean="0"/>
              <a:t>VY_12_INOVACE_ČJS.1.Bal.05_Domácí_zvířata</a:t>
            </a:r>
            <a:r>
              <a:rPr lang="cs-CZ" sz="1300" smtClean="0"/>
              <a:t/>
            </a:r>
            <a:br>
              <a:rPr lang="cs-CZ" sz="1300" smtClean="0"/>
            </a:b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Datum: </a:t>
            </a:r>
            <a:r>
              <a:rPr lang="cs-CZ" sz="1300" b="1" smtClean="0"/>
              <a:t>20. 11. 2012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Ročník: </a:t>
            </a:r>
            <a:r>
              <a:rPr lang="cs-CZ" sz="1300" b="1" smtClean="0"/>
              <a:t>první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smtClean="0"/>
              <a:t> 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Vzdělávací oblast: </a:t>
            </a:r>
            <a:r>
              <a:rPr lang="cs-CZ" sz="1300" b="1" smtClean="0"/>
              <a:t>Člověk a jeho svět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Vzdělávací obor: </a:t>
            </a:r>
            <a:r>
              <a:rPr lang="cs-CZ" sz="1300" b="1" smtClean="0"/>
              <a:t>Člověk a jeho svět</a:t>
            </a:r>
            <a:r>
              <a:rPr lang="cs-CZ" sz="1300" smtClean="0"/>
              <a:t/>
            </a:r>
            <a:br>
              <a:rPr lang="cs-CZ" sz="1300" smtClean="0"/>
            </a:br>
            <a:r>
              <a:rPr lang="cs-CZ" sz="1300" smtClean="0"/>
              <a:t>Název: </a:t>
            </a:r>
            <a:r>
              <a:rPr lang="cs-CZ" sz="1300" b="1" smtClean="0"/>
              <a:t> Domácí zvířata   </a:t>
            </a:r>
            <a:br>
              <a:rPr lang="cs-CZ" sz="1300" b="1" smtClean="0"/>
            </a:br>
            <a:r>
              <a:rPr lang="cs-CZ" sz="1300" smtClean="0"/>
              <a:t>Číslo operačního programu: </a:t>
            </a:r>
            <a:r>
              <a:rPr lang="cs-CZ" sz="1300" b="1" smtClean="0"/>
              <a:t>CZ.1.07/1.4.00/21.3489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Název projektu: </a:t>
            </a:r>
            <a:r>
              <a:rPr lang="cs-CZ" sz="1300" b="1" smtClean="0"/>
              <a:t>UČÍME SE S RADOSTÍ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smtClean="0"/>
              <a:t>Anotace: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smtClean="0"/>
              <a:t> 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smtClean="0"/>
              <a:t>Prezentace slouží k procvičování domácích zvířat a jejich užitku pro člověka.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smtClean="0"/>
              <a:t>Žáci si opakují názvy samce, samice a mláděte a určují, kde jednotlivá zvířata žijí. Je současně ověřována jejich znalost velkých a malých tiskacích písmen.</a:t>
            </a:r>
            <a:endParaRPr lang="cs-CZ" sz="13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cs-CZ" sz="1300" smtClean="0"/>
          </a:p>
        </p:txBody>
      </p:sp>
      <p:pic>
        <p:nvPicPr>
          <p:cNvPr id="13315" name="Picture 2" descr="Logolinka ZŠ a MŠ Kladno, Norská 2633"/>
          <p:cNvPicPr>
            <a:picLocks noChangeAspect="1" noChangeArrowheads="1"/>
          </p:cNvPicPr>
          <p:nvPr/>
        </p:nvPicPr>
        <p:blipFill>
          <a:blip r:embed="rId2"/>
          <a:srcRect b="6358"/>
          <a:stretch>
            <a:fillRect/>
          </a:stretch>
        </p:blipFill>
        <p:spPr bwMode="auto">
          <a:xfrm>
            <a:off x="468313" y="115888"/>
            <a:ext cx="8351837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www.clker.com/cliparts/o/b/X/c/j/x/blackboard-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549275"/>
            <a:ext cx="7345362" cy="503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403648" y="1916832"/>
            <a:ext cx="633670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Domácí zvířata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6208713"/>
            <a:ext cx="8281988" cy="315912"/>
          </a:xfrm>
        </p:spPr>
        <p:txBody>
          <a:bodyPr rtlCol="0">
            <a:normAutofit/>
          </a:bodyPr>
          <a:lstStyle/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600" dirty="0" smtClean="0">
                <a:solidFill>
                  <a:schemeClr val="tx1"/>
                </a:solidFill>
              </a:rPr>
              <a:t>Pavla Balejová.</a:t>
            </a:r>
            <a:endParaRPr lang="cs-CZ" sz="1600" dirty="0">
              <a:solidFill>
                <a:schemeClr val="tx1"/>
              </a:solidFill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7395" y="208804"/>
            <a:ext cx="87958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Vyber z obrázků domácí zvířata a přiřaď k nim jejich název.</a:t>
            </a:r>
          </a:p>
        </p:txBody>
      </p:sp>
      <p:pic>
        <p:nvPicPr>
          <p:cNvPr id="15362" name="Picture 2" descr="http://www.clker.com/cliparts/8/4/2/9/11949855122127008465vacca_pezzata_rossa_val_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81075"/>
            <a:ext cx="18446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http://www.clker.com/cliparts/2/1/b/0/12065766141921761702rygle_Snake_Colour_Outline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1196975"/>
            <a:ext cx="14287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http://www.clker.com/cliparts/8/e/7/3/125709155661601792davidone_Chicken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661988"/>
            <a:ext cx="1443038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8" descr="http://www.clker.com/cliparts/d/1/0/f/13304608442010221260Green%20Snail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1268413"/>
            <a:ext cx="20288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10" descr="http://www.clker.com/cliparts/7/3/b/6/11949855001080823422pig_marcelo_caiafa1.svg.me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2924175"/>
            <a:ext cx="2057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12" descr="http://www.clker.com/cliparts/8/2/2/b/11949897431174857887orso_architetto_francesc_03.svg.med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17800" y="2924175"/>
            <a:ext cx="15367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4" descr="http://www.clker.com/cliparts/a/9/7/3/1321393689511437786Sheep%20Side%20View.svg.med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19625" y="2882900"/>
            <a:ext cx="1235075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6" descr="http://www.clker.com/cliparts/p/Y/A/U/G/e/fox-running-md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54750" y="3100388"/>
            <a:ext cx="2401888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bdélník 12"/>
          <p:cNvSpPr/>
          <p:nvPr/>
        </p:nvSpPr>
        <p:spPr>
          <a:xfrm>
            <a:off x="835025" y="4518025"/>
            <a:ext cx="14827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KRÁVA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052888" y="5949950"/>
            <a:ext cx="15033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slepice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15925" y="5926138"/>
            <a:ext cx="1255713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LIŠKA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185988" y="5926138"/>
            <a:ext cx="9096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had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895725" y="4652963"/>
            <a:ext cx="18192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hlemýžď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6388100" y="5926138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ovce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027363" y="5280025"/>
            <a:ext cx="188753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MEDVĚD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5699125" y="5002213"/>
            <a:ext cx="14128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PRASE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7395" y="208804"/>
            <a:ext cx="87958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Vyber z obrázků domácí zvířata a přiřaď k nim jejich název.</a:t>
            </a:r>
          </a:p>
        </p:txBody>
      </p:sp>
      <p:pic>
        <p:nvPicPr>
          <p:cNvPr id="16386" name="Picture 2" descr="http://www.clker.com/cliparts/2/6/5/0/1195433607792649830Machovka_horse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5" y="908050"/>
            <a:ext cx="147637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http://www.clker.com/cliparts/8/9/9/3/12078862761975992168Philman401_Butterfly_Effect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9313" y="3222625"/>
            <a:ext cx="1658937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6" descr="http://www.clker.com/cliparts/e/m/A/p/I/B/goose-m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908050"/>
            <a:ext cx="1249362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8" descr="http://www.clker.com/cliparts/1/5/8/a/13213932201536163031Stork%20in%20Color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908050"/>
            <a:ext cx="81597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0" descr="http://www.clker.com/cliparts/b/7/7/d/11949897961252719047gatto_cat_architetto_fra_01.svg.me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3875" y="3257550"/>
            <a:ext cx="18145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4" descr="http://www.clker.com/cliparts/a/6/a/6/1194989844558026598beagle_copper_ganson.svg.med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71750" y="3259138"/>
            <a:ext cx="180022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16" descr="http://www.clker.com/cliparts/M/w/q/6/u/8/antelope-md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4775" y="754063"/>
            <a:ext cx="159861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8" descr="http://www.clker.com/cliparts/9/4/9/d/1195437148393599987molumen_Green_sitting_frog.svg.med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88125" y="3567113"/>
            <a:ext cx="127952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Obdélník 19"/>
          <p:cNvSpPr/>
          <p:nvPr/>
        </p:nvSpPr>
        <p:spPr>
          <a:xfrm>
            <a:off x="876300" y="4841875"/>
            <a:ext cx="12858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JELEN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7608888" y="4935538"/>
            <a:ext cx="8524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čáp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301875" y="5173663"/>
            <a:ext cx="15557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MOTÝL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615950" y="5973763"/>
            <a:ext cx="903288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kůň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3146425" y="5991225"/>
            <a:ext cx="106521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žába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4991100" y="5795963"/>
            <a:ext cx="8667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PES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6689725" y="5634038"/>
            <a:ext cx="12795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kočka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4659313" y="5140325"/>
            <a:ext cx="12700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HUSA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3979" y="208804"/>
            <a:ext cx="636270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Jaký užitek tato domácí zvířata poskytují?</a:t>
            </a:r>
          </a:p>
        </p:txBody>
      </p:sp>
      <p:pic>
        <p:nvPicPr>
          <p:cNvPr id="17410" name="Picture 2" descr="http://www.clker.com/cliparts/8/4/2/9/11949855122127008465vacca_pezzata_rossa_val_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81075"/>
            <a:ext cx="18446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6" descr="http://www.clker.com/cliparts/8/e/7/3/125709155661601792davidone_Chicken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836613"/>
            <a:ext cx="1443038" cy="171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10" descr="http://www.clker.com/cliparts/7/3/b/6/11949855001080823422pig_marcelo_caiafa1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5613" y="3213100"/>
            <a:ext cx="2057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14" descr="http://www.clker.com/cliparts/a/9/7/3/1321393689511437786Sheep%20Side%20View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0663" y="1074738"/>
            <a:ext cx="1236662" cy="123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http://www.clker.com/cliparts/e/m/A/p/I/B/goose-m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2701925"/>
            <a:ext cx="1249363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1022350" y="4841875"/>
            <a:ext cx="9937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vlna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762375" y="4606925"/>
            <a:ext cx="1176338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vejce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928813" y="6092825"/>
            <a:ext cx="122078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maso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870325" y="5316538"/>
            <a:ext cx="1554163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MLÉKO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927850" y="5168900"/>
            <a:ext cx="1038225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PEŘÍ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0565" y="208804"/>
            <a:ext cx="8889549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Přesuň v tabulce názvy zvířat tak, aby v každé řádce patřili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samec, samice a mládě k sobě.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38200" y="1412875"/>
          <a:ext cx="7632846" cy="491231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544282"/>
                <a:gridCol w="2544282"/>
                <a:gridCol w="2544282"/>
              </a:tblGrid>
              <a:tr h="5458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8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476" name="Obdélník 5"/>
          <p:cNvSpPr>
            <a:spLocks noChangeArrowheads="1"/>
          </p:cNvSpPr>
          <p:nvPr/>
        </p:nvSpPr>
        <p:spPr bwMode="auto">
          <a:xfrm>
            <a:off x="1336675" y="1400175"/>
            <a:ext cx="15430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SAMEC</a:t>
            </a:r>
          </a:p>
        </p:txBody>
      </p:sp>
      <p:sp>
        <p:nvSpPr>
          <p:cNvPr id="18477" name="Obdélník 6"/>
          <p:cNvSpPr>
            <a:spLocks noChangeArrowheads="1"/>
          </p:cNvSpPr>
          <p:nvPr/>
        </p:nvSpPr>
        <p:spPr bwMode="auto">
          <a:xfrm>
            <a:off x="3819525" y="1400175"/>
            <a:ext cx="16716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SAMICE</a:t>
            </a:r>
          </a:p>
        </p:txBody>
      </p:sp>
      <p:sp>
        <p:nvSpPr>
          <p:cNvPr id="18478" name="Obdélník 7"/>
          <p:cNvSpPr>
            <a:spLocks noChangeArrowheads="1"/>
          </p:cNvSpPr>
          <p:nvPr/>
        </p:nvSpPr>
        <p:spPr bwMode="auto">
          <a:xfrm>
            <a:off x="6518275" y="1412875"/>
            <a:ext cx="1381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mládě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366838" y="3538538"/>
            <a:ext cx="15113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BERAN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600200" y="5157788"/>
            <a:ext cx="9207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BÝK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208088" y="4681538"/>
            <a:ext cx="186531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KOHOUT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693863" y="1909763"/>
            <a:ext cx="86836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PES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146175" y="3006725"/>
            <a:ext cx="1843088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KOCOUR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458913" y="4087813"/>
            <a:ext cx="136366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KOZEL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241425" y="2487613"/>
            <a:ext cx="16795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HŘEBEC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366838" y="5732463"/>
            <a:ext cx="1484312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KANEC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832225" y="5735638"/>
            <a:ext cx="165893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SLEPICE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927475" y="4643438"/>
            <a:ext cx="14827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KRÁVA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4057650" y="2992438"/>
            <a:ext cx="12223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OVCE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006850" y="5157788"/>
            <a:ext cx="12065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FENA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856038" y="4149725"/>
            <a:ext cx="15081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KOČKA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992563" y="2487613"/>
            <a:ext cx="12207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KOZA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824288" y="1909763"/>
            <a:ext cx="16891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KOBYLA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568700" y="3516313"/>
            <a:ext cx="20828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PRASNICE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6694488" y="1922463"/>
            <a:ext cx="10382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kuře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6624638" y="3533775"/>
            <a:ext cx="9175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tele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6502400" y="5718175"/>
            <a:ext cx="1265238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jehně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6461125" y="4054475"/>
            <a:ext cx="12319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štěně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6569075" y="4654550"/>
            <a:ext cx="10287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kotě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6583363" y="2992438"/>
            <a:ext cx="11842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kůzle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6530975" y="5165725"/>
            <a:ext cx="119221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hříbě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6684963" y="2487613"/>
            <a:ext cx="9477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sele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80987" y="208804"/>
            <a:ext cx="434869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Kde tato domácí zvířata žijí?</a:t>
            </a:r>
          </a:p>
        </p:txBody>
      </p:sp>
      <p:pic>
        <p:nvPicPr>
          <p:cNvPr id="19458" name="Picture 2" descr="http://www.clker.com/cliparts/8/4/2/9/11949855122127008465vacca_pezzata_rossa_val_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81075"/>
            <a:ext cx="18446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http://www.clker.com/cliparts/8/e/7/3/125709155661601792davidone_Chicken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2851150"/>
            <a:ext cx="1441450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0" descr="http://www.clker.com/cliparts/7/3/b/6/11949855001080823422pig_marcelo_caiafa1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2852738"/>
            <a:ext cx="2057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838200" y="4841875"/>
            <a:ext cx="13620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kravín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932363" y="5816600"/>
            <a:ext cx="16176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BOUDA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066925" y="5816600"/>
            <a:ext cx="152241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chlívek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248025" y="4511675"/>
            <a:ext cx="167481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KURNÍK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819900" y="5168900"/>
            <a:ext cx="1254125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0541" cmpd="sng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+mn-lt"/>
              </a:rPr>
              <a:t>STÁJE</a:t>
            </a:r>
          </a:p>
        </p:txBody>
      </p:sp>
      <p:pic>
        <p:nvPicPr>
          <p:cNvPr id="19466" name="Picture 2" descr="http://www.clker.com/cliparts/2/6/5/0/1195433607792649830Machovka_horse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69050" y="981075"/>
            <a:ext cx="147637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14" descr="http://www.clker.com/cliparts/a/6/a/6/1194989844558026598beagle_copper_ganson.svg.me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24263" y="1736725"/>
            <a:ext cx="180022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2012-11-20]. </a:t>
            </a:r>
            <a:r>
              <a:rPr lang="cs-CZ" sz="1600" dirty="0"/>
              <a:t>Dostupné pod licencí Public </a:t>
            </a:r>
            <a:r>
              <a:rPr lang="cs-CZ" sz="1600" dirty="0" err="1"/>
              <a:t>domain</a:t>
            </a:r>
            <a:r>
              <a:rPr lang="cs-CZ" sz="1600" dirty="0"/>
              <a:t>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kráva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http://www.clker.com/clipart-3441.html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h</a:t>
            </a:r>
            <a:r>
              <a:rPr lang="pt-BR" sz="1600" dirty="0" smtClean="0"/>
              <a:t>ad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http://www.clker.com/clipart-snake-colour.html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slepice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http://www.clker.com/clipart-30066.html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šnek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http://www.clker.com/clipart-183810.html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prase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http://www.clker.com/clipart-3426.html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medvěd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http://www.clker.com/clipart-6967.html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o</a:t>
            </a:r>
            <a:r>
              <a:rPr lang="pt-BR" sz="1600" dirty="0" smtClean="0"/>
              <a:t>vce</a:t>
            </a:r>
            <a:r>
              <a:rPr lang="cs-CZ" sz="1600" dirty="0"/>
              <a:t>	</a:t>
            </a:r>
            <a:r>
              <a:rPr lang="pt-BR" sz="1600" dirty="0" smtClean="0"/>
              <a:t>http://www.clker.com/clipart-160132.html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liška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http://www.clker.com/clipart-fox-running.html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kůň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http://www.clker.com/clipart-10982.html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motýl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http://www.clker.com/clipart-butterfly-with-lighting-effect.html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husa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http://www.clker.com/clipart-goose-4.html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čáp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http://www.clker.com/clipart-160125.html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kočka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http://www.clker.com/clipart-6987.html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pes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http://www.clker.com/clipart-13344.html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j</a:t>
            </a:r>
            <a:r>
              <a:rPr lang="pt-BR" sz="1600" dirty="0" smtClean="0"/>
              <a:t>elen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http://www.clker.com/clipart-antelope-1.html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 smtClean="0"/>
              <a:t>žába </a:t>
            </a:r>
            <a:r>
              <a:rPr lang="cs-CZ" sz="1600" dirty="0" smtClean="0"/>
              <a:t>	</a:t>
            </a:r>
            <a:r>
              <a:rPr lang="pt-BR" sz="1600" dirty="0" smtClean="0"/>
              <a:t>http://www.clker.com/clipart-11404.html</a:t>
            </a: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©  Mgr. Pavla Balejová 2013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467544" y="232551"/>
            <a:ext cx="120808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4868863"/>
            <a:ext cx="18002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169</Words>
  <Application>Microsoft Office PowerPoint</Application>
  <PresentationFormat>Předvádění na obrazovce (4:3)</PresentationFormat>
  <Paragraphs>102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24</cp:revision>
  <dcterms:created xsi:type="dcterms:W3CDTF">2013-01-05T15:02:54Z</dcterms:created>
  <dcterms:modified xsi:type="dcterms:W3CDTF">2013-03-06T09:19:55Z</dcterms:modified>
</cp:coreProperties>
</file>