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9" r:id="rId5"/>
    <p:sldId id="261" r:id="rId6"/>
    <p:sldId id="260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0" autoAdjust="0"/>
    <p:restoredTop sz="94660"/>
  </p:normalViewPr>
  <p:slideViewPr>
    <p:cSldViewPr>
      <p:cViewPr varScale="1">
        <p:scale>
          <a:sx n="87" d="100"/>
          <a:sy n="87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9B74E7-91E0-4FD5-9255-CB5D1E484143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DD93A-D16E-42C5-B4CA-D5564DEEF8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ADBA8-30E8-4F79-85B4-0A5AE000F342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A6C15-8246-46CD-A7BB-8F715729FD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0AA08E-BC1E-4777-8FF5-1A7256E6956C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CF250E-4C61-4EED-A529-A77F0F1E79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CFE5C-327B-48DE-9BF6-16967005607C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7B06C1-5D21-409D-AACF-31E8DE53D8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AD674B-9193-4799-A1F4-6A3C779220AC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98B55F-6151-48B6-939B-CAE588D8D5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891E5-39CF-4664-A9B6-A7923B46D4E7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0E21E9-4280-41BE-A7E5-FDBAD990C5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84EE08-750B-4879-ADDE-D342C7B104C9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14FC94-A642-4C6B-BFC7-96C370A8F5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35C0A5-6308-4F63-80BA-1359CC21CBE9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9C7EE-AE5F-47F4-A812-E48D1A888C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C5ED1B-AD3F-4788-80CA-6BA2A3068B00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6D0146-41BF-4CF2-BEFF-3F97225B4B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27CEF2-246B-4B0D-8C06-9D71A28D29CF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BC1FFA-291C-4198-9908-7C9AB92A9F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B4E7C-2AF5-4FFE-9EEF-DA2AEDCA33E8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3E8D2E-7361-4A98-B2A9-73B8B45549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10BF80E-7007-4C81-B96D-CF18F55A251A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E18013B-7FD8-434B-BBE7-3DF269B4F6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Zástupný symbol pro obsah 2"/>
          <p:cNvSpPr>
            <a:spLocks noGrp="1"/>
          </p:cNvSpPr>
          <p:nvPr>
            <p:ph idx="1"/>
          </p:nvPr>
        </p:nvSpPr>
        <p:spPr>
          <a:xfrm>
            <a:off x="468313" y="1773238"/>
            <a:ext cx="8229600" cy="4525962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500" smtClean="0"/>
              <a:t>Název školy: </a:t>
            </a:r>
            <a:r>
              <a:rPr lang="cs-CZ" sz="1500" b="1" smtClean="0"/>
              <a:t> Základní škola a Mateřská škola Kladno, Norská 2633</a:t>
            </a:r>
            <a:r>
              <a:rPr lang="cs-CZ" sz="1500" smtClean="0"/>
              <a:t/>
            </a:r>
            <a:br>
              <a:rPr lang="cs-CZ" sz="1500" smtClean="0"/>
            </a:br>
            <a:r>
              <a:rPr lang="cs-CZ" sz="1500" smtClean="0"/>
              <a:t>Autor: </a:t>
            </a:r>
            <a:r>
              <a:rPr lang="cs-CZ" sz="1500" b="1" smtClean="0"/>
              <a:t>Mgr. Pavla Balejová</a:t>
            </a:r>
            <a:endParaRPr lang="cs-CZ" sz="15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500" smtClean="0"/>
              <a:t>Název materiálu: </a:t>
            </a:r>
            <a:r>
              <a:rPr lang="cs-CZ" sz="1500" b="1" smtClean="0"/>
              <a:t>VY_12_INOVACE_ČJS.1.Bal.08</a:t>
            </a:r>
            <a:r>
              <a:rPr lang="cs-CZ" sz="1500" b="1" smtClean="0">
                <a:latin typeface="Arial" charset="0"/>
              </a:rPr>
              <a:t>_</a:t>
            </a:r>
            <a:r>
              <a:rPr lang="cs-CZ" sz="1500" b="1" smtClean="0"/>
              <a:t>Lidské_tělo</a:t>
            </a:r>
            <a:r>
              <a:rPr lang="cs-CZ" sz="1500" smtClean="0"/>
              <a:t/>
            </a:r>
            <a:br>
              <a:rPr lang="cs-CZ" sz="1500" smtClean="0"/>
            </a:br>
            <a:endParaRPr lang="cs-CZ" sz="15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500" smtClean="0"/>
              <a:t>Datum: </a:t>
            </a:r>
            <a:r>
              <a:rPr lang="cs-CZ" sz="1500" b="1" smtClean="0"/>
              <a:t>16. 1. 2013</a:t>
            </a:r>
            <a:endParaRPr lang="cs-CZ" sz="15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500" smtClean="0"/>
              <a:t>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500" smtClean="0"/>
              <a:t>Ročník: </a:t>
            </a:r>
            <a:r>
              <a:rPr lang="cs-CZ" sz="1500" b="1" smtClean="0"/>
              <a:t>první</a:t>
            </a:r>
            <a:endParaRPr lang="cs-CZ" sz="15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500" b="1" smtClean="0"/>
              <a:t> </a:t>
            </a:r>
            <a:endParaRPr lang="cs-CZ" sz="15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500" smtClean="0"/>
              <a:t>Vzdělávací oblast: </a:t>
            </a:r>
            <a:r>
              <a:rPr lang="cs-CZ" sz="1500" b="1" smtClean="0"/>
              <a:t>Člověk a jeho svět</a:t>
            </a:r>
            <a:endParaRPr lang="cs-CZ" sz="15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500" smtClean="0"/>
              <a:t> 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500" smtClean="0"/>
              <a:t>Vzdělávací obor: </a:t>
            </a:r>
            <a:r>
              <a:rPr lang="cs-CZ" sz="1500" b="1" smtClean="0"/>
              <a:t>Člověk a jeho svět</a:t>
            </a:r>
            <a:r>
              <a:rPr lang="cs-CZ" sz="1500" smtClean="0"/>
              <a:t/>
            </a:r>
            <a:br>
              <a:rPr lang="cs-CZ" sz="1500" smtClean="0"/>
            </a:br>
            <a:r>
              <a:rPr lang="cs-CZ" sz="1500" smtClean="0"/>
              <a:t>Název: </a:t>
            </a:r>
            <a:r>
              <a:rPr lang="cs-CZ" sz="1500" b="1" smtClean="0"/>
              <a:t>Lidské tělo</a:t>
            </a:r>
            <a:br>
              <a:rPr lang="cs-CZ" sz="1500" b="1" smtClean="0"/>
            </a:br>
            <a:r>
              <a:rPr lang="cs-CZ" sz="1500" smtClean="0"/>
              <a:t>Číslo operačního programu: </a:t>
            </a:r>
            <a:r>
              <a:rPr lang="cs-CZ" sz="1500" b="1" smtClean="0"/>
              <a:t>CZ.1.07/1.4.00/21.3489</a:t>
            </a:r>
            <a:endParaRPr lang="cs-CZ" sz="15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500" smtClean="0"/>
              <a:t>Název projektu: </a:t>
            </a:r>
            <a:r>
              <a:rPr lang="cs-CZ" sz="1500" b="1" smtClean="0"/>
              <a:t>UČÍME SE S RADOSTÍ</a:t>
            </a:r>
            <a:endParaRPr lang="cs-CZ" sz="15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500" smtClean="0"/>
              <a:t> 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500" smtClean="0"/>
              <a:t>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500" b="1" smtClean="0"/>
              <a:t>Anotace: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endParaRPr lang="cs-CZ" sz="1500" b="1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500" b="1" smtClean="0"/>
              <a:t>Výukový program slouží k procvičování částí lidského těla  a částí hlavy. Žáci prvního ročníku</a:t>
            </a:r>
            <a:endParaRPr lang="cs-CZ" sz="15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500" b="1" smtClean="0"/>
              <a:t> určují lidské smysly a příslušné smyslové orgány. Současně je ověřováno chápání významu slov.</a:t>
            </a:r>
            <a:endParaRPr lang="cs-CZ" sz="150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24581">
              <a:schemeClr val="accent6">
                <a:lumMod val="75000"/>
              </a:schemeClr>
            </a:gs>
            <a:gs pos="50000">
              <a:schemeClr val="bg2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83501" y="404664"/>
            <a:ext cx="6336704" cy="156966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LIDSKÉ TĚLO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8713"/>
            <a:ext cx="8281988" cy="315912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62913" y="5218113"/>
            <a:ext cx="900112" cy="855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2" descr="http://www.clker.com/cliparts/c/2/7/a/1216137653542424074narrowhouse_cartoon_eye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37375" y="835025"/>
            <a:ext cx="1873250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4" descr="http://www.clker.com/cliparts/8/a/5/a/1195423987878794903Machovka_Strengthen_1.svg.hi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9775" y="1952625"/>
            <a:ext cx="2536825" cy="4049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Picture 6" descr="http://www.clker.com/cliparts/7/1/d/2/11954257911373590484Machovka_Handstand.svg.hi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9700" y="2755900"/>
            <a:ext cx="1476375" cy="325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chemeClr val="bg1"/>
            </a:gs>
            <a:gs pos="0">
              <a:schemeClr val="accent6">
                <a:lumMod val="75000"/>
              </a:schemeClr>
            </a:gs>
            <a:gs pos="50000">
              <a:schemeClr val="bg2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www.clker.com/cliparts/P/I/C/g/P/q/humnan-body-hi.png"/>
          <p:cNvPicPr>
            <a:picLocks noChangeAspect="1" noChangeArrowheads="1"/>
          </p:cNvPicPr>
          <p:nvPr/>
        </p:nvPicPr>
        <p:blipFill>
          <a:blip r:embed="rId2"/>
          <a:srcRect r="51418"/>
          <a:stretch>
            <a:fillRect/>
          </a:stretch>
        </p:blipFill>
        <p:spPr bwMode="auto">
          <a:xfrm>
            <a:off x="2878138" y="568325"/>
            <a:ext cx="3062287" cy="6059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730991" y="44624"/>
            <a:ext cx="584865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Pojmenuj jednotlivé části lidského těla.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4500563" y="1557338"/>
            <a:ext cx="265271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1622464" y="3940696"/>
            <a:ext cx="1670137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rameno</a:t>
            </a: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5219700" y="1989138"/>
            <a:ext cx="3673475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7959989" y="6201008"/>
            <a:ext cx="790602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krk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1403350" y="3068638"/>
            <a:ext cx="237648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6433067" y="5612668"/>
            <a:ext cx="1145122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loket</a:t>
            </a:r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971550" y="1989138"/>
            <a:ext cx="3529013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7579644" y="5612668"/>
            <a:ext cx="1120821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hruď</a:t>
            </a:r>
          </a:p>
        </p:txBody>
      </p:sp>
      <p:cxnSp>
        <p:nvCxnSpPr>
          <p:cNvPr id="27" name="Přímá spojnice se šipkou 26"/>
          <p:cNvCxnSpPr/>
          <p:nvPr/>
        </p:nvCxnSpPr>
        <p:spPr>
          <a:xfrm flipH="1">
            <a:off x="4502150" y="3213100"/>
            <a:ext cx="2951163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6558643" y="6201009"/>
            <a:ext cx="140134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břicho</a:t>
            </a:r>
          </a:p>
        </p:txBody>
      </p:sp>
      <p:cxnSp>
        <p:nvCxnSpPr>
          <p:cNvPr id="2048" name="Přímá spojnice se šipkou 2047"/>
          <p:cNvCxnSpPr/>
          <p:nvPr/>
        </p:nvCxnSpPr>
        <p:spPr>
          <a:xfrm flipH="1">
            <a:off x="5651500" y="4076700"/>
            <a:ext cx="2282825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35" name="Obdélník 34"/>
          <p:cNvSpPr/>
          <p:nvPr/>
        </p:nvSpPr>
        <p:spPr>
          <a:xfrm>
            <a:off x="5326864" y="5590981"/>
            <a:ext cx="114845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prsty</a:t>
            </a:r>
          </a:p>
        </p:txBody>
      </p:sp>
      <p:cxnSp>
        <p:nvCxnSpPr>
          <p:cNvPr id="2054" name="Přímá spojnice se šipkou 2053"/>
          <p:cNvCxnSpPr/>
          <p:nvPr/>
        </p:nvCxnSpPr>
        <p:spPr>
          <a:xfrm>
            <a:off x="1638300" y="4941888"/>
            <a:ext cx="2481263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40" name="Obdélník 39"/>
          <p:cNvSpPr/>
          <p:nvPr/>
        </p:nvSpPr>
        <p:spPr>
          <a:xfrm>
            <a:off x="246546" y="3933056"/>
            <a:ext cx="1484445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koleno</a:t>
            </a:r>
          </a:p>
        </p:txBody>
      </p:sp>
      <p:cxnSp>
        <p:nvCxnSpPr>
          <p:cNvPr id="2058" name="Přímá spojnice se šipkou 2057"/>
          <p:cNvCxnSpPr/>
          <p:nvPr/>
        </p:nvCxnSpPr>
        <p:spPr>
          <a:xfrm>
            <a:off x="1376363" y="6237288"/>
            <a:ext cx="338455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46" name="Obdélník 45"/>
          <p:cNvSpPr/>
          <p:nvPr/>
        </p:nvSpPr>
        <p:spPr>
          <a:xfrm>
            <a:off x="182212" y="4653136"/>
            <a:ext cx="1039901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pata</a:t>
            </a:r>
          </a:p>
        </p:txBody>
      </p:sp>
      <p:cxnSp>
        <p:nvCxnSpPr>
          <p:cNvPr id="2063" name="Přímá spojnice se šipkou 2062"/>
          <p:cNvCxnSpPr/>
          <p:nvPr/>
        </p:nvCxnSpPr>
        <p:spPr>
          <a:xfrm>
            <a:off x="1376363" y="1214438"/>
            <a:ext cx="3005137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51" name="Obdélník 50"/>
          <p:cNvSpPr/>
          <p:nvPr/>
        </p:nvSpPr>
        <p:spPr>
          <a:xfrm>
            <a:off x="5351710" y="6211669"/>
            <a:ext cx="1206933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hlava</a:t>
            </a:r>
          </a:p>
        </p:txBody>
      </p:sp>
      <p:cxnSp>
        <p:nvCxnSpPr>
          <p:cNvPr id="55" name="Přímá spojnice se šipkou 54"/>
          <p:cNvCxnSpPr/>
          <p:nvPr/>
        </p:nvCxnSpPr>
        <p:spPr>
          <a:xfrm flipH="1">
            <a:off x="4835525" y="4652963"/>
            <a:ext cx="3768725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57" name="Obdélník 56"/>
          <p:cNvSpPr/>
          <p:nvPr/>
        </p:nvSpPr>
        <p:spPr>
          <a:xfrm>
            <a:off x="5351710" y="4958730"/>
            <a:ext cx="3140411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dolní končetina</a:t>
            </a:r>
          </a:p>
        </p:txBody>
      </p:sp>
      <p:cxnSp>
        <p:nvCxnSpPr>
          <p:cNvPr id="58" name="Přímá spojnice se šipkou 57"/>
          <p:cNvCxnSpPr/>
          <p:nvPr/>
        </p:nvCxnSpPr>
        <p:spPr>
          <a:xfrm flipH="1">
            <a:off x="5219700" y="2597150"/>
            <a:ext cx="295275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59" name="Obdélník 58"/>
          <p:cNvSpPr/>
          <p:nvPr/>
        </p:nvSpPr>
        <p:spPr>
          <a:xfrm>
            <a:off x="135938" y="3294365"/>
            <a:ext cx="3190105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horní končetina</a:t>
            </a:r>
          </a:p>
        </p:txBody>
      </p:sp>
      <p:sp>
        <p:nvSpPr>
          <p:cNvPr id="2071" name="Volný tvar 2070"/>
          <p:cNvSpPr/>
          <p:nvPr/>
        </p:nvSpPr>
        <p:spPr>
          <a:xfrm>
            <a:off x="0" y="3298825"/>
            <a:ext cx="3470275" cy="2149475"/>
          </a:xfrm>
          <a:custGeom>
            <a:avLst/>
            <a:gdLst>
              <a:gd name="connsiteX0" fmla="*/ 0 w 3470806"/>
              <a:gd name="connsiteY0" fmla="*/ 0 h 2149158"/>
              <a:gd name="connsiteX1" fmla="*/ 685800 w 3470806"/>
              <a:gd name="connsiteY1" fmla="*/ 65315 h 2149158"/>
              <a:gd name="connsiteX2" fmla="*/ 1284514 w 3470806"/>
              <a:gd name="connsiteY2" fmla="*/ 43543 h 2149158"/>
              <a:gd name="connsiteX3" fmla="*/ 1774371 w 3470806"/>
              <a:gd name="connsiteY3" fmla="*/ 54429 h 2149158"/>
              <a:gd name="connsiteX4" fmla="*/ 2481943 w 3470806"/>
              <a:gd name="connsiteY4" fmla="*/ 43543 h 2149158"/>
              <a:gd name="connsiteX5" fmla="*/ 3418114 w 3470806"/>
              <a:gd name="connsiteY5" fmla="*/ 141515 h 2149158"/>
              <a:gd name="connsiteX6" fmla="*/ 3352800 w 3470806"/>
              <a:gd name="connsiteY6" fmla="*/ 533400 h 2149158"/>
              <a:gd name="connsiteX7" fmla="*/ 3352800 w 3470806"/>
              <a:gd name="connsiteY7" fmla="*/ 947058 h 2149158"/>
              <a:gd name="connsiteX8" fmla="*/ 3243943 w 3470806"/>
              <a:gd name="connsiteY8" fmla="*/ 1197429 h 2149158"/>
              <a:gd name="connsiteX9" fmla="*/ 2525486 w 3470806"/>
              <a:gd name="connsiteY9" fmla="*/ 1186543 h 2149158"/>
              <a:gd name="connsiteX10" fmla="*/ 2057400 w 3470806"/>
              <a:gd name="connsiteY10" fmla="*/ 1186543 h 2149158"/>
              <a:gd name="connsiteX11" fmla="*/ 1741714 w 3470806"/>
              <a:gd name="connsiteY11" fmla="*/ 1251858 h 2149158"/>
              <a:gd name="connsiteX12" fmla="*/ 1404257 w 3470806"/>
              <a:gd name="connsiteY12" fmla="*/ 1284515 h 2149158"/>
              <a:gd name="connsiteX13" fmla="*/ 1349829 w 3470806"/>
              <a:gd name="connsiteY13" fmla="*/ 1643743 h 2149158"/>
              <a:gd name="connsiteX14" fmla="*/ 1349829 w 3470806"/>
              <a:gd name="connsiteY14" fmla="*/ 1948543 h 2149158"/>
              <a:gd name="connsiteX15" fmla="*/ 664029 w 3470806"/>
              <a:gd name="connsiteY15" fmla="*/ 2144486 h 2149158"/>
              <a:gd name="connsiteX16" fmla="*/ 10886 w 3470806"/>
              <a:gd name="connsiteY16" fmla="*/ 2079172 h 2149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470806" h="2149158">
                <a:moveTo>
                  <a:pt x="0" y="0"/>
                </a:moveTo>
                <a:cubicBezTo>
                  <a:pt x="235857" y="29029"/>
                  <a:pt x="471714" y="58058"/>
                  <a:pt x="685800" y="65315"/>
                </a:cubicBezTo>
                <a:cubicBezTo>
                  <a:pt x="899886" y="72572"/>
                  <a:pt x="1103086" y="45357"/>
                  <a:pt x="1284514" y="43543"/>
                </a:cubicBezTo>
                <a:cubicBezTo>
                  <a:pt x="1465942" y="41729"/>
                  <a:pt x="1574800" y="54429"/>
                  <a:pt x="1774371" y="54429"/>
                </a:cubicBezTo>
                <a:cubicBezTo>
                  <a:pt x="1973942" y="54429"/>
                  <a:pt x="2207986" y="29029"/>
                  <a:pt x="2481943" y="43543"/>
                </a:cubicBezTo>
                <a:cubicBezTo>
                  <a:pt x="2755900" y="58057"/>
                  <a:pt x="3272971" y="59872"/>
                  <a:pt x="3418114" y="141515"/>
                </a:cubicBezTo>
                <a:cubicBezTo>
                  <a:pt x="3563257" y="223158"/>
                  <a:pt x="3363686" y="399143"/>
                  <a:pt x="3352800" y="533400"/>
                </a:cubicBezTo>
                <a:cubicBezTo>
                  <a:pt x="3341914" y="667657"/>
                  <a:pt x="3370943" y="836387"/>
                  <a:pt x="3352800" y="947058"/>
                </a:cubicBezTo>
                <a:cubicBezTo>
                  <a:pt x="3334657" y="1057729"/>
                  <a:pt x="3381829" y="1157515"/>
                  <a:pt x="3243943" y="1197429"/>
                </a:cubicBezTo>
                <a:cubicBezTo>
                  <a:pt x="3106057" y="1237343"/>
                  <a:pt x="2525486" y="1186543"/>
                  <a:pt x="2525486" y="1186543"/>
                </a:cubicBezTo>
                <a:cubicBezTo>
                  <a:pt x="2327729" y="1184729"/>
                  <a:pt x="2188029" y="1175657"/>
                  <a:pt x="2057400" y="1186543"/>
                </a:cubicBezTo>
                <a:cubicBezTo>
                  <a:pt x="1926771" y="1197429"/>
                  <a:pt x="1850571" y="1235529"/>
                  <a:pt x="1741714" y="1251858"/>
                </a:cubicBezTo>
                <a:cubicBezTo>
                  <a:pt x="1632857" y="1268187"/>
                  <a:pt x="1469571" y="1219201"/>
                  <a:pt x="1404257" y="1284515"/>
                </a:cubicBezTo>
                <a:cubicBezTo>
                  <a:pt x="1338943" y="1349829"/>
                  <a:pt x="1358900" y="1533072"/>
                  <a:pt x="1349829" y="1643743"/>
                </a:cubicBezTo>
                <a:cubicBezTo>
                  <a:pt x="1340758" y="1754414"/>
                  <a:pt x="1464129" y="1865086"/>
                  <a:pt x="1349829" y="1948543"/>
                </a:cubicBezTo>
                <a:cubicBezTo>
                  <a:pt x="1235529" y="2032000"/>
                  <a:pt x="887186" y="2122715"/>
                  <a:pt x="664029" y="2144486"/>
                </a:cubicBezTo>
                <a:cubicBezTo>
                  <a:pt x="440872" y="2166258"/>
                  <a:pt x="161472" y="2106386"/>
                  <a:pt x="10886" y="2079172"/>
                </a:cubicBez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72" name="Volný tvar 2071"/>
          <p:cNvSpPr/>
          <p:nvPr/>
        </p:nvSpPr>
        <p:spPr>
          <a:xfrm>
            <a:off x="5268913" y="4930775"/>
            <a:ext cx="3643312" cy="1938338"/>
          </a:xfrm>
          <a:custGeom>
            <a:avLst/>
            <a:gdLst>
              <a:gd name="connsiteX0" fmla="*/ 76707 w 3644272"/>
              <a:gd name="connsiteY0" fmla="*/ 1937889 h 1937889"/>
              <a:gd name="connsiteX1" fmla="*/ 507 w 3644272"/>
              <a:gd name="connsiteY1" fmla="*/ 1404489 h 1937889"/>
              <a:gd name="connsiteX2" fmla="*/ 44050 w 3644272"/>
              <a:gd name="connsiteY2" fmla="*/ 903746 h 1937889"/>
              <a:gd name="connsiteX3" fmla="*/ 54935 w 3644272"/>
              <a:gd name="connsiteY3" fmla="*/ 435660 h 1937889"/>
              <a:gd name="connsiteX4" fmla="*/ 196450 w 3644272"/>
              <a:gd name="connsiteY4" fmla="*/ 43774 h 1937889"/>
              <a:gd name="connsiteX5" fmla="*/ 893135 w 3644272"/>
              <a:gd name="connsiteY5" fmla="*/ 65546 h 1937889"/>
              <a:gd name="connsiteX6" fmla="*/ 1916392 w 3644272"/>
              <a:gd name="connsiteY6" fmla="*/ 232 h 1937889"/>
              <a:gd name="connsiteX7" fmla="*/ 2667507 w 3644272"/>
              <a:gd name="connsiteY7" fmla="*/ 43774 h 1937889"/>
              <a:gd name="connsiteX8" fmla="*/ 3102935 w 3644272"/>
              <a:gd name="connsiteY8" fmla="*/ 43774 h 1937889"/>
              <a:gd name="connsiteX9" fmla="*/ 3592792 w 3644272"/>
              <a:gd name="connsiteY9" fmla="*/ 294146 h 1937889"/>
              <a:gd name="connsiteX10" fmla="*/ 3353307 w 3644272"/>
              <a:gd name="connsiteY10" fmla="*/ 511860 h 1937889"/>
              <a:gd name="connsiteX11" fmla="*/ 3636335 w 3644272"/>
              <a:gd name="connsiteY11" fmla="*/ 805774 h 1937889"/>
              <a:gd name="connsiteX12" fmla="*/ 3571021 w 3644272"/>
              <a:gd name="connsiteY12" fmla="*/ 1219432 h 1937889"/>
              <a:gd name="connsiteX13" fmla="*/ 3625450 w 3644272"/>
              <a:gd name="connsiteY13" fmla="*/ 1643974 h 1937889"/>
              <a:gd name="connsiteX14" fmla="*/ 3614564 w 3644272"/>
              <a:gd name="connsiteY14" fmla="*/ 1927003 h 1937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644272" h="1937889">
                <a:moveTo>
                  <a:pt x="76707" y="1937889"/>
                </a:moveTo>
                <a:cubicBezTo>
                  <a:pt x="41328" y="1757367"/>
                  <a:pt x="5950" y="1576846"/>
                  <a:pt x="507" y="1404489"/>
                </a:cubicBezTo>
                <a:cubicBezTo>
                  <a:pt x="-4936" y="1232132"/>
                  <a:pt x="34979" y="1065217"/>
                  <a:pt x="44050" y="903746"/>
                </a:cubicBezTo>
                <a:cubicBezTo>
                  <a:pt x="53121" y="742275"/>
                  <a:pt x="29535" y="578989"/>
                  <a:pt x="54935" y="435660"/>
                </a:cubicBezTo>
                <a:cubicBezTo>
                  <a:pt x="80335" y="292331"/>
                  <a:pt x="56750" y="105460"/>
                  <a:pt x="196450" y="43774"/>
                </a:cubicBezTo>
                <a:cubicBezTo>
                  <a:pt x="336150" y="-17912"/>
                  <a:pt x="606478" y="72803"/>
                  <a:pt x="893135" y="65546"/>
                </a:cubicBezTo>
                <a:cubicBezTo>
                  <a:pt x="1179792" y="58289"/>
                  <a:pt x="1620663" y="3861"/>
                  <a:pt x="1916392" y="232"/>
                </a:cubicBezTo>
                <a:cubicBezTo>
                  <a:pt x="2212121" y="-3397"/>
                  <a:pt x="2469750" y="36517"/>
                  <a:pt x="2667507" y="43774"/>
                </a:cubicBezTo>
                <a:cubicBezTo>
                  <a:pt x="2865264" y="51031"/>
                  <a:pt x="2948721" y="2045"/>
                  <a:pt x="3102935" y="43774"/>
                </a:cubicBezTo>
                <a:cubicBezTo>
                  <a:pt x="3257149" y="85503"/>
                  <a:pt x="3551063" y="216132"/>
                  <a:pt x="3592792" y="294146"/>
                </a:cubicBezTo>
                <a:cubicBezTo>
                  <a:pt x="3634521" y="372160"/>
                  <a:pt x="3346050" y="426589"/>
                  <a:pt x="3353307" y="511860"/>
                </a:cubicBezTo>
                <a:cubicBezTo>
                  <a:pt x="3360564" y="597131"/>
                  <a:pt x="3600049" y="687845"/>
                  <a:pt x="3636335" y="805774"/>
                </a:cubicBezTo>
                <a:cubicBezTo>
                  <a:pt x="3672621" y="923703"/>
                  <a:pt x="3572835" y="1079732"/>
                  <a:pt x="3571021" y="1219432"/>
                </a:cubicBezTo>
                <a:cubicBezTo>
                  <a:pt x="3569207" y="1359132"/>
                  <a:pt x="3618193" y="1526045"/>
                  <a:pt x="3625450" y="1643974"/>
                </a:cubicBezTo>
                <a:cubicBezTo>
                  <a:pt x="3632707" y="1761902"/>
                  <a:pt x="3598236" y="1878017"/>
                  <a:pt x="3614564" y="1927003"/>
                </a:cubicBez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chemeClr val="bg1"/>
            </a:gs>
            <a:gs pos="0">
              <a:schemeClr val="accent6">
                <a:lumMod val="75000"/>
              </a:schemeClr>
            </a:gs>
            <a:gs pos="50000">
              <a:schemeClr val="bg2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www.clker.com/cliparts/f/b/3/9/12205460822141849899adrix89_head.svg.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7888" y="306388"/>
            <a:ext cx="4467225" cy="6316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2277262" y="44624"/>
            <a:ext cx="475611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Pojmenuj jednotlivé části hlavy.</a:t>
            </a: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900113" y="2697163"/>
            <a:ext cx="3595687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H="1">
            <a:off x="5292725" y="3068638"/>
            <a:ext cx="3095625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4656138" y="4508500"/>
            <a:ext cx="4105275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4654550" y="3860800"/>
            <a:ext cx="4105275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900113" y="3644900"/>
            <a:ext cx="2212975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331913" y="4941888"/>
            <a:ext cx="3322637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6034172" y="4849010"/>
            <a:ext cx="1290225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brada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817814" y="6111218"/>
            <a:ext cx="889731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oko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7874035" y="6004273"/>
            <a:ext cx="865943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nos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535511" y="5337533"/>
            <a:ext cx="995722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ústa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7636996" y="5486499"/>
            <a:ext cx="1124027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ucho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7712337" y="5006581"/>
            <a:ext cx="97334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čelo</a:t>
            </a:r>
          </a:p>
        </p:txBody>
      </p:sp>
      <p:cxnSp>
        <p:nvCxnSpPr>
          <p:cNvPr id="23" name="Přímá spojnice se šipkou 22"/>
          <p:cNvCxnSpPr/>
          <p:nvPr/>
        </p:nvCxnSpPr>
        <p:spPr>
          <a:xfrm flipH="1">
            <a:off x="5040313" y="1773238"/>
            <a:ext cx="3095625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6734556" y="5976359"/>
            <a:ext cx="1139479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vlasy</a:t>
            </a:r>
          </a:p>
        </p:txBody>
      </p:sp>
      <p:sp>
        <p:nvSpPr>
          <p:cNvPr id="16" name="Volný tvar 15"/>
          <p:cNvSpPr/>
          <p:nvPr/>
        </p:nvSpPr>
        <p:spPr>
          <a:xfrm>
            <a:off x="5703888" y="4781550"/>
            <a:ext cx="3397250" cy="1978025"/>
          </a:xfrm>
          <a:custGeom>
            <a:avLst/>
            <a:gdLst>
              <a:gd name="connsiteX0" fmla="*/ 3396535 w 3396535"/>
              <a:gd name="connsiteY0" fmla="*/ 269994 h 1979052"/>
              <a:gd name="connsiteX1" fmla="*/ 2776049 w 3396535"/>
              <a:gd name="connsiteY1" fmla="*/ 117594 h 1979052"/>
              <a:gd name="connsiteX2" fmla="*/ 2199107 w 3396535"/>
              <a:gd name="connsiteY2" fmla="*/ 117594 h 1979052"/>
              <a:gd name="connsiteX3" fmla="*/ 1513307 w 3396535"/>
              <a:gd name="connsiteY3" fmla="*/ 19623 h 1979052"/>
              <a:gd name="connsiteX4" fmla="*/ 805735 w 3396535"/>
              <a:gd name="connsiteY4" fmla="*/ 19623 h 1979052"/>
              <a:gd name="connsiteX5" fmla="*/ 315878 w 3396535"/>
              <a:gd name="connsiteY5" fmla="*/ 226452 h 1979052"/>
              <a:gd name="connsiteX6" fmla="*/ 337649 w 3396535"/>
              <a:gd name="connsiteY6" fmla="*/ 727194 h 1979052"/>
              <a:gd name="connsiteX7" fmla="*/ 370307 w 3396535"/>
              <a:gd name="connsiteY7" fmla="*/ 1140852 h 1979052"/>
              <a:gd name="connsiteX8" fmla="*/ 98164 w 3396535"/>
              <a:gd name="connsiteY8" fmla="*/ 1391223 h 1979052"/>
              <a:gd name="connsiteX9" fmla="*/ 192 w 3396535"/>
              <a:gd name="connsiteY9" fmla="*/ 1804880 h 1979052"/>
              <a:gd name="connsiteX10" fmla="*/ 54621 w 3396535"/>
              <a:gd name="connsiteY10" fmla="*/ 1979052 h 1979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396535" h="1979052">
                <a:moveTo>
                  <a:pt x="3396535" y="269994"/>
                </a:moveTo>
                <a:cubicBezTo>
                  <a:pt x="3186077" y="206494"/>
                  <a:pt x="2975620" y="142994"/>
                  <a:pt x="2776049" y="117594"/>
                </a:cubicBezTo>
                <a:cubicBezTo>
                  <a:pt x="2576478" y="92194"/>
                  <a:pt x="2409564" y="133922"/>
                  <a:pt x="2199107" y="117594"/>
                </a:cubicBezTo>
                <a:cubicBezTo>
                  <a:pt x="1988650" y="101266"/>
                  <a:pt x="1745536" y="35952"/>
                  <a:pt x="1513307" y="19623"/>
                </a:cubicBezTo>
                <a:cubicBezTo>
                  <a:pt x="1281078" y="3294"/>
                  <a:pt x="1005306" y="-14849"/>
                  <a:pt x="805735" y="19623"/>
                </a:cubicBezTo>
                <a:cubicBezTo>
                  <a:pt x="606163" y="54094"/>
                  <a:pt x="393892" y="108523"/>
                  <a:pt x="315878" y="226452"/>
                </a:cubicBezTo>
                <a:cubicBezTo>
                  <a:pt x="237864" y="344381"/>
                  <a:pt x="328578" y="574794"/>
                  <a:pt x="337649" y="727194"/>
                </a:cubicBezTo>
                <a:cubicBezTo>
                  <a:pt x="346720" y="879594"/>
                  <a:pt x="410221" y="1030181"/>
                  <a:pt x="370307" y="1140852"/>
                </a:cubicBezTo>
                <a:cubicBezTo>
                  <a:pt x="330393" y="1251523"/>
                  <a:pt x="159850" y="1280552"/>
                  <a:pt x="98164" y="1391223"/>
                </a:cubicBezTo>
                <a:cubicBezTo>
                  <a:pt x="36478" y="1501894"/>
                  <a:pt x="7449" y="1706909"/>
                  <a:pt x="192" y="1804880"/>
                </a:cubicBezTo>
                <a:cubicBezTo>
                  <a:pt x="-7065" y="1902852"/>
                  <a:pt x="194321" y="1893781"/>
                  <a:pt x="54621" y="1979052"/>
                </a:cubicBez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chemeClr val="bg1"/>
            </a:gs>
            <a:gs pos="0">
              <a:schemeClr val="accent6">
                <a:lumMod val="75000"/>
              </a:schemeClr>
            </a:gs>
            <a:gs pos="50000">
              <a:schemeClr val="bg2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Volný tvar 17"/>
          <p:cNvSpPr/>
          <p:nvPr/>
        </p:nvSpPr>
        <p:spPr>
          <a:xfrm>
            <a:off x="5005388" y="4081463"/>
            <a:ext cx="3913187" cy="2638425"/>
          </a:xfrm>
          <a:custGeom>
            <a:avLst/>
            <a:gdLst>
              <a:gd name="connsiteX0" fmla="*/ 579767 w 3914282"/>
              <a:gd name="connsiteY0" fmla="*/ 1317360 h 2637757"/>
              <a:gd name="connsiteX1" fmla="*/ 688625 w 3914282"/>
              <a:gd name="connsiteY1" fmla="*/ 555360 h 2637757"/>
              <a:gd name="connsiteX2" fmla="*/ 1091396 w 3914282"/>
              <a:gd name="connsiteY2" fmla="*/ 185246 h 2637757"/>
              <a:gd name="connsiteX3" fmla="*/ 1690110 w 3914282"/>
              <a:gd name="connsiteY3" fmla="*/ 239675 h 2637757"/>
              <a:gd name="connsiteX4" fmla="*/ 2658939 w 3914282"/>
              <a:gd name="connsiteY4" fmla="*/ 189 h 2637757"/>
              <a:gd name="connsiteX5" fmla="*/ 3301196 w 3914282"/>
              <a:gd name="connsiteY5" fmla="*/ 196132 h 2637757"/>
              <a:gd name="connsiteX6" fmla="*/ 3649539 w 3914282"/>
              <a:gd name="connsiteY6" fmla="*/ 304989 h 2637757"/>
              <a:gd name="connsiteX7" fmla="*/ 3823710 w 3914282"/>
              <a:gd name="connsiteY7" fmla="*/ 838389 h 2637757"/>
              <a:gd name="connsiteX8" fmla="*/ 3736625 w 3914282"/>
              <a:gd name="connsiteY8" fmla="*/ 1339132 h 2637757"/>
              <a:gd name="connsiteX9" fmla="*/ 3910796 w 3914282"/>
              <a:gd name="connsiteY9" fmla="*/ 1992275 h 2637757"/>
              <a:gd name="connsiteX10" fmla="*/ 3801939 w 3914282"/>
              <a:gd name="connsiteY10" fmla="*/ 2351503 h 2637757"/>
              <a:gd name="connsiteX11" fmla="*/ 3246767 w 3914282"/>
              <a:gd name="connsiteY11" fmla="*/ 2405932 h 2637757"/>
              <a:gd name="connsiteX12" fmla="*/ 2767796 w 3914282"/>
              <a:gd name="connsiteY12" fmla="*/ 2601875 h 2637757"/>
              <a:gd name="connsiteX13" fmla="*/ 2441225 w 3914282"/>
              <a:gd name="connsiteY13" fmla="*/ 2634532 h 2637757"/>
              <a:gd name="connsiteX14" fmla="*/ 1853396 w 3914282"/>
              <a:gd name="connsiteY14" fmla="*/ 2634532 h 2637757"/>
              <a:gd name="connsiteX15" fmla="*/ 1243796 w 3914282"/>
              <a:gd name="connsiteY15" fmla="*/ 2634532 h 2637757"/>
              <a:gd name="connsiteX16" fmla="*/ 351167 w 3914282"/>
              <a:gd name="connsiteY16" fmla="*/ 2590989 h 2637757"/>
              <a:gd name="connsiteX17" fmla="*/ 2825 w 3914282"/>
              <a:gd name="connsiteY17" fmla="*/ 2416817 h 2637757"/>
              <a:gd name="connsiteX18" fmla="*/ 198767 w 3914282"/>
              <a:gd name="connsiteY18" fmla="*/ 2199103 h 2637757"/>
              <a:gd name="connsiteX19" fmla="*/ 416482 w 3914282"/>
              <a:gd name="connsiteY19" fmla="*/ 2046703 h 2637757"/>
              <a:gd name="connsiteX20" fmla="*/ 623310 w 3914282"/>
              <a:gd name="connsiteY20" fmla="*/ 1774560 h 2637757"/>
              <a:gd name="connsiteX21" fmla="*/ 579767 w 3914282"/>
              <a:gd name="connsiteY21" fmla="*/ 1317360 h 26377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914282" h="2637757">
                <a:moveTo>
                  <a:pt x="579767" y="1317360"/>
                </a:moveTo>
                <a:cubicBezTo>
                  <a:pt x="590653" y="1114160"/>
                  <a:pt x="603353" y="744046"/>
                  <a:pt x="688625" y="555360"/>
                </a:cubicBezTo>
                <a:cubicBezTo>
                  <a:pt x="773897" y="366674"/>
                  <a:pt x="924482" y="237860"/>
                  <a:pt x="1091396" y="185246"/>
                </a:cubicBezTo>
                <a:cubicBezTo>
                  <a:pt x="1258310" y="132632"/>
                  <a:pt x="1428853" y="270518"/>
                  <a:pt x="1690110" y="239675"/>
                </a:cubicBezTo>
                <a:cubicBezTo>
                  <a:pt x="1951367" y="208832"/>
                  <a:pt x="2390425" y="7446"/>
                  <a:pt x="2658939" y="189"/>
                </a:cubicBezTo>
                <a:cubicBezTo>
                  <a:pt x="2927453" y="-7068"/>
                  <a:pt x="3301196" y="196132"/>
                  <a:pt x="3301196" y="196132"/>
                </a:cubicBezTo>
                <a:cubicBezTo>
                  <a:pt x="3466296" y="246932"/>
                  <a:pt x="3562453" y="197946"/>
                  <a:pt x="3649539" y="304989"/>
                </a:cubicBezTo>
                <a:cubicBezTo>
                  <a:pt x="3736625" y="412032"/>
                  <a:pt x="3809196" y="666032"/>
                  <a:pt x="3823710" y="838389"/>
                </a:cubicBezTo>
                <a:cubicBezTo>
                  <a:pt x="3838224" y="1010746"/>
                  <a:pt x="3722111" y="1146818"/>
                  <a:pt x="3736625" y="1339132"/>
                </a:cubicBezTo>
                <a:cubicBezTo>
                  <a:pt x="3751139" y="1531446"/>
                  <a:pt x="3899910" y="1823547"/>
                  <a:pt x="3910796" y="1992275"/>
                </a:cubicBezTo>
                <a:cubicBezTo>
                  <a:pt x="3921682" y="2161003"/>
                  <a:pt x="3912610" y="2282560"/>
                  <a:pt x="3801939" y="2351503"/>
                </a:cubicBezTo>
                <a:cubicBezTo>
                  <a:pt x="3691268" y="2420446"/>
                  <a:pt x="3419124" y="2364203"/>
                  <a:pt x="3246767" y="2405932"/>
                </a:cubicBezTo>
                <a:cubicBezTo>
                  <a:pt x="3074410" y="2447661"/>
                  <a:pt x="2902053" y="2563775"/>
                  <a:pt x="2767796" y="2601875"/>
                </a:cubicBezTo>
                <a:cubicBezTo>
                  <a:pt x="2633539" y="2639975"/>
                  <a:pt x="2593625" y="2629089"/>
                  <a:pt x="2441225" y="2634532"/>
                </a:cubicBezTo>
                <a:cubicBezTo>
                  <a:pt x="2288825" y="2639975"/>
                  <a:pt x="1853396" y="2634532"/>
                  <a:pt x="1853396" y="2634532"/>
                </a:cubicBezTo>
                <a:cubicBezTo>
                  <a:pt x="1653825" y="2634532"/>
                  <a:pt x="1494167" y="2641789"/>
                  <a:pt x="1243796" y="2634532"/>
                </a:cubicBezTo>
                <a:cubicBezTo>
                  <a:pt x="993425" y="2627275"/>
                  <a:pt x="557995" y="2627275"/>
                  <a:pt x="351167" y="2590989"/>
                </a:cubicBezTo>
                <a:cubicBezTo>
                  <a:pt x="144339" y="2554703"/>
                  <a:pt x="28225" y="2482131"/>
                  <a:pt x="2825" y="2416817"/>
                </a:cubicBezTo>
                <a:cubicBezTo>
                  <a:pt x="-22575" y="2351503"/>
                  <a:pt x="129824" y="2260789"/>
                  <a:pt x="198767" y="2199103"/>
                </a:cubicBezTo>
                <a:cubicBezTo>
                  <a:pt x="267710" y="2137417"/>
                  <a:pt x="345725" y="2117460"/>
                  <a:pt x="416482" y="2046703"/>
                </a:cubicBezTo>
                <a:cubicBezTo>
                  <a:pt x="487239" y="1975946"/>
                  <a:pt x="594281" y="1897931"/>
                  <a:pt x="623310" y="1774560"/>
                </a:cubicBezTo>
                <a:cubicBezTo>
                  <a:pt x="652339" y="1651189"/>
                  <a:pt x="568881" y="1520560"/>
                  <a:pt x="579767" y="1317360"/>
                </a:cubicBezTo>
                <a:close/>
              </a:path>
            </a:pathLst>
          </a:custGeom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790739" y="44624"/>
            <a:ext cx="372916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Pojmenuj prsty na ruce.</a:t>
            </a:r>
          </a:p>
        </p:txBody>
      </p:sp>
      <p:pic>
        <p:nvPicPr>
          <p:cNvPr id="17412" name="Picture 2" descr="http://www.clker.com/cliparts/3/0/7/3/1197096732794508954johnny_automatic_hand_-_palm_facing_out.svg.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554038"/>
            <a:ext cx="4171950" cy="566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H="1">
            <a:off x="5508625" y="2924175"/>
            <a:ext cx="2879725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179388" y="3644900"/>
            <a:ext cx="2611437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5292725" y="1614488"/>
            <a:ext cx="2879725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900113" y="2276475"/>
            <a:ext cx="3475037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11188" y="1252538"/>
            <a:ext cx="2566987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5818705" y="5056940"/>
            <a:ext cx="282801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prostředníček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815503" y="4410609"/>
            <a:ext cx="1200971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palec</a:t>
            </a:r>
            <a:endParaRPr lang="cs-CZ" sz="3600" b="1" i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696018" y="5565337"/>
            <a:ext cx="2167132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prsteníček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5327491" y="6093296"/>
            <a:ext cx="238482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ukazováček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880993" y="4410608"/>
            <a:ext cx="166263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malíček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chemeClr val="bg1"/>
            </a:gs>
            <a:gs pos="0">
              <a:schemeClr val="accent6">
                <a:lumMod val="75000"/>
              </a:schemeClr>
            </a:gs>
            <a:gs pos="50000">
              <a:schemeClr val="bg2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5508625" y="2578100"/>
            <a:ext cx="3263900" cy="2887663"/>
          </a:xfrm>
          <a:custGeom>
            <a:avLst/>
            <a:gdLst>
              <a:gd name="connsiteX0" fmla="*/ 1555732 w 3263158"/>
              <a:gd name="connsiteY0" fmla="*/ 154211 h 2888062"/>
              <a:gd name="connsiteX1" fmla="*/ 358303 w 3263158"/>
              <a:gd name="connsiteY1" fmla="*/ 665840 h 2888062"/>
              <a:gd name="connsiteX2" fmla="*/ 205903 w 3263158"/>
              <a:gd name="connsiteY2" fmla="*/ 1373411 h 2888062"/>
              <a:gd name="connsiteX3" fmla="*/ 31732 w 3263158"/>
              <a:gd name="connsiteY3" fmla="*/ 2200726 h 2888062"/>
              <a:gd name="connsiteX4" fmla="*/ 902589 w 3263158"/>
              <a:gd name="connsiteY4" fmla="*/ 2549068 h 2888062"/>
              <a:gd name="connsiteX5" fmla="*/ 1675474 w 3263158"/>
              <a:gd name="connsiteY5" fmla="*/ 2886526 h 2888062"/>
              <a:gd name="connsiteX6" fmla="*/ 2491903 w 3263158"/>
              <a:gd name="connsiteY6" fmla="*/ 2647040 h 2888062"/>
              <a:gd name="connsiteX7" fmla="*/ 3003532 w 3263158"/>
              <a:gd name="connsiteY7" fmla="*/ 2048326 h 2888062"/>
              <a:gd name="connsiteX8" fmla="*/ 3112389 w 3263158"/>
              <a:gd name="connsiteY8" fmla="*/ 1297211 h 2888062"/>
              <a:gd name="connsiteX9" fmla="*/ 3232132 w 3263158"/>
              <a:gd name="connsiteY9" fmla="*/ 230411 h 2888062"/>
              <a:gd name="connsiteX10" fmla="*/ 2491903 w 3263158"/>
              <a:gd name="connsiteY10" fmla="*/ 1811 h 2888062"/>
              <a:gd name="connsiteX11" fmla="*/ 1555732 w 3263158"/>
              <a:gd name="connsiteY11" fmla="*/ 154211 h 2888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63158" h="2888062">
                <a:moveTo>
                  <a:pt x="1555732" y="154211"/>
                </a:moveTo>
                <a:cubicBezTo>
                  <a:pt x="1200132" y="264882"/>
                  <a:pt x="583274" y="462640"/>
                  <a:pt x="358303" y="665840"/>
                </a:cubicBezTo>
                <a:cubicBezTo>
                  <a:pt x="133332" y="869040"/>
                  <a:pt x="260331" y="1117597"/>
                  <a:pt x="205903" y="1373411"/>
                </a:cubicBezTo>
                <a:cubicBezTo>
                  <a:pt x="151475" y="1629225"/>
                  <a:pt x="-84382" y="2004783"/>
                  <a:pt x="31732" y="2200726"/>
                </a:cubicBezTo>
                <a:cubicBezTo>
                  <a:pt x="147846" y="2396669"/>
                  <a:pt x="628632" y="2434768"/>
                  <a:pt x="902589" y="2549068"/>
                </a:cubicBezTo>
                <a:cubicBezTo>
                  <a:pt x="1176546" y="2663368"/>
                  <a:pt x="1410588" y="2870197"/>
                  <a:pt x="1675474" y="2886526"/>
                </a:cubicBezTo>
                <a:cubicBezTo>
                  <a:pt x="1940360" y="2902855"/>
                  <a:pt x="2270560" y="2786740"/>
                  <a:pt x="2491903" y="2647040"/>
                </a:cubicBezTo>
                <a:cubicBezTo>
                  <a:pt x="2713246" y="2507340"/>
                  <a:pt x="2900118" y="2273297"/>
                  <a:pt x="3003532" y="2048326"/>
                </a:cubicBezTo>
                <a:cubicBezTo>
                  <a:pt x="3106946" y="1823355"/>
                  <a:pt x="3074289" y="1600197"/>
                  <a:pt x="3112389" y="1297211"/>
                </a:cubicBezTo>
                <a:cubicBezTo>
                  <a:pt x="3150489" y="994225"/>
                  <a:pt x="3335546" y="446311"/>
                  <a:pt x="3232132" y="230411"/>
                </a:cubicBezTo>
                <a:cubicBezTo>
                  <a:pt x="3128718" y="14511"/>
                  <a:pt x="2767675" y="14511"/>
                  <a:pt x="2491903" y="1811"/>
                </a:cubicBezTo>
                <a:cubicBezTo>
                  <a:pt x="2216132" y="-10889"/>
                  <a:pt x="1911332" y="43540"/>
                  <a:pt x="1555732" y="154211"/>
                </a:cubicBezTo>
                <a:close/>
              </a:path>
            </a:pathLst>
          </a:custGeom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094187" y="44624"/>
            <a:ext cx="712227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Přiřaď k jednotlivým smyslům smyslové orgány.</a:t>
            </a:r>
          </a:p>
        </p:txBody>
      </p:sp>
      <p:pic>
        <p:nvPicPr>
          <p:cNvPr id="18436" name="Picture 2" descr="http://www.clker.com/cliparts/c/1/1/f/11949846161220251482eyes_lumen_design_studio_01.svg.med.png"/>
          <p:cNvPicPr>
            <a:picLocks noChangeAspect="1" noChangeArrowheads="1"/>
          </p:cNvPicPr>
          <p:nvPr/>
        </p:nvPicPr>
        <p:blipFill>
          <a:blip r:embed="rId2"/>
          <a:srcRect b="61595"/>
          <a:stretch>
            <a:fillRect/>
          </a:stretch>
        </p:blipFill>
        <p:spPr bwMode="auto">
          <a:xfrm>
            <a:off x="217488" y="663575"/>
            <a:ext cx="2592387" cy="89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4" descr="http://www.clker.com/cliparts/f/2/8/c/12344047151156616159bionet_human_ear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0550" y="5273675"/>
            <a:ext cx="1008063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6" descr="http://www.clker.com/cliparts/S/C/0/s/f/x/nose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5300" y="3960813"/>
            <a:ext cx="1019175" cy="129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8" descr="http://www.clker.com/cliparts/b/f/f/f/1206562050946125710nicubunu_Mouth_with_tongue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42888" y="2997200"/>
            <a:ext cx="1522412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10" descr="http://www.clker.com/cliparts/a/1/c/e/11954369561388217395righthand_john_olsen_01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76288" y="1531938"/>
            <a:ext cx="636587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5932965" y="4088553"/>
            <a:ext cx="934872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čich</a:t>
            </a:r>
            <a:endParaRPr lang="cs-CZ" sz="3600" b="1" i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35417" y="3142709"/>
            <a:ext cx="104387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chuť</a:t>
            </a:r>
            <a:endParaRPr lang="cs-CZ" sz="3600" b="1" i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440978" y="2840386"/>
            <a:ext cx="1173719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sluch</a:t>
            </a:r>
            <a:endParaRPr lang="cs-CZ" sz="3600" b="1" i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990798" y="3764278"/>
            <a:ext cx="119186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hmat</a:t>
            </a:r>
            <a:endParaRPr lang="cs-CZ" sz="3600" b="1" i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036510" y="4409824"/>
            <a:ext cx="969625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zrak</a:t>
            </a:r>
            <a:endParaRPr lang="cs-CZ" sz="3600" b="1" i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chemeClr val="bg1"/>
            </a:gs>
            <a:gs pos="0">
              <a:schemeClr val="accent6">
                <a:lumMod val="75000"/>
              </a:schemeClr>
            </a:gs>
            <a:gs pos="50000">
              <a:schemeClr val="bg2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5611813" y="1204913"/>
            <a:ext cx="2449512" cy="2305050"/>
          </a:xfrm>
          <a:prstGeom prst="ellipse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098327" y="44624"/>
            <a:ext cx="7113999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Přečti si věty a urči, který smysl musíme použít,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abychom to zjistili.</a:t>
            </a:r>
          </a:p>
        </p:txBody>
      </p:sp>
      <p:sp>
        <p:nvSpPr>
          <p:cNvPr id="9" name="Obdélník 8"/>
          <p:cNvSpPr/>
          <p:nvPr/>
        </p:nvSpPr>
        <p:spPr>
          <a:xfrm>
            <a:off x="5799338" y="1936043"/>
            <a:ext cx="934872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čich</a:t>
            </a:r>
            <a:endParaRPr lang="cs-CZ" sz="3600" b="1" i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836488" y="2479309"/>
            <a:ext cx="104387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chuť</a:t>
            </a:r>
            <a:endParaRPr lang="cs-CZ" sz="3600" b="1" i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01638" y="1396687"/>
            <a:ext cx="1173719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sluch</a:t>
            </a:r>
            <a:endParaRPr lang="cs-CZ" sz="3600" b="1" i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688498" y="1878483"/>
            <a:ext cx="119186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hmat</a:t>
            </a:r>
            <a:endParaRPr lang="cs-CZ" sz="3600" b="1" i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914671" y="2524029"/>
            <a:ext cx="969625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zrak</a:t>
            </a:r>
            <a:endParaRPr lang="cs-CZ" sz="3600" b="1" i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79836" y="1556792"/>
            <a:ext cx="3115405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Tráva je zelená.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79836" y="2194055"/>
            <a:ext cx="3433569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Polštář je měkký.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79836" y="2819542"/>
            <a:ext cx="4173708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Děti se nahlas smály.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79836" y="3498673"/>
            <a:ext cx="4016869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Květiny krásně voní.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79836" y="4121220"/>
            <a:ext cx="2937727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Med je sladký.</a:t>
            </a:r>
          </a:p>
        </p:txBody>
      </p:sp>
      <p:pic>
        <p:nvPicPr>
          <p:cNvPr id="19470" name="Picture 6" descr="http://www.clker.com/cliparts/7/1/d/2/11954257911373590484Machovka_Handstand.svg.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3463" y="3357563"/>
            <a:ext cx="1541462" cy="339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chemeClr val="bg1"/>
            </a:gs>
            <a:gs pos="0">
              <a:schemeClr val="accent6">
                <a:lumMod val="75000"/>
              </a:schemeClr>
            </a:gs>
            <a:gs pos="50000">
              <a:schemeClr val="bg2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idx="1"/>
          </p:nvPr>
        </p:nvSpPr>
        <p:spPr>
          <a:xfrm>
            <a:off x="406400" y="908050"/>
            <a:ext cx="8229600" cy="5473700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z="1600" smtClean="0"/>
              <a:t>Uveřejněné odkazy [cit. 2013-01-16]. Dostupné pod licencí Public domain na WWW:</a:t>
            </a:r>
          </a:p>
          <a:p>
            <a:pPr marL="0" indent="0" eaLnBrk="1" hangingPunct="1">
              <a:buFont typeface="Arial" charset="0"/>
              <a:buNone/>
            </a:pPr>
            <a:endParaRPr lang="cs-CZ" sz="1600" smtClean="0"/>
          </a:p>
          <a:p>
            <a:pPr marL="0" indent="0" eaLnBrk="1" hangingPunct="1">
              <a:buFont typeface="Arial" charset="0"/>
              <a:buNone/>
            </a:pPr>
            <a:r>
              <a:rPr lang="cs-CZ" sz="1600" smtClean="0"/>
              <a:t>cvičenec		http://www.clker.com/clipart-10220.html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600" smtClean="0"/>
              <a:t>oko		http://www.clker.com/clipart-23244.html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600" smtClean="0"/>
              <a:t>chlapec		http://www.clker.com/clipart-9977.html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600" smtClean="0"/>
              <a:t>tělo		http://www.clker.com/clipart-humnan-body.html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600" smtClean="0"/>
              <a:t>hlava		http://www.clker.com/clipart-human-face-head.html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600" smtClean="0"/>
              <a:t>oči		http://www.clker.com/clipart-2412.html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600" smtClean="0"/>
              <a:t>ruka		http://www.clker.com/clipart-13908.html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600" smtClean="0"/>
              <a:t>ucho		http://www.clker.com/clipart-25662.html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600" smtClean="0"/>
              <a:t>nos		http://www.clker.com/clipart-nose-3.html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600" smtClean="0"/>
              <a:t>jazyk		http://www.clker.com/clipart-16761.html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600" smtClean="0"/>
              <a:t>ruka 2 		http://www.clker.com/clipart-11347.html</a:t>
            </a:r>
          </a:p>
          <a:p>
            <a:pPr marL="0" indent="0" eaLnBrk="1" hangingPunct="1">
              <a:buFont typeface="Arial" charset="0"/>
              <a:buNone/>
            </a:pPr>
            <a:endParaRPr lang="cs-CZ" sz="1600" smtClean="0"/>
          </a:p>
          <a:p>
            <a:pPr marL="0" indent="0" eaLnBrk="1" hangingPunct="1">
              <a:buFont typeface="Arial" charset="0"/>
              <a:buNone/>
            </a:pPr>
            <a:endParaRPr lang="cs-CZ" sz="1600" smtClean="0"/>
          </a:p>
          <a:p>
            <a:pPr marL="0" indent="0" eaLnBrk="1" hangingPunct="1">
              <a:buFont typeface="Arial" charset="0"/>
              <a:buNone/>
            </a:pPr>
            <a:endParaRPr lang="cs-CZ" sz="1600" smtClean="0"/>
          </a:p>
          <a:p>
            <a:pPr marL="0" indent="0" eaLnBrk="1" hangingPunct="1">
              <a:buFont typeface="Arial" charset="0"/>
              <a:buNone/>
            </a:pPr>
            <a:r>
              <a:rPr lang="cs-CZ" sz="1600" smtClean="0"/>
              <a:t>©  Mgr. Pavla Balejová 2013</a:t>
            </a:r>
          </a:p>
          <a:p>
            <a:pPr marL="0" indent="0" eaLnBrk="1" hangingPunct="1">
              <a:buFont typeface="Arial" charset="0"/>
              <a:buNone/>
            </a:pPr>
            <a:endParaRPr lang="cs-CZ" sz="1600" smtClean="0"/>
          </a:p>
          <a:p>
            <a:pPr marL="0" indent="0" eaLnBrk="1" hangingPunct="1">
              <a:buFont typeface="Arial" charset="0"/>
              <a:buNone/>
            </a:pPr>
            <a:endParaRPr lang="cs-CZ" sz="1600" smtClean="0"/>
          </a:p>
          <a:p>
            <a:pPr marL="0" indent="0" eaLnBrk="1" hangingPunct="1">
              <a:buFont typeface="Arial" charset="0"/>
              <a:buNone/>
            </a:pPr>
            <a:endParaRPr lang="cs-CZ" sz="1600" smtClean="0"/>
          </a:p>
        </p:txBody>
      </p:sp>
      <p:sp>
        <p:nvSpPr>
          <p:cNvPr id="6" name="Obdélník 5"/>
          <p:cNvSpPr/>
          <p:nvPr/>
        </p:nvSpPr>
        <p:spPr>
          <a:xfrm>
            <a:off x="539552" y="260648"/>
            <a:ext cx="123405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4941888"/>
            <a:ext cx="1800225" cy="171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392</TotalTime>
  <Words>143</Words>
  <Application>Microsoft Office PowerPoint</Application>
  <PresentationFormat>Předvádění na obrazovce (4:3)</PresentationFormat>
  <Paragraphs>81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44</cp:revision>
  <dcterms:created xsi:type="dcterms:W3CDTF">2013-02-13T11:45:49Z</dcterms:created>
  <dcterms:modified xsi:type="dcterms:W3CDTF">2013-03-07T16:28:59Z</dcterms:modified>
</cp:coreProperties>
</file>