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Dobříč, </a:t>
          </a:r>
          <a:br>
            <a:rPr lang="cs-CZ" dirty="0" smtClean="0"/>
          </a:br>
          <a:r>
            <a:rPr lang="cs-CZ" dirty="0" smtClean="0"/>
            <a:t>okres 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Jitka Šteflová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VY_12_INOVACE_07_Hlásky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Hlásky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Dobříč, </a:t>
          </a:r>
          <a:br>
            <a:rPr lang="cs-CZ" sz="1800" kern="1200" dirty="0" smtClean="0"/>
          </a:br>
          <a:r>
            <a:rPr lang="cs-CZ" sz="1800" kern="1200" dirty="0" smtClean="0"/>
            <a:t>okres 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Jitka Šteflová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VY_12_INOVACE_07_Hlásky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Hlásky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AD8781-2790-4CE2-893C-1D4B1FFBBBFB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5632E2-BD67-4948-A14D-3E6DD4B9674F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3532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Prezentace nově probíraného učiva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632E2-BD67-4948-A14D-3E6DD4B9674F}" type="slidenum">
              <a:rPr lang="cs-CZ" smtClean="0"/>
              <a:pPr/>
              <a:t>3</a:t>
            </a:fld>
            <a:endParaRPr lang="cs-CZ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si znovu prochází jednotlivé dělení hlásek, upevňují své poznatky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5632E2-BD67-4948-A14D-3E6DD4B9674F}" type="slidenum">
              <a:rPr lang="cs-CZ" smtClean="0"/>
              <a:pPr/>
              <a:t>6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12.3.2012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2912648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Materiál je určen pro 2. ročník ZŠ, pro výuku českého jazyka. </a:t>
            </a:r>
          </a:p>
          <a:p>
            <a:r>
              <a:rPr lang="cs-CZ" dirty="0" smtClean="0"/>
              <a:t>Je vhodný pro práci s interaktivní tabulí. </a:t>
            </a:r>
          </a:p>
          <a:p>
            <a:r>
              <a:rPr lang="cs-CZ" dirty="0" smtClean="0"/>
              <a:t>Pomůcky: interaktivní pero, fixy na interaktivní </a:t>
            </a:r>
            <a:r>
              <a:rPr lang="cs-CZ" dirty="0" smtClean="0"/>
              <a:t>tabuli.</a:t>
            </a:r>
            <a:endParaRPr lang="cs-CZ" dirty="0" smtClean="0"/>
          </a:p>
          <a:p>
            <a:r>
              <a:rPr lang="cs-CZ" dirty="0" smtClean="0"/>
              <a:t>Inovace: interaktivní způsob </a:t>
            </a:r>
            <a:r>
              <a:rPr lang="cs-CZ" dirty="0" smtClean="0"/>
              <a:t>učení.</a:t>
            </a:r>
            <a:endParaRPr lang="cs-CZ" dirty="0" smtClean="0"/>
          </a:p>
          <a:p>
            <a:r>
              <a:rPr lang="cs-CZ" dirty="0" smtClean="0"/>
              <a:t>Metodické pokyny: učitel odprezentuje nové učivo. Žáci postupně opakují vše, co musí znát o hláskách a jejich dělení.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dirty="0" smtClean="0"/>
              <a:t>H L Á S K 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Slabiky se skládají z </a:t>
            </a:r>
            <a:r>
              <a:rPr lang="cs-CZ" b="1" dirty="0" smtClean="0"/>
              <a:t>hlásek</a:t>
            </a:r>
            <a:r>
              <a:rPr lang="cs-CZ" dirty="0" smtClean="0"/>
              <a:t>.</a:t>
            </a:r>
          </a:p>
          <a:p>
            <a:r>
              <a:rPr lang="cs-CZ" dirty="0" smtClean="0"/>
              <a:t>Hlásky zapisujeme pomocí </a:t>
            </a:r>
            <a:r>
              <a:rPr lang="cs-CZ" b="1" dirty="0" smtClean="0"/>
              <a:t>písmen</a:t>
            </a:r>
            <a:r>
              <a:rPr lang="cs-CZ" dirty="0" smtClean="0"/>
              <a:t>.</a:t>
            </a:r>
          </a:p>
          <a:p>
            <a:r>
              <a:rPr lang="cs-CZ" dirty="0" smtClean="0"/>
              <a:t>Přečtené, vyslovené slovo je hláska.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Dělení hlásek:</a:t>
            </a:r>
          </a:p>
          <a:p>
            <a:pPr>
              <a:buNone/>
            </a:pPr>
            <a:r>
              <a:rPr lang="cs-CZ" dirty="0" smtClean="0"/>
              <a:t>                           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   SAMOHLÁSKY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                                SOUHLÁSKY</a:t>
            </a:r>
            <a:endParaRPr lang="cs-CZ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SAMOHLÁSKY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000" b="1" dirty="0" smtClean="0"/>
              <a:t>Krátké</a:t>
            </a:r>
            <a:r>
              <a:rPr lang="cs-CZ" sz="3000" dirty="0" smtClean="0"/>
              <a:t> – a, e, i, o, u (vyslovujeme je krátce</a:t>
            </a:r>
            <a:r>
              <a:rPr lang="cs-CZ" sz="3000" dirty="0" smtClean="0"/>
              <a:t>).</a:t>
            </a:r>
            <a:endParaRPr lang="cs-CZ" sz="3000" dirty="0" smtClean="0"/>
          </a:p>
          <a:p>
            <a:pPr>
              <a:buNone/>
            </a:pPr>
            <a:endParaRPr lang="cs-CZ" sz="3000" dirty="0" smtClean="0"/>
          </a:p>
          <a:p>
            <a:r>
              <a:rPr lang="cs-CZ" sz="3000" b="1" dirty="0" smtClean="0"/>
              <a:t>Dlouhé </a:t>
            </a:r>
            <a:r>
              <a:rPr lang="cs-CZ" sz="3000" dirty="0" smtClean="0"/>
              <a:t>– á, é, í/ý, ó, ú/ů (vyslovujeme je dlouze</a:t>
            </a:r>
            <a:r>
              <a:rPr lang="cs-CZ" sz="3000" dirty="0" smtClean="0"/>
              <a:t>).</a:t>
            </a:r>
            <a:endParaRPr lang="cs-CZ" sz="3000" dirty="0" smtClean="0"/>
          </a:p>
          <a:p>
            <a:pPr>
              <a:buNone/>
            </a:pPr>
            <a:endParaRPr lang="cs-CZ" sz="3000" dirty="0" smtClean="0"/>
          </a:p>
          <a:p>
            <a:r>
              <a:rPr lang="cs-CZ" sz="3000" b="1" dirty="0" smtClean="0"/>
              <a:t>Dvojhlásky</a:t>
            </a:r>
            <a:r>
              <a:rPr lang="cs-CZ" sz="3000" dirty="0" smtClean="0"/>
              <a:t> – au, </a:t>
            </a:r>
            <a:r>
              <a:rPr lang="cs-CZ" sz="3000" dirty="0" smtClean="0"/>
              <a:t>ou.</a:t>
            </a:r>
            <a:endParaRPr lang="cs-CZ" sz="3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 SOUHLÁSKY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/>
              <a:t>Tvrdé</a:t>
            </a:r>
            <a:r>
              <a:rPr lang="cs-CZ" sz="2800" dirty="0" smtClean="0"/>
              <a:t> – h, ch, k, r, d, t, n (píšeme po nich tvrdé y/ý</a:t>
            </a:r>
            <a:r>
              <a:rPr lang="cs-CZ" sz="2800" dirty="0" smtClean="0"/>
              <a:t>).</a:t>
            </a: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b="1" dirty="0" smtClean="0"/>
              <a:t>Měkké</a:t>
            </a:r>
            <a:r>
              <a:rPr lang="cs-CZ" sz="2800" dirty="0" smtClean="0"/>
              <a:t> – ž, š, č, ř, c, j, ď, ť, ň ( píšeme po nich měkké i/í</a:t>
            </a:r>
            <a:r>
              <a:rPr lang="cs-CZ" sz="2800" dirty="0" smtClean="0"/>
              <a:t>).</a:t>
            </a:r>
            <a:endParaRPr lang="cs-CZ" sz="2800" dirty="0" smtClean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b="1" dirty="0" smtClean="0"/>
              <a:t>Obojetné</a:t>
            </a:r>
            <a:r>
              <a:rPr lang="cs-CZ" sz="2800" dirty="0" smtClean="0"/>
              <a:t> – b, f, l, m, p, s, v, z (píšeme po nich někdy </a:t>
            </a:r>
            <a:r>
              <a:rPr lang="cs-CZ" sz="2800" dirty="0" smtClean="0"/>
              <a:t>i/í,  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                                                  někdy y/ý</a:t>
            </a:r>
            <a:r>
              <a:rPr lang="cs-CZ" sz="2800" dirty="0" smtClean="0"/>
              <a:t>).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SHRNUTÍ – dělení hlásek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39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Samohlásky</a:t>
            </a:r>
          </a:p>
          <a:p>
            <a:pPr>
              <a:buNone/>
            </a:pPr>
            <a:r>
              <a:rPr lang="cs-CZ" sz="3000" b="1" dirty="0" smtClean="0"/>
              <a:t>Krátké</a:t>
            </a:r>
            <a:r>
              <a:rPr lang="cs-CZ" sz="3000" dirty="0" smtClean="0"/>
              <a:t> – a, e, i/y, o, u (vyslovujeme je krátce</a:t>
            </a:r>
            <a:r>
              <a:rPr lang="cs-CZ" sz="3000" dirty="0" smtClean="0"/>
              <a:t>).</a:t>
            </a:r>
            <a:endParaRPr lang="cs-CZ" sz="3000" dirty="0" smtClean="0"/>
          </a:p>
          <a:p>
            <a:pPr>
              <a:buNone/>
            </a:pPr>
            <a:r>
              <a:rPr lang="cs-CZ" sz="3000" b="1" dirty="0" smtClean="0"/>
              <a:t>Dlouhé</a:t>
            </a:r>
            <a:r>
              <a:rPr lang="cs-CZ" sz="3000" dirty="0" smtClean="0"/>
              <a:t> – á, é, í/ý, ó, ú/ů (vyslovujeme je dlouze</a:t>
            </a:r>
            <a:r>
              <a:rPr lang="cs-CZ" sz="3000" dirty="0" smtClean="0"/>
              <a:t>).</a:t>
            </a:r>
            <a:endParaRPr lang="cs-CZ" sz="3000" dirty="0" smtClean="0"/>
          </a:p>
          <a:p>
            <a:pPr>
              <a:buNone/>
            </a:pPr>
            <a:r>
              <a:rPr lang="cs-CZ" sz="3000" b="1" dirty="0" smtClean="0"/>
              <a:t>Dvojhlásky</a:t>
            </a:r>
            <a:r>
              <a:rPr lang="cs-CZ" sz="3000" dirty="0" smtClean="0"/>
              <a:t> – au, </a:t>
            </a:r>
            <a:r>
              <a:rPr lang="cs-CZ" sz="3000" dirty="0" smtClean="0"/>
              <a:t>ou.</a:t>
            </a:r>
            <a:endParaRPr lang="cs-CZ" sz="3000" dirty="0" smtClean="0"/>
          </a:p>
          <a:p>
            <a:endParaRPr lang="cs-CZ" sz="3000" dirty="0" smtClean="0"/>
          </a:p>
          <a:p>
            <a:pPr>
              <a:buNone/>
            </a:pPr>
            <a:r>
              <a:rPr lang="cs-CZ" sz="3900" b="1" dirty="0" smtClean="0">
                <a:solidFill>
                  <a:srgbClr val="00B050"/>
                </a:solidFill>
              </a:rPr>
              <a:t>Souhlásky</a:t>
            </a:r>
          </a:p>
          <a:p>
            <a:pPr>
              <a:buNone/>
            </a:pPr>
            <a:r>
              <a:rPr lang="cs-CZ" sz="3000" b="1" dirty="0" smtClean="0"/>
              <a:t>Tvrdé</a:t>
            </a:r>
            <a:r>
              <a:rPr lang="cs-CZ" sz="3000" dirty="0" smtClean="0"/>
              <a:t> – h, ch, k, r, d, t, n (píšeme po nich tvrdé y/ý</a:t>
            </a:r>
            <a:r>
              <a:rPr lang="cs-CZ" sz="3000" dirty="0" smtClean="0"/>
              <a:t>).</a:t>
            </a:r>
            <a:endParaRPr lang="cs-CZ" sz="3000" dirty="0" smtClean="0"/>
          </a:p>
          <a:p>
            <a:pPr>
              <a:buNone/>
            </a:pPr>
            <a:r>
              <a:rPr lang="cs-CZ" sz="3000" b="1" dirty="0" smtClean="0"/>
              <a:t>Měkké</a:t>
            </a:r>
            <a:r>
              <a:rPr lang="cs-CZ" sz="3000" dirty="0" smtClean="0"/>
              <a:t> – ž, š, č, ř, c, j, ď, ť, ň ( píšeme po nich měkké i/í</a:t>
            </a:r>
            <a:r>
              <a:rPr lang="cs-CZ" sz="3000" dirty="0" smtClean="0"/>
              <a:t>).</a:t>
            </a:r>
            <a:endParaRPr lang="cs-CZ" sz="3000" dirty="0" smtClean="0"/>
          </a:p>
          <a:p>
            <a:pPr>
              <a:buNone/>
            </a:pPr>
            <a:r>
              <a:rPr lang="cs-CZ" sz="3000" b="1" dirty="0" smtClean="0"/>
              <a:t>Obojetné</a:t>
            </a:r>
            <a:r>
              <a:rPr lang="cs-CZ" sz="3000" dirty="0" smtClean="0"/>
              <a:t> – b, f, l, m, p, s, v, z (píšeme po nich někdy </a:t>
            </a:r>
            <a:r>
              <a:rPr lang="cs-CZ" sz="3000" dirty="0" smtClean="0"/>
              <a:t>i/í,                  </a:t>
            </a:r>
            <a:r>
              <a:rPr lang="cs-CZ" sz="3000" dirty="0" smtClean="0"/>
              <a:t>někdy y/ý</a:t>
            </a:r>
            <a:r>
              <a:rPr lang="cs-CZ" sz="3000" dirty="0" smtClean="0"/>
              <a:t>).</a:t>
            </a:r>
            <a:endParaRPr lang="cs-CZ" sz="3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http://microsoft.com</a:t>
            </a: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368</Words>
  <Application>Microsoft Office PowerPoint</Application>
  <PresentationFormat>Předvádění na obrazovce (4:3)</PresentationFormat>
  <Paragraphs>47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H L Á S K Y</vt:lpstr>
      <vt:lpstr>SAMOHLÁSKY</vt:lpstr>
      <vt:lpstr> SOUHLÁSKY</vt:lpstr>
      <vt:lpstr>SHRNUTÍ – dělení hlásek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23</cp:revision>
  <dcterms:created xsi:type="dcterms:W3CDTF">2011-08-21T15:31:45Z</dcterms:created>
  <dcterms:modified xsi:type="dcterms:W3CDTF">2012-03-12T20:46:45Z</dcterms:modified>
</cp:coreProperties>
</file>