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24" r:id="rId1"/>
  </p:sldMasterIdLst>
  <p:sldIdLst>
    <p:sldId id="268" r:id="rId2"/>
    <p:sldId id="256" r:id="rId3"/>
    <p:sldId id="259" r:id="rId4"/>
    <p:sldId id="266" r:id="rId5"/>
    <p:sldId id="261" r:id="rId6"/>
    <p:sldId id="269" r:id="rId7"/>
    <p:sldId id="263" r:id="rId8"/>
    <p:sldId id="264" r:id="rId9"/>
    <p:sldId id="270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338" autoAdjust="0"/>
    <p:restoredTop sz="94660"/>
  </p:normalViewPr>
  <p:slideViewPr>
    <p:cSldViewPr>
      <p:cViewPr varScale="1">
        <p:scale>
          <a:sx n="86" d="100"/>
          <a:sy n="86" d="100"/>
        </p:scale>
        <p:origin x="-732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DEDD4E74-FCFA-4C50-A84A-D0DD58FCE8F1}" type="datetimeFigureOut">
              <a:rPr lang="cs-CZ" smtClean="0"/>
              <a:t>13.3.2013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9376CE1-1877-40E0-8C68-148E100D8D5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25" r:id="rId1"/>
    <p:sldLayoutId id="2147483926" r:id="rId2"/>
    <p:sldLayoutId id="2147483927" r:id="rId3"/>
    <p:sldLayoutId id="2147483928" r:id="rId4"/>
    <p:sldLayoutId id="2147483929" r:id="rId5"/>
    <p:sldLayoutId id="2147483930" r:id="rId6"/>
    <p:sldLayoutId id="2147483931" r:id="rId7"/>
    <p:sldLayoutId id="2147483932" r:id="rId8"/>
    <p:sldLayoutId id="2147483933" r:id="rId9"/>
    <p:sldLayoutId id="2147483934" r:id="rId10"/>
    <p:sldLayoutId id="2147483935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" name="obrázek 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332656"/>
            <a:ext cx="5427345" cy="9728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1462152" y="1484784"/>
            <a:ext cx="5598368" cy="2616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100" smtClean="0"/>
              <a:t>VY_12_INOVACE_19_Děťátko_JAZYK  </a:t>
            </a:r>
            <a:r>
              <a:rPr lang="cs-CZ" sz="1100" dirty="0"/>
              <a:t>A  </a:t>
            </a:r>
            <a:r>
              <a:rPr lang="cs-CZ" sz="1100" dirty="0" smtClean="0"/>
              <a:t>JAZYKOVÁ </a:t>
            </a:r>
            <a:r>
              <a:rPr lang="cs-CZ" sz="1100" dirty="0"/>
              <a:t>KOMUNIKACE_HLAVOVÁ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6611381"/>
              </p:ext>
            </p:extLst>
          </p:nvPr>
        </p:nvGraphicFramePr>
        <p:xfrm>
          <a:off x="1384617" y="1865598"/>
          <a:ext cx="6374765" cy="441579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713991"/>
                <a:gridCol w="4660774"/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marR="6350" algn="l">
                        <a:lnSpc>
                          <a:spcPts val="1200"/>
                        </a:lnSpc>
                        <a:spcBef>
                          <a:spcPts val="74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Pracovní list slouží k </a:t>
                      </a:r>
                      <a:r>
                        <a:rPr lang="cs-CZ" sz="1200" dirty="0">
                          <a:solidFill>
                            <a:schemeClr val="bg1"/>
                          </a:solidFill>
                          <a:effectLst/>
                        </a:rPr>
                        <a:t>procvičování čtení s porozuměním.</a:t>
                      </a:r>
                      <a:endParaRPr lang="cs-CZ" sz="1200" dirty="0">
                        <a:solidFill>
                          <a:schemeClr val="bg1"/>
                        </a:solidFill>
                        <a:effectLst/>
                        <a:latin typeface="Century Gothic"/>
                        <a:ea typeface="Times New Roman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Mgr. Ivana Hlavová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Sada DUM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Čtenářská gramotnost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Jazyk a jazyková komunikace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Očekávaný výstup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Zapamatování  si  obsahu přečteného </a:t>
                      </a:r>
                      <a:r>
                        <a:rPr lang="cs-CZ" sz="1200" dirty="0" smtClean="0">
                          <a:effectLst/>
                        </a:rPr>
                        <a:t>textu, orientace </a:t>
                      </a:r>
                      <a:r>
                        <a:rPr lang="cs-CZ" sz="1200" smtClean="0">
                          <a:effectLst/>
                        </a:rPr>
                        <a:t>v textu.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Děťátko, děvčátko, kluk</a:t>
                      </a:r>
                      <a:endParaRPr lang="cs-CZ" sz="1200" b="1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Výukový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materiál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Cílová skupina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Žák základní školy praktické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Stupeň a typ vzdělávání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Základní vzdělávání 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Datum: </a:t>
                      </a:r>
                      <a:r>
                        <a:rPr lang="cs-CZ" sz="12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13. </a:t>
                      </a:r>
                      <a:r>
                        <a:rPr lang="cs-CZ" sz="1200" dirty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3. 2013 </a:t>
                      </a:r>
                      <a:endParaRPr lang="cs-CZ" sz="11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Pracoviště:  SŠ, ZŠ a MŠ, Karviná, příspěvková organizace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Zdroj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err="1">
                          <a:effectLst/>
                        </a:rPr>
                        <a:t>Heroldová,V</a:t>
                      </a:r>
                      <a:r>
                        <a:rPr lang="cs-CZ" sz="1200" dirty="0">
                          <a:effectLst/>
                        </a:rPr>
                        <a:t>. a kol.: Čítanka pro 2. stupeň základní školy speciální. Praha: PARTA 2007, 1. vydání ISBN 978-80-7320-085-5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Ilustrace </a:t>
                      </a:r>
                      <a:r>
                        <a:rPr lang="cs-CZ" sz="1200" u="sng" dirty="0">
                          <a:effectLst/>
                          <a:hlinkClick r:id="rId3"/>
                        </a:rPr>
                        <a:t>www.office.microsoft.com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Text:  Mgr. Ivana Hlavová</a:t>
                      </a:r>
                      <a:endParaRPr lang="cs-CZ" sz="11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06020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</a:t>
            </a:r>
            <a:r>
              <a:rPr lang="cs-CZ" sz="4400" b="1" dirty="0" smtClean="0">
                <a:solidFill>
                  <a:schemeClr val="tx1"/>
                </a:solidFill>
                <a:latin typeface="Georgia" pitchFamily="18" charset="0"/>
              </a:rPr>
              <a:t>Děťátko</a:t>
            </a:r>
            <a:endParaRPr lang="cs-CZ" sz="4400" b="1" dirty="0">
              <a:solidFill>
                <a:schemeClr val="tx1"/>
              </a:solidFill>
              <a:latin typeface="Georgia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3814763" y="5053013"/>
            <a:ext cx="5329237" cy="881062"/>
          </a:xfrm>
        </p:spPr>
        <p:txBody>
          <a:bodyPr>
            <a:normAutofit/>
          </a:bodyPr>
          <a:lstStyle/>
          <a:p>
            <a:r>
              <a:rPr lang="cs-CZ" sz="4400" b="1" dirty="0">
                <a:solidFill>
                  <a:schemeClr val="tx1"/>
                </a:solidFill>
              </a:rPr>
              <a:t> </a:t>
            </a:r>
            <a:r>
              <a:rPr lang="cs-CZ" sz="4400" b="1" dirty="0" smtClean="0">
                <a:solidFill>
                  <a:schemeClr val="tx1"/>
                </a:solidFill>
              </a:rPr>
              <a:t>   </a:t>
            </a:r>
            <a:r>
              <a:rPr lang="cs-CZ" sz="1600" b="1" dirty="0" smtClean="0">
                <a:solidFill>
                  <a:schemeClr val="tx1"/>
                </a:solidFill>
              </a:rPr>
              <a:t>Mgr</a:t>
            </a:r>
            <a:r>
              <a:rPr lang="cs-CZ" sz="1600" b="1" dirty="0">
                <a:solidFill>
                  <a:schemeClr val="tx1"/>
                </a:solidFill>
              </a:rPr>
              <a:t>. Ivana Hlavová, 2013</a:t>
            </a:r>
          </a:p>
          <a:p>
            <a:endParaRPr lang="cs-CZ" dirty="0"/>
          </a:p>
        </p:txBody>
      </p:sp>
      <p:pic>
        <p:nvPicPr>
          <p:cNvPr id="1026" name="Picture 2" descr="C:\Users\neumannova\AppData\Local\Microsoft\Windows\Temporary Internet Files\Content.IE5\22JJU0AS\MM900365298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1988840"/>
            <a:ext cx="2232248" cy="1668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15936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b="1" dirty="0">
                <a:solidFill>
                  <a:srgbClr val="0070C0"/>
                </a:solidFill>
                <a:latin typeface="Georgia" pitchFamily="18" charset="0"/>
              </a:rPr>
              <a:t>Přečti si pozorně text.</a:t>
            </a:r>
            <a:br>
              <a:rPr lang="cs-CZ" sz="2400" b="1" dirty="0">
                <a:solidFill>
                  <a:srgbClr val="0070C0"/>
                </a:solidFill>
                <a:latin typeface="Georgia" pitchFamily="18" charset="0"/>
              </a:rPr>
            </a:b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 marL="45720" indent="0" algn="just">
              <a:buNone/>
            </a:pPr>
            <a:r>
              <a:rPr lang="cs-CZ" b="1" dirty="0" smtClean="0">
                <a:latin typeface="Georgia" pitchFamily="18" charset="0"/>
              </a:rPr>
              <a:t>Mojí sestře se někdy na jaře narodí děťátko. Už se na ně těší celá rodina. Maminka si myslí, že to bude děvčátko.  Tatínek si zase přeje kluka. Dědeček říká: </a:t>
            </a:r>
            <a:br>
              <a:rPr lang="cs-CZ" b="1" dirty="0" smtClean="0">
                <a:latin typeface="Georgia" pitchFamily="18" charset="0"/>
              </a:rPr>
            </a:br>
            <a:r>
              <a:rPr lang="cs-CZ" b="1" dirty="0" smtClean="0">
                <a:latin typeface="Georgia" pitchFamily="18" charset="0"/>
              </a:rPr>
              <a:t>„ Hlavně, ať je to dítě zdravé!“ </a:t>
            </a:r>
          </a:p>
        </p:txBody>
      </p:sp>
      <p:pic>
        <p:nvPicPr>
          <p:cNvPr id="3" name="Picture 2" descr="C:\Users\neumannova\AppData\Local\Microsoft\Windows\Temporary Internet Files\Content.IE5\YNMYNHXZ\MC9002221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6881" y="2556662"/>
            <a:ext cx="1450238" cy="1744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64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/>
            </a:r>
            <a:br>
              <a:rPr lang="cs-CZ" sz="2400" b="1" dirty="0" smtClean="0">
                <a:solidFill>
                  <a:srgbClr val="0070C0"/>
                </a:solidFill>
              </a:rPr>
            </a:br>
            <a:r>
              <a:rPr lang="cs-CZ" sz="2400" b="1" dirty="0" smtClean="0">
                <a:solidFill>
                  <a:srgbClr val="0070C0"/>
                </a:solidFill>
              </a:rPr>
              <a:t>Komu se narodí děťátko. Vyber správnou odpověď.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619672" y="764704"/>
            <a:ext cx="2204864" cy="347472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>
                <a:latin typeface="Georgia" pitchFamily="18" charset="0"/>
                <a:cs typeface="Arial" pitchFamily="34" charset="0"/>
              </a:rPr>
              <a:t>t</a:t>
            </a:r>
            <a:r>
              <a:rPr lang="cs-CZ" b="1" dirty="0" smtClean="0">
                <a:latin typeface="Georgia" pitchFamily="18" charset="0"/>
                <a:cs typeface="Arial" pitchFamily="34" charset="0"/>
              </a:rPr>
              <a:t>etě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>
                <a:latin typeface="Georgia" pitchFamily="18" charset="0"/>
                <a:cs typeface="Arial" pitchFamily="34" charset="0"/>
              </a:rPr>
              <a:t>s</a:t>
            </a:r>
            <a:r>
              <a:rPr lang="cs-CZ" b="1" dirty="0" smtClean="0">
                <a:latin typeface="Georgia" pitchFamily="18" charset="0"/>
                <a:cs typeface="Arial" pitchFamily="34" charset="0"/>
              </a:rPr>
              <a:t>estře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>
                <a:latin typeface="Georgia" pitchFamily="18" charset="0"/>
                <a:cs typeface="Arial" pitchFamily="34" charset="0"/>
              </a:rPr>
              <a:t>m</a:t>
            </a:r>
            <a:r>
              <a:rPr lang="cs-CZ" b="1" dirty="0" smtClean="0">
                <a:latin typeface="Georgia" pitchFamily="18" charset="0"/>
                <a:cs typeface="Arial" pitchFamily="34" charset="0"/>
              </a:rPr>
              <a:t>amince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  </a:t>
            </a:r>
            <a:endParaRPr lang="cs-CZ" dirty="0"/>
          </a:p>
        </p:txBody>
      </p:sp>
      <p:pic>
        <p:nvPicPr>
          <p:cNvPr id="4" name="Picture 2" descr="C:\Users\neumannova\AppData\Local\Microsoft\Windows\Temporary Internet Files\Content.IE5\HWCMHYJU\MC900290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67127" y="2780928"/>
            <a:ext cx="1367153" cy="13020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obsah 2"/>
          <p:cNvSpPr txBox="1">
            <a:spLocks/>
          </p:cNvSpPr>
          <p:nvPr/>
        </p:nvSpPr>
        <p:spPr>
          <a:xfrm>
            <a:off x="1079376" y="1196752"/>
            <a:ext cx="3492624" cy="276110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Font typeface="Georgia" pitchFamily="18" charset="0"/>
              <a:buNone/>
            </a:pPr>
            <a:endParaRPr lang="cs-CZ" dirty="0" smtClean="0"/>
          </a:p>
          <a:p>
            <a:pPr marL="0" indent="0">
              <a:buFont typeface="Georgia" pitchFamily="18" charset="0"/>
              <a:buNone/>
            </a:pPr>
            <a:r>
              <a:rPr lang="cs-CZ" dirty="0" smtClean="0"/>
              <a:t>                                             </a:t>
            </a:r>
            <a:endParaRPr lang="cs-CZ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619672" y="746368"/>
            <a:ext cx="2204864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/>
          </a:p>
          <a:p>
            <a:pPr marL="0" indent="0">
              <a:buNone/>
            </a:pPr>
            <a:endParaRPr lang="cs-CZ" b="1" dirty="0" smtClean="0">
              <a:latin typeface="Georgia" pitchFamily="18" charset="0"/>
              <a:cs typeface="Arial" pitchFamily="34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accent6">
                    <a:lumMod val="75000"/>
                  </a:schemeClr>
                </a:solidFill>
                <a:latin typeface="Georgia" pitchFamily="18" charset="0"/>
                <a:cs typeface="Arial" pitchFamily="34" charset="0"/>
              </a:rPr>
              <a:t>sestře</a:t>
            </a:r>
          </a:p>
          <a:p>
            <a:pPr marL="0" indent="0">
              <a:buNone/>
            </a:pPr>
            <a:endParaRPr lang="cs-CZ" b="1" dirty="0" smtClean="0">
              <a:latin typeface="Georgia" pitchFamily="18" charset="0"/>
              <a:cs typeface="Arial" pitchFamily="34" charset="0"/>
            </a:endParaRPr>
          </a:p>
          <a:p>
            <a:pPr marL="0" indent="0">
              <a:buFont typeface="Georgia" pitchFamily="18" charset="0"/>
              <a:buNone/>
            </a:pPr>
            <a:endParaRPr lang="cs-CZ" dirty="0" smtClean="0"/>
          </a:p>
          <a:p>
            <a:pPr marL="0" indent="0">
              <a:buFont typeface="Georgia" pitchFamily="18" charset="0"/>
              <a:buNone/>
            </a:pPr>
            <a:r>
              <a:rPr lang="cs-CZ" dirty="0" smtClean="0"/>
              <a:t>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411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  <a:latin typeface="Georgia" pitchFamily="18" charset="0"/>
              </a:rPr>
              <a:t>Co si myslí maminka.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620688"/>
            <a:ext cx="3933056" cy="226543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>
                <a:latin typeface="Georgia" pitchFamily="18" charset="0"/>
              </a:rPr>
              <a:t>Ž</a:t>
            </a:r>
            <a:r>
              <a:rPr lang="cs-CZ" b="1" dirty="0" smtClean="0">
                <a:latin typeface="Georgia" pitchFamily="18" charset="0"/>
              </a:rPr>
              <a:t>e to bude kluk.</a:t>
            </a:r>
            <a:endParaRPr lang="cs-CZ" b="1" dirty="0">
              <a:latin typeface="Georgia" pitchFamily="18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latin typeface="Georgia" pitchFamily="18" charset="0"/>
              </a:rPr>
              <a:t>Že </a:t>
            </a:r>
            <a:r>
              <a:rPr lang="cs-CZ" b="1" dirty="0">
                <a:latin typeface="Georgia" pitchFamily="18" charset="0"/>
              </a:rPr>
              <a:t>to bude </a:t>
            </a:r>
            <a:r>
              <a:rPr lang="cs-CZ" b="1" dirty="0" smtClean="0">
                <a:latin typeface="Georgia" pitchFamily="18" charset="0"/>
              </a:rPr>
              <a:t>děvčátko.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>
                <a:latin typeface="Georgia" pitchFamily="18" charset="0"/>
              </a:rPr>
              <a:t>Ž</a:t>
            </a:r>
            <a:r>
              <a:rPr lang="cs-CZ" b="1" dirty="0" smtClean="0">
                <a:latin typeface="Georgia" pitchFamily="18" charset="0"/>
              </a:rPr>
              <a:t>e to budou dvojčata.</a:t>
            </a:r>
            <a:endParaRPr lang="cs-CZ" dirty="0" smtClean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1143000" y="620688"/>
            <a:ext cx="3933056" cy="22654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Georgia" pitchFamily="18" charset="0"/>
              <a:buNone/>
            </a:pPr>
            <a:endParaRPr lang="cs-CZ" dirty="0" smtClean="0"/>
          </a:p>
          <a:p>
            <a:pPr marL="0" indent="0">
              <a:buNone/>
            </a:pPr>
            <a:endParaRPr lang="cs-CZ" b="1" dirty="0" smtClean="0">
              <a:latin typeface="Georgia" pitchFamily="18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>
                <a:solidFill>
                  <a:srgbClr val="FF0000"/>
                </a:solidFill>
                <a:latin typeface="Georgia" pitchFamily="18" charset="0"/>
              </a:rPr>
              <a:t>Ž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</a:rPr>
              <a:t>e to bude děvčátko.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98536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Kdo se těší na narození děťátka. Najdi </a:t>
            </a:r>
            <a:b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</a:br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v textu a podtrhni.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87624" y="792338"/>
            <a:ext cx="6400800" cy="347472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cs-CZ" b="1" dirty="0">
                <a:latin typeface="Georgia" pitchFamily="18" charset="0"/>
              </a:rPr>
              <a:t>Mojí sestře se někdy na jaře narodí děťátko. Už se na ně těší celá rodina. Maminka si myslí, že to bude děvčátko.  Tatínek si zase přeje kluka. Dědeček říká: </a:t>
            </a:r>
            <a:r>
              <a:rPr lang="cs-CZ" b="1" dirty="0" smtClean="0">
                <a:latin typeface="Georgia" pitchFamily="18" charset="0"/>
              </a:rPr>
              <a:t>„Hlavně</a:t>
            </a:r>
            <a:r>
              <a:rPr lang="cs-CZ" b="1" dirty="0">
                <a:latin typeface="Georgia" pitchFamily="18" charset="0"/>
              </a:rPr>
              <a:t>, ať je to dítě zdravé!“ </a:t>
            </a:r>
            <a:endParaRPr lang="cs-CZ" b="1" dirty="0" smtClean="0">
              <a:latin typeface="Georgia" pitchFamily="18" charset="0"/>
            </a:endParaRPr>
          </a:p>
          <a:p>
            <a:pPr marL="45720" indent="0" algn="just">
              <a:lnSpc>
                <a:spcPct val="150000"/>
              </a:lnSpc>
              <a:buNone/>
            </a:pPr>
            <a:r>
              <a:rPr lang="cs-CZ" b="1" dirty="0">
                <a:latin typeface="Georgia" pitchFamily="18" charset="0"/>
              </a:rPr>
              <a:t> </a:t>
            </a:r>
            <a:r>
              <a:rPr lang="cs-CZ" b="1" dirty="0" smtClean="0">
                <a:latin typeface="Georgia" pitchFamily="18" charset="0"/>
              </a:rPr>
              <a:t>                                            </a:t>
            </a:r>
            <a:endParaRPr lang="cs-CZ" b="1" dirty="0">
              <a:latin typeface="Georgia" pitchFamily="18" charset="0"/>
            </a:endParaRPr>
          </a:p>
          <a:p>
            <a:pPr>
              <a:lnSpc>
                <a:spcPct val="150000"/>
              </a:lnSpc>
            </a:pPr>
            <a:endParaRPr lang="cs-CZ" dirty="0"/>
          </a:p>
        </p:txBody>
      </p:sp>
      <p:pic>
        <p:nvPicPr>
          <p:cNvPr id="4098" name="Picture 2" descr="C:\Users\neumannova\AppData\Local\Microsoft\Windows\Temporary Internet Files\Content.IE5\HMBOUXTS\MC90021667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2420888"/>
            <a:ext cx="1581912" cy="181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2"/>
          <p:cNvSpPr txBox="1">
            <a:spLocks/>
          </p:cNvSpPr>
          <p:nvPr/>
        </p:nvSpPr>
        <p:spPr>
          <a:xfrm>
            <a:off x="1172090" y="79493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cs-CZ" b="1" dirty="0" smtClean="0">
                <a:latin typeface="Georgia" pitchFamily="18" charset="0"/>
              </a:rPr>
              <a:t>Mojí sestře se někdy na jaře narodí děťátko. Už se na ně těší </a:t>
            </a:r>
            <a:r>
              <a:rPr lang="cs-CZ" b="1" u="sng" dirty="0" smtClean="0">
                <a:solidFill>
                  <a:schemeClr val="accent5">
                    <a:lumMod val="75000"/>
                  </a:schemeClr>
                </a:solidFill>
                <a:latin typeface="Georgia" pitchFamily="18" charset="0"/>
              </a:rPr>
              <a:t>celá rodina</a:t>
            </a:r>
            <a:r>
              <a:rPr lang="cs-CZ" b="1" dirty="0" smtClean="0">
                <a:latin typeface="Georgia" pitchFamily="18" charset="0"/>
              </a:rPr>
              <a:t>. Maminka si myslí, že to bude děvčátko.  Tatínek si zase přeje kluka. Dědeček říká: „Hlavně, ať je to dítě zdravé!“ </a:t>
            </a:r>
          </a:p>
          <a:p>
            <a:pPr marL="45720" indent="0" algn="just">
              <a:lnSpc>
                <a:spcPct val="150000"/>
              </a:lnSpc>
              <a:buFont typeface="Georgia" pitchFamily="18" charset="0"/>
              <a:buNone/>
            </a:pPr>
            <a:r>
              <a:rPr lang="cs-CZ" b="1" dirty="0" smtClean="0">
                <a:latin typeface="Georgia" pitchFamily="18" charset="0"/>
              </a:rPr>
              <a:t>                                             </a:t>
            </a:r>
          </a:p>
          <a:p>
            <a:pPr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891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400" dirty="0">
                <a:solidFill>
                  <a:srgbClr val="0070C0"/>
                </a:solidFill>
                <a:latin typeface="Georgia" pitchFamily="18" charset="0"/>
              </a:rPr>
              <a:t>Co si </a:t>
            </a:r>
            <a:r>
              <a:rPr lang="cs-CZ" sz="2400" dirty="0" smtClean="0">
                <a:solidFill>
                  <a:srgbClr val="0070C0"/>
                </a:solidFill>
                <a:latin typeface="Georgia" pitchFamily="18" charset="0"/>
              </a:rPr>
              <a:t>myslí tatínek.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1339552" y="836712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 smtClean="0">
              <a:latin typeface="Georgia" pitchFamily="18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latin typeface="Georgia" pitchFamily="18" charset="0"/>
              </a:rPr>
              <a:t>Tatínek nechce děťátko.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latin typeface="Georgia" pitchFamily="18" charset="0"/>
              </a:rPr>
              <a:t>Tatínek si  přeje holčičku.</a:t>
            </a: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latin typeface="Georgia" pitchFamily="18" charset="0"/>
              </a:rPr>
              <a:t>Tatínek si přeje kluka.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331640" y="1700808"/>
            <a:ext cx="6400800" cy="3474720"/>
          </a:xfrm>
        </p:spPr>
        <p:txBody>
          <a:bodyPr/>
          <a:lstStyle/>
          <a:p>
            <a:endParaRPr lang="cs-CZ" dirty="0" smtClean="0">
              <a:latin typeface="Georgia" pitchFamily="18" charset="0"/>
            </a:endParaRPr>
          </a:p>
          <a:p>
            <a:pPr marL="342900" indent="-342900">
              <a:buFont typeface="Wingdings" pitchFamily="2" charset="2"/>
              <a:buChar char="v"/>
            </a:pPr>
            <a:r>
              <a:rPr lang="cs-CZ" b="1" dirty="0" smtClean="0">
                <a:solidFill>
                  <a:srgbClr val="FF0000"/>
                </a:solidFill>
                <a:latin typeface="Georgia" pitchFamily="18" charset="0"/>
              </a:rPr>
              <a:t>Tatínek </a:t>
            </a:r>
            <a:r>
              <a:rPr lang="cs-CZ" b="1" dirty="0">
                <a:solidFill>
                  <a:srgbClr val="FF0000"/>
                </a:solidFill>
                <a:latin typeface="Georgia" pitchFamily="18" charset="0"/>
              </a:rPr>
              <a:t>si </a:t>
            </a:r>
            <a:r>
              <a:rPr lang="cs-CZ" b="1" dirty="0" smtClean="0">
                <a:solidFill>
                  <a:srgbClr val="FF0000"/>
                </a:solidFill>
                <a:latin typeface="Georgia" pitchFamily="18" charset="0"/>
              </a:rPr>
              <a:t>přeje kluka.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0846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Najdi v textu a podtrhni, co říká dědeček.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899592" y="836712"/>
            <a:ext cx="6400800" cy="3474720"/>
          </a:xfrm>
        </p:spPr>
        <p:txBody>
          <a:bodyPr/>
          <a:lstStyle/>
          <a:p>
            <a:pPr marL="45720" indent="0">
              <a:buNone/>
            </a:pPr>
            <a:endParaRPr lang="cs-CZ" dirty="0" smtClean="0"/>
          </a:p>
          <a:p>
            <a:pPr algn="just">
              <a:lnSpc>
                <a:spcPct val="150000"/>
              </a:lnSpc>
            </a:pPr>
            <a:r>
              <a:rPr lang="cs-CZ" b="1" dirty="0">
                <a:latin typeface="Georgia" pitchFamily="18" charset="0"/>
              </a:rPr>
              <a:t>Mojí sestře se někdy na jaře narodí děťátko. Už se na ně těší </a:t>
            </a:r>
            <a:r>
              <a:rPr lang="cs-CZ" b="1" dirty="0">
                <a:solidFill>
                  <a:schemeClr val="tx1">
                    <a:lumMod val="85000"/>
                    <a:lumOff val="15000"/>
                  </a:schemeClr>
                </a:solidFill>
                <a:latin typeface="Georgia" pitchFamily="18" charset="0"/>
              </a:rPr>
              <a:t>celá rodina</a:t>
            </a:r>
            <a:r>
              <a:rPr lang="cs-CZ" b="1" dirty="0">
                <a:latin typeface="Georgia" pitchFamily="18" charset="0"/>
              </a:rPr>
              <a:t>. Maminka si myslí, že to bude děvčátko.  Tatínek si zase přeje kluka. Dědeček říká: „Hlavně, ať je to dítě zdravé!“ </a:t>
            </a:r>
          </a:p>
          <a:p>
            <a:pPr algn="just">
              <a:lnSpc>
                <a:spcPct val="150000"/>
              </a:lnSpc>
            </a:pPr>
            <a:endParaRPr lang="cs-CZ" dirty="0"/>
          </a:p>
        </p:txBody>
      </p:sp>
      <p:pic>
        <p:nvPicPr>
          <p:cNvPr id="3074" name="Picture 2" descr="C:\Users\neumannova\AppData\Local\Microsoft\Windows\Temporary Internet Files\Content.IE5\FLYNXGPH\MC9003616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212976"/>
            <a:ext cx="1080120" cy="1224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2"/>
          <p:cNvSpPr txBox="1">
            <a:spLocks/>
          </p:cNvSpPr>
          <p:nvPr/>
        </p:nvSpPr>
        <p:spPr>
          <a:xfrm>
            <a:off x="723129" y="1340768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 algn="just">
              <a:lnSpc>
                <a:spcPct val="150000"/>
              </a:lnSpc>
              <a:buNone/>
            </a:pPr>
            <a:r>
              <a:rPr lang="cs-CZ" b="1" u="sng" dirty="0" smtClean="0">
                <a:solidFill>
                  <a:schemeClr val="accent6">
                    <a:lumMod val="75000"/>
                  </a:schemeClr>
                </a:solidFill>
                <a:latin typeface="Georgia" pitchFamily="18" charset="0"/>
              </a:rPr>
              <a:t> </a:t>
            </a:r>
          </a:p>
          <a:p>
            <a:pPr algn="just">
              <a:lnSpc>
                <a:spcPct val="150000"/>
              </a:lnSpc>
            </a:pPr>
            <a:endParaRPr lang="cs-CZ" dirty="0"/>
          </a:p>
        </p:txBody>
      </p:sp>
      <p:sp>
        <p:nvSpPr>
          <p:cNvPr id="13" name="Zástupný symbol pro obsah 2"/>
          <p:cNvSpPr txBox="1">
            <a:spLocks/>
          </p:cNvSpPr>
          <p:nvPr/>
        </p:nvSpPr>
        <p:spPr>
          <a:xfrm>
            <a:off x="1088359" y="3380438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822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09728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38988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664208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196596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286000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587752" indent="-182880" algn="l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Char char="*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" indent="0">
              <a:buFont typeface="Georgia" pitchFamily="18" charset="0"/>
              <a:buNone/>
            </a:pPr>
            <a:r>
              <a:rPr lang="cs-CZ" b="1" u="sng" dirty="0" smtClean="0">
                <a:solidFill>
                  <a:srgbClr val="C00000"/>
                </a:solidFill>
                <a:latin typeface="Georgia" pitchFamily="18" charset="0"/>
              </a:rPr>
              <a:t>„Hlavně, ať je to dítě zdravé!“ </a:t>
            </a:r>
          </a:p>
          <a:p>
            <a:pPr algn="just">
              <a:lnSpc>
                <a:spcPct val="150000"/>
              </a:lnSpc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3325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Hádanka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15616" y="764704"/>
            <a:ext cx="6400800" cy="3474720"/>
          </a:xfrm>
        </p:spPr>
        <p:txBody>
          <a:bodyPr/>
          <a:lstStyle/>
          <a:p>
            <a:r>
              <a:rPr lang="cs-CZ" dirty="0" smtClean="0">
                <a:latin typeface="Georgia" pitchFamily="18" charset="0"/>
              </a:rPr>
              <a:t>Tátův bratr </a:t>
            </a:r>
          </a:p>
          <a:p>
            <a:endParaRPr lang="cs-CZ" dirty="0" smtClean="0"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Mámina sestra</a:t>
            </a:r>
          </a:p>
          <a:p>
            <a:pPr marL="45720" indent="0">
              <a:buNone/>
            </a:pPr>
            <a:endParaRPr lang="cs-CZ" dirty="0" smtClean="0"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Mámina maminka</a:t>
            </a:r>
          </a:p>
          <a:p>
            <a:endParaRPr lang="cs-CZ" dirty="0" smtClean="0">
              <a:latin typeface="Georgia" pitchFamily="18" charset="0"/>
            </a:endParaRPr>
          </a:p>
          <a:p>
            <a:r>
              <a:rPr lang="cs-CZ" dirty="0" smtClean="0">
                <a:latin typeface="Georgia" pitchFamily="18" charset="0"/>
              </a:rPr>
              <a:t>Táta – jinak   </a:t>
            </a:r>
            <a:endParaRPr lang="cs-CZ" dirty="0">
              <a:latin typeface="Georgia" pitchFamily="18" charset="0"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76858902"/>
              </p:ext>
            </p:extLst>
          </p:nvPr>
        </p:nvGraphicFramePr>
        <p:xfrm>
          <a:off x="3563888" y="836712"/>
          <a:ext cx="388843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5928"/>
                <a:gridCol w="852264"/>
                <a:gridCol w="864096"/>
                <a:gridCol w="720080"/>
                <a:gridCol w="57606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8056830"/>
              </p:ext>
            </p:extLst>
          </p:nvPr>
        </p:nvGraphicFramePr>
        <p:xfrm>
          <a:off x="3779912" y="1700808"/>
          <a:ext cx="36004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6"/>
                <a:gridCol w="1008112"/>
                <a:gridCol w="1008112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9209191"/>
              </p:ext>
            </p:extLst>
          </p:nvPr>
        </p:nvGraphicFramePr>
        <p:xfrm>
          <a:off x="4139952" y="2564904"/>
          <a:ext cx="31683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360040"/>
                <a:gridCol w="504056"/>
                <a:gridCol w="504056"/>
                <a:gridCol w="504056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6409117"/>
              </p:ext>
            </p:extLst>
          </p:nvPr>
        </p:nvGraphicFramePr>
        <p:xfrm>
          <a:off x="3275856" y="3429000"/>
          <a:ext cx="427213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0305"/>
                <a:gridCol w="610305"/>
                <a:gridCol w="610305"/>
                <a:gridCol w="610305"/>
                <a:gridCol w="610305"/>
                <a:gridCol w="610305"/>
                <a:gridCol w="610305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2853719"/>
              </p:ext>
            </p:extLst>
          </p:nvPr>
        </p:nvGraphicFramePr>
        <p:xfrm>
          <a:off x="3491880" y="836712"/>
          <a:ext cx="3960441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92149"/>
                <a:gridCol w="868047"/>
                <a:gridCol w="880098"/>
                <a:gridCol w="733415"/>
                <a:gridCol w="586732"/>
              </a:tblGrid>
              <a:tr h="226824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S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R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Ý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C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5628865"/>
              </p:ext>
            </p:extLst>
          </p:nvPr>
        </p:nvGraphicFramePr>
        <p:xfrm>
          <a:off x="3779912" y="1700808"/>
          <a:ext cx="3600400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64096"/>
                <a:gridCol w="1008112"/>
                <a:gridCol w="1008112"/>
                <a:gridCol w="72008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34763650"/>
              </p:ext>
            </p:extLst>
          </p:nvPr>
        </p:nvGraphicFramePr>
        <p:xfrm>
          <a:off x="4139952" y="2564904"/>
          <a:ext cx="3168352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"/>
                <a:gridCol w="360040"/>
                <a:gridCol w="504056"/>
                <a:gridCol w="504056"/>
                <a:gridCol w="504056"/>
                <a:gridCol w="432048"/>
                <a:gridCol w="43204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B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Č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1908378"/>
              </p:ext>
            </p:extLst>
          </p:nvPr>
        </p:nvGraphicFramePr>
        <p:xfrm>
          <a:off x="3275856" y="3429000"/>
          <a:ext cx="427213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10305"/>
                <a:gridCol w="610305"/>
                <a:gridCol w="610305"/>
                <a:gridCol w="610305"/>
                <a:gridCol w="610305"/>
                <a:gridCol w="610305"/>
                <a:gridCol w="610305"/>
              </a:tblGrid>
              <a:tr h="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A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T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Í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E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C00000"/>
                          </a:solidFill>
                        </a:rPr>
                        <a:t>K</a:t>
                      </a:r>
                      <a:endParaRPr lang="cs-CZ" dirty="0">
                        <a:solidFill>
                          <a:srgbClr val="C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466109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1143000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zdroje:</a:t>
            </a:r>
          </a:p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dirty="0" err="1">
                <a:cs typeface="Arial" pitchFamily="34" charset="0"/>
              </a:rPr>
              <a:t>Heroldová,V</a:t>
            </a:r>
            <a:r>
              <a:rPr lang="cs-CZ" dirty="0">
                <a:cs typeface="Arial" pitchFamily="34" charset="0"/>
              </a:rPr>
              <a:t>. a kol.: </a:t>
            </a:r>
            <a:r>
              <a:rPr lang="cs-CZ" i="1" dirty="0">
                <a:cs typeface="Arial" pitchFamily="34" charset="0"/>
              </a:rPr>
              <a:t>Čítanka pro 2. stupeň základní školy speciální. </a:t>
            </a:r>
            <a:r>
              <a:rPr lang="cs-CZ" dirty="0">
                <a:cs typeface="Arial" pitchFamily="34" charset="0"/>
              </a:rPr>
              <a:t>Praha: PARTA 2007, 1. vydání ISBN 978-80-7320-085-5</a:t>
            </a:r>
            <a:endParaRPr lang="cs-CZ" dirty="0"/>
          </a:p>
          <a:p>
            <a:r>
              <a:rPr lang="cs-CZ" dirty="0"/>
              <a:t>Ilustrace </a:t>
            </a:r>
            <a:r>
              <a:rPr lang="cs-CZ" dirty="0">
                <a:hlinkClick r:id="rId2"/>
              </a:rPr>
              <a:t>www.office.microsoft.com</a:t>
            </a:r>
            <a:endParaRPr lang="cs-CZ" dirty="0"/>
          </a:p>
          <a:p>
            <a:pPr lvl="0"/>
            <a:r>
              <a:rPr lang="cs-CZ" dirty="0">
                <a:cs typeface="Arial" pitchFamily="34" charset="0"/>
              </a:rPr>
              <a:t>Text:  Mgr. Ivana Hlavová</a:t>
            </a:r>
            <a:endParaRPr lang="cs-CZ" dirty="0">
              <a:latin typeface="Arial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675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469</TotalTime>
  <Words>443</Words>
  <Application>Microsoft Office PowerPoint</Application>
  <PresentationFormat>Předvádění na obrazovce (4:3)</PresentationFormat>
  <Paragraphs>114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Aerodynamika</vt:lpstr>
      <vt:lpstr>Prezentace aplikace PowerPoint</vt:lpstr>
      <vt:lpstr>        Děťátko</vt:lpstr>
      <vt:lpstr>Přečti si pozorně text. </vt:lpstr>
      <vt:lpstr> Komu se narodí děťátko. Vyber správnou odpověď.</vt:lpstr>
      <vt:lpstr>Co si myslí maminka.</vt:lpstr>
      <vt:lpstr>Kdo se těší na narození děťátka. Najdi  v textu a podtrhni.</vt:lpstr>
      <vt:lpstr>Co si myslí tatínek.</vt:lpstr>
      <vt:lpstr>Najdi v textu a podtrhni, co říká dědeček.</vt:lpstr>
      <vt:lpstr>Hádanka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Auta</dc:title>
  <dc:creator>neumannova</dc:creator>
  <cp:lastModifiedBy>neumannova</cp:lastModifiedBy>
  <cp:revision>47</cp:revision>
  <dcterms:created xsi:type="dcterms:W3CDTF">2013-02-23T17:58:19Z</dcterms:created>
  <dcterms:modified xsi:type="dcterms:W3CDTF">2013-03-13T12:04:52Z</dcterms:modified>
</cp:coreProperties>
</file>