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68" r:id="rId2"/>
    <p:sldId id="256" r:id="rId3"/>
    <p:sldId id="259" r:id="rId4"/>
    <p:sldId id="271" r:id="rId5"/>
    <p:sldId id="272" r:id="rId6"/>
    <p:sldId id="273" r:id="rId7"/>
    <p:sldId id="274" r:id="rId8"/>
    <p:sldId id="275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60"/>
  </p:normalViewPr>
  <p:slideViewPr>
    <p:cSldViewPr>
      <p:cViewPr varScale="1">
        <p:scale>
          <a:sx n="67" d="100"/>
          <a:sy n="67" d="100"/>
        </p:scale>
        <p:origin x="-547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EDD4E74-FCFA-4C50-A84A-D0DD58FCE8F1}" type="datetimeFigureOut">
              <a:rPr lang="cs-CZ" smtClean="0"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62152" y="1484784"/>
            <a:ext cx="55983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 smtClean="0"/>
              <a:t>VY_12_INOVACE_20_Obrázkové </a:t>
            </a:r>
            <a:r>
              <a:rPr lang="cs-CZ" sz="1100" smtClean="0"/>
              <a:t>čtení_JAZYK</a:t>
            </a:r>
            <a:r>
              <a:rPr lang="cs-CZ" sz="1100" dirty="0" smtClean="0"/>
              <a:t>  </a:t>
            </a:r>
            <a:r>
              <a:rPr lang="cs-CZ" sz="1100" dirty="0"/>
              <a:t>A  </a:t>
            </a:r>
            <a:r>
              <a:rPr lang="cs-CZ" sz="1100" dirty="0" smtClean="0"/>
              <a:t>JAZYKOVÁ </a:t>
            </a:r>
            <a:r>
              <a:rPr lang="cs-CZ" sz="1100" dirty="0"/>
              <a:t>KOMUNIKACE_HLAVOVÁ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7194243"/>
              </p:ext>
            </p:extLst>
          </p:nvPr>
        </p:nvGraphicFramePr>
        <p:xfrm>
          <a:off x="1384617" y="1865598"/>
          <a:ext cx="6374765" cy="441579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Výukový materiál </a:t>
                      </a:r>
                      <a:r>
                        <a:rPr lang="cs-CZ" sz="1200" dirty="0">
                          <a:effectLst/>
                        </a:rPr>
                        <a:t>slouží k 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procvičování čtení s 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</a:rPr>
                        <a:t>porozuměním</a:t>
                      </a:r>
                      <a:endParaRPr lang="cs-CZ" sz="1200" dirty="0">
                        <a:effectLst/>
                        <a:latin typeface="Century Gothic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Ivana Hlavová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Čtenářská gramotnost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 a jazyková komunikace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Žák se učí orientovat v jednoduchých návodech podle obrázků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Hasiči, požární auto, kůň, kráva</a:t>
                      </a:r>
                      <a:endParaRPr lang="cs-CZ" sz="11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Výukový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materiál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1987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Žák základní školy praktické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vzdělávání 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 </a:t>
                      </a:r>
                      <a:r>
                        <a:rPr lang="cs-CZ" sz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14. </a:t>
                      </a:r>
                      <a:r>
                        <a:rPr lang="cs-CZ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3. 2013 </a:t>
                      </a:r>
                      <a:endParaRPr lang="cs-CZ" sz="1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Pracoviště:  SŠ, ZŠ a MŠ, Karviná, příspěvková organizace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>
                          <a:effectLst/>
                        </a:rPr>
                        <a:t>Heroldová,V</a:t>
                      </a:r>
                      <a:r>
                        <a:rPr lang="cs-CZ" sz="1200" dirty="0">
                          <a:effectLst/>
                        </a:rPr>
                        <a:t>. a kol.: Čítanka pro 2. stupeň základní školy speciální. Praha: PARTA 2007, 1. vydání ISBN 978-80-7320-085-5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Ilustrace </a:t>
                      </a:r>
                      <a:r>
                        <a:rPr lang="cs-CZ" sz="1200" u="sng" dirty="0">
                          <a:effectLst/>
                          <a:hlinkClick r:id="rId3"/>
                        </a:rPr>
                        <a:t>www.office.microsoft.com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Text:  Mgr. Ivana Hlavová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602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2321" y="843391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Obrázkové čtení            </a:t>
            </a:r>
            <a:endParaRPr lang="cs-CZ" sz="4400" b="1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203848" y="4653136"/>
            <a:ext cx="5329237" cy="881062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chemeClr val="tx1"/>
                </a:solidFill>
              </a:rPr>
              <a:t> </a:t>
            </a:r>
            <a:r>
              <a:rPr lang="cs-CZ" sz="4400" b="1" dirty="0" smtClean="0">
                <a:solidFill>
                  <a:schemeClr val="tx1"/>
                </a:solidFill>
              </a:rPr>
              <a:t>   </a:t>
            </a:r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Mgr</a:t>
            </a:r>
            <a:r>
              <a:rPr lang="cs-CZ" sz="1600" b="1" dirty="0">
                <a:solidFill>
                  <a:schemeClr val="accent6">
                    <a:lumMod val="75000"/>
                  </a:schemeClr>
                </a:solidFill>
              </a:rPr>
              <a:t>. Ivana Hlavová, 2013</a:t>
            </a:r>
          </a:p>
          <a:p>
            <a:endParaRPr lang="cs-CZ" dirty="0"/>
          </a:p>
        </p:txBody>
      </p:sp>
      <p:pic>
        <p:nvPicPr>
          <p:cNvPr id="2052" name="Picture 4" descr="C:\Users\neumannova\AppData\Local\Microsoft\Windows\Temporary Internet Files\Content.IE5\T8A15MNP\MP9003163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636912"/>
            <a:ext cx="2548880" cy="180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59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Georgia" pitchFamily="18" charset="0"/>
              </a:rPr>
              <a:t>Přečti si pozorně text.</a:t>
            </a:r>
            <a:b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Georgia" pitchFamily="18" charset="0"/>
              </a:rPr>
            </a:b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lnSpc>
                <a:spcPct val="200000"/>
              </a:lnSpc>
              <a:buNone/>
            </a:pPr>
            <a:endParaRPr lang="cs-CZ" b="1" dirty="0" smtClean="0">
              <a:latin typeface="Georgia" pitchFamily="18" charset="0"/>
            </a:endParaRPr>
          </a:p>
          <a:p>
            <a:pPr marL="45720" indent="0">
              <a:lnSpc>
                <a:spcPct val="200000"/>
              </a:lnSpc>
              <a:buNone/>
            </a:pPr>
            <a:endParaRPr lang="cs-CZ" b="1" dirty="0" smtClean="0">
              <a:latin typeface="Georgia" pitchFamily="18" charset="0"/>
            </a:endParaRPr>
          </a:p>
        </p:txBody>
      </p:sp>
      <p:pic>
        <p:nvPicPr>
          <p:cNvPr id="1026" name="Picture 2" descr="C:\Users\neumannova\AppData\Local\Microsoft\Windows\Temporary Internet Files\Content.IE5\QJO7F8PR\MC9002502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436" y="1716646"/>
            <a:ext cx="1512168" cy="7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eumannova\AppData\Local\Microsoft\Windows\Temporary Internet Files\Content.IE5\YNMYNHXZ\MC9003256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9604" y="1860125"/>
            <a:ext cx="1207404" cy="592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08735"/>
            <a:ext cx="1008112" cy="704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89" y="4019238"/>
            <a:ext cx="998283" cy="795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eumannova\AppData\Local\Microsoft\Windows\Temporary Internet Files\Content.IE5\M36QDERE\MC900426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095054"/>
            <a:ext cx="1273983" cy="72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eumannova\AppData\Local\Microsoft\Windows\Temporary Internet Files\Content.IE5\M36QDERE\MP9003169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85184"/>
            <a:ext cx="1194724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ástupný symbol pro obsah 4"/>
          <p:cNvSpPr txBox="1">
            <a:spLocks/>
          </p:cNvSpPr>
          <p:nvPr/>
        </p:nvSpPr>
        <p:spPr>
          <a:xfrm>
            <a:off x="649844" y="1716646"/>
            <a:ext cx="7239000" cy="4846320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" indent="0">
              <a:lnSpc>
                <a:spcPct val="200000"/>
              </a:lnSpc>
              <a:buFont typeface="Wingdings 2"/>
              <a:buNone/>
            </a:pPr>
            <a:r>
              <a:rPr lang="cs-CZ" b="1" dirty="0" smtClean="0">
                <a:latin typeface="Georgia" pitchFamily="18" charset="0"/>
              </a:rPr>
              <a:t>JELI KOLEM                  ,                    JIM CESTU PŘEŠEL. DOKONCE SE CHLUBIL, ŽE JIM Z CESTY NEŠEL.</a:t>
            </a:r>
          </a:p>
          <a:p>
            <a:pPr marL="45720" indent="0">
              <a:lnSpc>
                <a:spcPct val="200000"/>
              </a:lnSpc>
              <a:buFont typeface="Wingdings 2"/>
              <a:buNone/>
            </a:pPr>
            <a:r>
              <a:rPr lang="cs-CZ" b="1" dirty="0" smtClean="0">
                <a:latin typeface="Georgia" pitchFamily="18" charset="0"/>
              </a:rPr>
              <a:t>                 ŘEKLA, AŤ SE STYDÍ.                  </a:t>
            </a:r>
          </a:p>
          <a:p>
            <a:pPr marL="45720" indent="0">
              <a:lnSpc>
                <a:spcPct val="200000"/>
              </a:lnSpc>
              <a:buFont typeface="Wingdings 2"/>
              <a:buNone/>
            </a:pPr>
            <a:r>
              <a:rPr lang="cs-CZ" b="1" dirty="0" smtClean="0">
                <a:latin typeface="Georgia" pitchFamily="18" charset="0"/>
              </a:rPr>
              <a:t>                 HASÍ  A   VŠEM   ŽIVOT CHRÁNÍ.         </a:t>
            </a:r>
          </a:p>
        </p:txBody>
      </p:sp>
    </p:spTree>
    <p:extLst>
      <p:ext uri="{BB962C8B-B14F-4D97-AF65-F5344CB8AC3E}">
        <p14:creationId xmlns:p14="http://schemas.microsoft.com/office/powerpoint/2010/main" val="23964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obrázky.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17932"/>
            <a:ext cx="7239000" cy="4846320"/>
          </a:xfrm>
        </p:spPr>
        <p:txBody>
          <a:bodyPr/>
          <a:lstStyle/>
          <a:p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HASIČI </a:t>
            </a:r>
            <a:r>
              <a:rPr lang="cs-CZ" b="1" dirty="0">
                <a:latin typeface="Georgia" pitchFamily="18" charset="0"/>
              </a:rPr>
              <a:t>  </a:t>
            </a:r>
            <a:endParaRPr lang="cs-CZ" b="1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KŮŇ                          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POŽÁRNÍ AUTO                        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KRÁVA      </a:t>
            </a:r>
            <a:endParaRPr lang="cs-CZ" b="1" dirty="0"/>
          </a:p>
        </p:txBody>
      </p:sp>
      <p:pic>
        <p:nvPicPr>
          <p:cNvPr id="3074" name="Picture 2" descr="C:\Users\neumannova\AppData\Local\Microsoft\Windows\Temporary Internet Files\Content.IE5\22JJU0AS\MC9002502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44078"/>
            <a:ext cx="1558200" cy="81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eumannova\AppData\Local\Microsoft\Windows\Temporary Internet Files\Content.IE5\YNMYNHXZ\MC90032560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7435" y="2840396"/>
            <a:ext cx="1359250" cy="80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eumannova\AppData\Local\Microsoft\Windows\Temporary Internet Files\Content.IE5\7XQTQ4VL\MC900426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685" y="3661491"/>
            <a:ext cx="1481105" cy="95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844" y="5022069"/>
            <a:ext cx="1482755" cy="90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580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DOPLŇ DO TEXTU VHODNÁ   SLOVA.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2297" y="1680677"/>
            <a:ext cx="7239000" cy="4846320"/>
          </a:xfrm>
        </p:spPr>
        <p:txBody>
          <a:bodyPr>
            <a:normAutofit lnSpcReduction="10000"/>
          </a:bodyPr>
          <a:lstStyle/>
          <a:p>
            <a:pPr marL="45720" indent="0">
              <a:lnSpc>
                <a:spcPct val="200000"/>
              </a:lnSpc>
              <a:buNone/>
            </a:pPr>
            <a:r>
              <a:rPr lang="cs-CZ" b="1" dirty="0">
                <a:latin typeface="Georgia" pitchFamily="18" charset="0"/>
              </a:rPr>
              <a:t>JELI KOLEM                  ,                    JIM CESTU PŘEŠEL. DOKONCE SE CHLUBIL, ŽE JIM Z CESTY NEŠEL.</a:t>
            </a:r>
          </a:p>
          <a:p>
            <a:pPr marL="45720" indent="0">
              <a:lnSpc>
                <a:spcPct val="200000"/>
              </a:lnSpc>
              <a:buNone/>
            </a:pPr>
            <a:r>
              <a:rPr lang="cs-CZ" b="1" dirty="0">
                <a:latin typeface="Georgia" pitchFamily="18" charset="0"/>
              </a:rPr>
              <a:t>                 ŘEKLA, AŤ SE STYDÍ.                  </a:t>
            </a:r>
          </a:p>
          <a:p>
            <a:pPr marL="45720" indent="0">
              <a:lnSpc>
                <a:spcPct val="200000"/>
              </a:lnSpc>
              <a:buNone/>
            </a:pPr>
            <a:r>
              <a:rPr lang="cs-CZ" b="1" dirty="0">
                <a:latin typeface="Georgia" pitchFamily="18" charset="0"/>
              </a:rPr>
              <a:t>                 HASÍ  A   VŠEM   ŽIVOT CHRÁNÍ.         </a:t>
            </a:r>
          </a:p>
          <a:p>
            <a:endParaRPr lang="cs-CZ" dirty="0"/>
          </a:p>
        </p:txBody>
      </p:sp>
      <p:pic>
        <p:nvPicPr>
          <p:cNvPr id="4" name="Picture 2" descr="C:\Users\neumannova\AppData\Local\Microsoft\Windows\Temporary Internet Files\Content.IE5\22JJU0AS\MC9002502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1857" y="1772816"/>
            <a:ext cx="1558200" cy="81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neumannova\AppData\Local\Microsoft\Windows\Temporary Internet Files\Content.IE5\YNMYNHXZ\MC900325600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72816"/>
            <a:ext cx="1359250" cy="80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581371"/>
            <a:ext cx="1482755" cy="90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77072"/>
            <a:ext cx="1482755" cy="900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neumannova\AppData\Local\Microsoft\Windows\Temporary Internet Files\Content.IE5\7XQTQ4VL\MC900426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218" y="4084385"/>
            <a:ext cx="1481105" cy="959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neumannova\AppData\Local\Microsoft\Windows\Temporary Internet Files\Content.IE5\M36QDERE\MP90031691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43587"/>
            <a:ext cx="1194724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1078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Kdo </a:t>
            </a:r>
            <a:r>
              <a:rPr lang="cs-CZ" dirty="0" smtClean="0"/>
              <a:t>PŘEŠEL cestu? PODTRHNI.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11560" y="4343320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KŮŇ    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09600" y="17618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dirty="0" smtClean="0"/>
          </a:p>
          <a:p>
            <a:pPr>
              <a:lnSpc>
                <a:spcPct val="200000"/>
              </a:lnSpc>
            </a:pPr>
            <a:r>
              <a:rPr lang="cs-CZ" b="1" dirty="0" smtClean="0"/>
              <a:t>HASIČI </a:t>
            </a:r>
            <a:r>
              <a:rPr lang="cs-CZ" b="1" dirty="0" smtClean="0">
                <a:latin typeface="Georgia" pitchFamily="18" charset="0"/>
              </a:rPr>
              <a:t>  </a:t>
            </a:r>
            <a:r>
              <a:rPr lang="cs-CZ" b="1" dirty="0" smtClean="0"/>
              <a:t>                   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POŽÁRNÍ AUTO                        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KRÁVA </a:t>
            </a:r>
          </a:p>
          <a:p>
            <a:pPr>
              <a:lnSpc>
                <a:spcPct val="200000"/>
              </a:lnSpc>
            </a:pPr>
            <a:r>
              <a:rPr lang="cs-CZ" b="1" dirty="0" smtClean="0"/>
              <a:t>KŮŇ   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58890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/>
              <a:t>CO DĚLAJÍ POŽÁRNÍ AUTA. VYBER VHODNOU ODPOVĚĎ A PODTRHNI.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4513" y="1628800"/>
            <a:ext cx="7239000" cy="4846320"/>
          </a:xfrm>
        </p:spPr>
        <p:txBody>
          <a:bodyPr/>
          <a:lstStyle/>
          <a:p>
            <a:endParaRPr lang="cs-CZ" dirty="0" smtClean="0"/>
          </a:p>
          <a:p>
            <a:pPr marL="0" indent="0">
              <a:lnSpc>
                <a:spcPct val="150000"/>
              </a:lnSpc>
              <a:buNone/>
            </a:pP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</a:rPr>
              <a:t>HASÍ POŽÁR</a:t>
            </a:r>
          </a:p>
          <a:p>
            <a:pPr marL="0" indent="0">
              <a:lnSpc>
                <a:spcPct val="150000"/>
              </a:lnSpc>
              <a:buNone/>
            </a:pPr>
            <a:endParaRPr lang="cs-CZ" b="1" dirty="0"/>
          </a:p>
        </p:txBody>
      </p:sp>
      <p:pic>
        <p:nvPicPr>
          <p:cNvPr id="4098" name="Picture 2" descr="C:\Users\neumannova\AppData\Local\Microsoft\Windows\Temporary Internet Files\Content.IE5\7XQTQ4VL\MC900320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94175"/>
            <a:ext cx="1825625" cy="171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" y="16070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endParaRPr lang="cs-CZ" smtClean="0"/>
          </a:p>
          <a:p>
            <a:pPr>
              <a:lnSpc>
                <a:spcPct val="150000"/>
              </a:lnSpc>
            </a:pPr>
            <a:r>
              <a:rPr lang="cs-CZ" b="1" smtClean="0"/>
              <a:t>PŘEVÁŽEJÍ LIDI</a:t>
            </a:r>
          </a:p>
          <a:p>
            <a:pPr>
              <a:lnSpc>
                <a:spcPct val="150000"/>
              </a:lnSpc>
            </a:pPr>
            <a:r>
              <a:rPr lang="cs-CZ" b="1" smtClean="0"/>
              <a:t>HASÍ POŽÁR</a:t>
            </a:r>
          </a:p>
          <a:p>
            <a:pPr>
              <a:lnSpc>
                <a:spcPct val="150000"/>
              </a:lnSpc>
            </a:pPr>
            <a:r>
              <a:rPr lang="cs-CZ" b="1" smtClean="0"/>
              <a:t>ZÁVODÍ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9928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Osmisměrka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200" dirty="0" smtClean="0"/>
              <a:t>Doplň slova  a Najdi tajenku: </a:t>
            </a:r>
            <a:br>
              <a:rPr lang="cs-CZ" sz="2200" dirty="0" smtClean="0"/>
            </a:b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dopravní prostředek</a:t>
            </a:r>
            <a:r>
              <a:rPr lang="cs-CZ" sz="2200" dirty="0" smtClean="0"/>
              <a:t>.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Dává mléko …. . </a:t>
            </a:r>
            <a:r>
              <a:rPr lang="cs-CZ" sz="2400" b="1" dirty="0"/>
              <a:t>M</a:t>
            </a:r>
            <a:r>
              <a:rPr lang="cs-CZ" sz="2400" b="1" dirty="0" smtClean="0"/>
              <a:t>á velké plameny… .</a:t>
            </a:r>
          </a:p>
          <a:p>
            <a:pPr marL="0" indent="0">
              <a:buNone/>
            </a:pPr>
            <a:r>
              <a:rPr lang="cs-CZ" sz="2400" b="1" dirty="0" smtClean="0"/>
              <a:t>Hasí požár… . </a:t>
            </a:r>
            <a:r>
              <a:rPr lang="cs-CZ" sz="2400" b="1" dirty="0"/>
              <a:t>Ř</a:t>
            </a:r>
            <a:r>
              <a:rPr lang="cs-CZ" sz="2400" b="1" dirty="0" smtClean="0"/>
              <a:t>ehtá…..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8370885"/>
              </p:ext>
            </p:extLst>
          </p:nvPr>
        </p:nvGraphicFramePr>
        <p:xfrm>
          <a:off x="1043608" y="2708920"/>
          <a:ext cx="3657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2816757"/>
              </p:ext>
            </p:extLst>
          </p:nvPr>
        </p:nvGraphicFramePr>
        <p:xfrm>
          <a:off x="1619672" y="2708920"/>
          <a:ext cx="18288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696774"/>
              </p:ext>
            </p:extLst>
          </p:nvPr>
        </p:nvGraphicFramePr>
        <p:xfrm>
          <a:off x="1619672" y="2708920"/>
          <a:ext cx="609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138841"/>
              </p:ext>
            </p:extLst>
          </p:nvPr>
        </p:nvGraphicFramePr>
        <p:xfrm>
          <a:off x="1619672" y="3068960"/>
          <a:ext cx="3048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3154183"/>
              </p:ext>
            </p:extLst>
          </p:nvPr>
        </p:nvGraphicFramePr>
        <p:xfrm>
          <a:off x="1043608" y="4149080"/>
          <a:ext cx="3657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083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err="1">
                <a:cs typeface="Arial" pitchFamily="34" charset="0"/>
              </a:rPr>
              <a:t>Heroldová,V</a:t>
            </a:r>
            <a:r>
              <a:rPr lang="cs-CZ" dirty="0">
                <a:cs typeface="Arial" pitchFamily="34" charset="0"/>
              </a:rPr>
              <a:t>. a kol.: </a:t>
            </a:r>
            <a:r>
              <a:rPr lang="cs-CZ" i="1" dirty="0">
                <a:cs typeface="Arial" pitchFamily="34" charset="0"/>
              </a:rPr>
              <a:t>Čítanka pro 2. stupeň základní školy speciální. </a:t>
            </a:r>
            <a:r>
              <a:rPr lang="cs-CZ" dirty="0">
                <a:cs typeface="Arial" pitchFamily="34" charset="0"/>
              </a:rPr>
              <a:t>Praha: PARTA 2007, 1. vydání ISBN 978-80-7320-085-5</a:t>
            </a:r>
            <a:endParaRPr lang="cs-CZ" dirty="0"/>
          </a:p>
          <a:p>
            <a:r>
              <a:rPr lang="cs-CZ" dirty="0"/>
              <a:t>Ilustrace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lvl="0"/>
            <a:r>
              <a:rPr lang="cs-CZ" dirty="0">
                <a:cs typeface="Arial" pitchFamily="34" charset="0"/>
              </a:rPr>
              <a:t>Text:  Mgr. Ivana Hlavová</a:t>
            </a:r>
            <a:endParaRPr lang="cs-CZ" dirty="0"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7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621</TotalTime>
  <Words>302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          Obrázkové čtení            </vt:lpstr>
      <vt:lpstr>Přečti si pozorně text. </vt:lpstr>
      <vt:lpstr>Pojmenuj obrázky.</vt:lpstr>
      <vt:lpstr>DOPLŇ DO TEXTU VHODNÁ   SLOVA.</vt:lpstr>
      <vt:lpstr>Kdo PŘEŠEL cestu? PODTRHNI.</vt:lpstr>
      <vt:lpstr>CO DĚLAJÍ POŽÁRNÍ AUTA. VYBER VHODNOU ODPOVĚĎ A PODTRHNI.</vt:lpstr>
      <vt:lpstr>Osmisměrka Doplň slova  a Najdi tajenku:  dopravní prostředek.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Auta</dc:title>
  <dc:creator>neumannova</dc:creator>
  <cp:lastModifiedBy>neumannova</cp:lastModifiedBy>
  <cp:revision>63</cp:revision>
  <dcterms:created xsi:type="dcterms:W3CDTF">2013-02-23T17:58:19Z</dcterms:created>
  <dcterms:modified xsi:type="dcterms:W3CDTF">2013-03-14T15:22:57Z</dcterms:modified>
</cp:coreProperties>
</file>