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0" r:id="rId4"/>
    <p:sldId id="261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VY_12_INOVACE_08_Hlásky - opakování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Hlásky - opakování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VY_12_INOVACE_08_Hlásky - opakování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Hlásky - opakování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429F1-4E55-4480-973F-D465608836F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A3336-64D5-4D59-AF7F-D21F05FF86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690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doplňují jednotlivé hlásky, tuto stránku mohou mít i v tištěné podobě, </a:t>
            </a:r>
            <a:r>
              <a:rPr lang="cs-CZ" baseline="0" smtClean="0"/>
              <a:t>doplňují tedy i </a:t>
            </a:r>
            <a:r>
              <a:rPr lang="cs-CZ" baseline="0" dirty="0" smtClean="0"/>
              <a:t>na papír.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A3336-64D5-4D59-AF7F-D21F05FF863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Tento text mají žáci</a:t>
            </a:r>
            <a:r>
              <a:rPr lang="cs-CZ" baseline="0" dirty="0" smtClean="0"/>
              <a:t> též v tištěné podobě, pracují na tabuli i </a:t>
            </a:r>
            <a:r>
              <a:rPr lang="cs-CZ" baseline="0" smtClean="0"/>
              <a:t>na papíře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A3336-64D5-4D59-AF7F-D21F05FF863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5192559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 pro 2. ročník ZŠ, pro výuku českého jazyka. </a:t>
            </a:r>
          </a:p>
          <a:p>
            <a:r>
              <a:rPr lang="cs-CZ" dirty="0" smtClean="0"/>
              <a:t>Je vhodný pro práci s interaktivní tabulí. </a:t>
            </a:r>
          </a:p>
          <a:p>
            <a:r>
              <a:rPr lang="cs-CZ" dirty="0" smtClean="0"/>
              <a:t>Pomůcky: interaktivní pero, fixy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Inovace: interaktivní způsob </a:t>
            </a:r>
            <a:r>
              <a:rPr lang="cs-CZ" dirty="0" smtClean="0"/>
              <a:t>učení.</a:t>
            </a:r>
            <a:endParaRPr lang="cs-CZ" dirty="0" smtClean="0"/>
          </a:p>
          <a:p>
            <a:r>
              <a:rPr lang="cs-CZ" dirty="0" smtClean="0"/>
              <a:t>Metodické pokyny: Žáci si zopakují vše, co musí znát o hláskách a jejich dělení. V textu vyhledávají a barevně rozlišují jednotlivé skupiny hlásek. Zopakují si učivo o stavbě věty, slova a </a:t>
            </a:r>
            <a:r>
              <a:rPr lang="cs-CZ" dirty="0" smtClean="0"/>
              <a:t>slabiky.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Dělení hlásek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9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Samohlásky</a:t>
            </a:r>
          </a:p>
          <a:p>
            <a:pPr>
              <a:buNone/>
            </a:pPr>
            <a:r>
              <a:rPr lang="cs-CZ" sz="3000" b="1" dirty="0" smtClean="0"/>
              <a:t>Krátké</a:t>
            </a:r>
            <a:r>
              <a:rPr lang="cs-CZ" sz="3000" dirty="0" smtClean="0"/>
              <a:t> – </a:t>
            </a:r>
          </a:p>
          <a:p>
            <a:pPr>
              <a:buNone/>
            </a:pPr>
            <a:r>
              <a:rPr lang="cs-CZ" sz="3000" b="1" dirty="0" smtClean="0"/>
              <a:t>Dlouhé</a:t>
            </a:r>
            <a:r>
              <a:rPr lang="cs-CZ" sz="3000" dirty="0" smtClean="0"/>
              <a:t> – </a:t>
            </a:r>
          </a:p>
          <a:p>
            <a:pPr>
              <a:buNone/>
            </a:pPr>
            <a:r>
              <a:rPr lang="cs-CZ" sz="3000" b="1" dirty="0" smtClean="0"/>
              <a:t>Dvojhlásky</a:t>
            </a:r>
            <a:r>
              <a:rPr lang="cs-CZ" sz="3000" dirty="0" smtClean="0"/>
              <a:t> – </a:t>
            </a:r>
          </a:p>
          <a:p>
            <a:endParaRPr lang="cs-CZ" sz="3000" dirty="0" smtClean="0"/>
          </a:p>
          <a:p>
            <a:pPr>
              <a:buNone/>
            </a:pPr>
            <a:r>
              <a:rPr lang="cs-CZ" sz="3900" b="1" dirty="0" smtClean="0">
                <a:solidFill>
                  <a:srgbClr val="00B050"/>
                </a:solidFill>
              </a:rPr>
              <a:t>Souhlásky</a:t>
            </a:r>
          </a:p>
          <a:p>
            <a:pPr>
              <a:buNone/>
            </a:pPr>
            <a:r>
              <a:rPr lang="cs-CZ" sz="3000" b="1" dirty="0" smtClean="0"/>
              <a:t>Tvrdé</a:t>
            </a:r>
            <a:r>
              <a:rPr lang="cs-CZ" sz="3000" dirty="0" smtClean="0"/>
              <a:t> – </a:t>
            </a:r>
          </a:p>
          <a:p>
            <a:pPr>
              <a:buNone/>
            </a:pPr>
            <a:r>
              <a:rPr lang="cs-CZ" sz="3000" b="1" dirty="0" smtClean="0"/>
              <a:t>Měkké</a:t>
            </a:r>
            <a:r>
              <a:rPr lang="cs-CZ" sz="3000" dirty="0" smtClean="0"/>
              <a:t> – </a:t>
            </a:r>
          </a:p>
          <a:p>
            <a:pPr>
              <a:buNone/>
            </a:pPr>
            <a:r>
              <a:rPr lang="cs-CZ" sz="3000" b="1" dirty="0" smtClean="0"/>
              <a:t>Obojetné</a:t>
            </a:r>
            <a:r>
              <a:rPr lang="cs-CZ" sz="3000" dirty="0" smtClean="0"/>
              <a:t> 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 textu barevně vyznač jednotlivé skupiny </a:t>
            </a:r>
            <a:r>
              <a:rPr lang="cs-CZ" dirty="0" smtClean="0"/>
              <a:t>hlásek.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4100" dirty="0" smtClean="0"/>
              <a:t>Dnes je krásný den. Odpoledne jdeme s maminkou </a:t>
            </a:r>
          </a:p>
          <a:p>
            <a:pPr>
              <a:buNone/>
            </a:pPr>
            <a:r>
              <a:rPr lang="cs-CZ" sz="4100" dirty="0" smtClean="0"/>
              <a:t>a tatínkem na procházku do lesa. Budeme sbírat </a:t>
            </a:r>
          </a:p>
          <a:p>
            <a:pPr>
              <a:buNone/>
            </a:pPr>
            <a:r>
              <a:rPr lang="cs-CZ" sz="4100" dirty="0" smtClean="0"/>
              <a:t>maliny, borůvky a houby. Půjde s námi i náš chytrý </a:t>
            </a:r>
          </a:p>
          <a:p>
            <a:pPr>
              <a:buNone/>
            </a:pPr>
            <a:r>
              <a:rPr lang="cs-CZ" sz="4100" dirty="0" smtClean="0"/>
              <a:t>pes. Cestou uvidíme rybník plný ryb.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Otázky a úkoly k textu:</a:t>
            </a:r>
          </a:p>
          <a:p>
            <a:pPr>
              <a:buNone/>
            </a:pPr>
            <a:r>
              <a:rPr lang="cs-CZ" sz="2900" dirty="0" smtClean="0"/>
              <a:t>Z kolika vět se text skládá? Urči počet slov ve větě. Slova rozděl na slabiky.</a:t>
            </a:r>
            <a:endParaRPr lang="cs-CZ" sz="2900" dirty="0"/>
          </a:p>
        </p:txBody>
      </p:sp>
      <p:pic>
        <p:nvPicPr>
          <p:cNvPr id="1026" name="Picture 2" descr="C:\Users\Steflova\AppData\Local\Microsoft\Windows\Temporary Internet Files\Content.IE5\WPV63YJS\MC90019331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426365" cy="1206145"/>
          </a:xfrm>
          <a:prstGeom prst="rect">
            <a:avLst/>
          </a:prstGeom>
          <a:noFill/>
        </p:spPr>
      </p:pic>
      <p:pic>
        <p:nvPicPr>
          <p:cNvPr id="1028" name="Picture 4" descr="C:\Users\Steflova\AppData\Local\Microsoft\Windows\Temporary Internet Files\Content.IE5\WPV63YJS\MP90014910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51369" y="3571876"/>
            <a:ext cx="3272775" cy="2214578"/>
          </a:xfrm>
          <a:prstGeom prst="rect">
            <a:avLst/>
          </a:prstGeom>
          <a:noFill/>
        </p:spPr>
      </p:pic>
      <p:pic>
        <p:nvPicPr>
          <p:cNvPr id="1029" name="Picture 5" descr="C:\Users\Steflova\AppData\Local\Microsoft\Windows\Temporary Internet Files\Content.IE5\2P21ZRHY\MP90022760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571876"/>
            <a:ext cx="1371826" cy="900832"/>
          </a:xfrm>
          <a:prstGeom prst="rect">
            <a:avLst/>
          </a:prstGeom>
          <a:noFill/>
        </p:spPr>
      </p:pic>
      <p:pic>
        <p:nvPicPr>
          <p:cNvPr id="8" name="Obrázek 7" descr="PA30074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14546" y="3571876"/>
            <a:ext cx="3167052" cy="237529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http://microsoft.com</a:t>
            </a:r>
            <a:endParaRPr lang="cs-CZ" dirty="0" smtClean="0"/>
          </a:p>
          <a:p>
            <a:r>
              <a:rPr lang="cs-CZ" dirty="0" smtClean="0"/>
              <a:t>Foto </a:t>
            </a:r>
            <a:r>
              <a:rPr lang="cs-CZ" smtClean="0"/>
              <a:t>archiv autora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234</Words>
  <Application>Microsoft Office PowerPoint</Application>
  <PresentationFormat>Předvádění na obrazovce (4:3)</PresentationFormat>
  <Paragraphs>43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Dělení hlásek</vt:lpstr>
      <vt:lpstr>V textu barevně vyznač jednotlivé skupiny hlásek.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19</cp:revision>
  <dcterms:created xsi:type="dcterms:W3CDTF">2011-08-21T15:31:45Z</dcterms:created>
  <dcterms:modified xsi:type="dcterms:W3CDTF">2012-03-12T20:49:28Z</dcterms:modified>
</cp:coreProperties>
</file>