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8"/>
  </p:notesMasterIdLst>
  <p:sldIdLst>
    <p:sldId id="267" r:id="rId2"/>
    <p:sldId id="268" r:id="rId3"/>
    <p:sldId id="269" r:id="rId4"/>
    <p:sldId id="270" r:id="rId5"/>
    <p:sldId id="271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81" d="100"/>
          <a:sy n="81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8075EA-7915-4703-A3FA-8AF6A7C72E0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14A28F-77AA-48F3-87B2-31F474535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57356" y="928670"/>
            <a:ext cx="7286644" cy="5446252"/>
          </a:xfrm>
        </p:spPr>
        <p:txBody>
          <a:bodyPr/>
          <a:lstStyle/>
          <a:p>
            <a:r>
              <a:rPr lang="cs-CZ" sz="2000" dirty="0" smtClean="0">
                <a:latin typeface="+mj-lt"/>
              </a:rPr>
              <a:t>       Název školy:	  Základní škola </a:t>
            </a:r>
            <a:r>
              <a:rPr lang="cs-CZ" sz="2000" dirty="0" err="1" smtClean="0">
                <a:latin typeface="+mj-lt"/>
              </a:rPr>
              <a:t>Netvořice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Autor:		  Mgr. Ludmila </a:t>
            </a:r>
            <a:r>
              <a:rPr lang="cs-CZ" sz="2000" dirty="0" err="1" smtClean="0">
                <a:latin typeface="+mj-lt"/>
              </a:rPr>
              <a:t>Vodehnalová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Název:		  VY_32_INOVACE_13_</a:t>
            </a:r>
          </a:p>
          <a:p>
            <a:r>
              <a:rPr lang="cs-CZ" sz="2000" dirty="0" smtClean="0">
                <a:latin typeface="+mj-lt"/>
              </a:rPr>
              <a:t>       Téma:		  Antonín Dvořák</a:t>
            </a:r>
          </a:p>
          <a:p>
            <a:r>
              <a:rPr lang="cs-CZ" sz="2000" dirty="0" smtClean="0">
                <a:latin typeface="+mj-lt"/>
              </a:rPr>
              <a:t>       Č. projektu:	  OP VK 1.4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14818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85860"/>
            <a:ext cx="7467600" cy="4873752"/>
          </a:xfrm>
        </p:spPr>
        <p:txBody>
          <a:bodyPr>
            <a:normAutofit fontScale="92500"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Rodina A. Dvořáka, první hudební úspěchy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DUM je určen pro žáky 9. ročníku dle ŠVP Škola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Hudební výchova</a:t>
            </a:r>
          </a:p>
          <a:p>
            <a:endParaRPr lang="cs-CZ" sz="2600" dirty="0" smtClean="0"/>
          </a:p>
          <a:p>
            <a:r>
              <a:rPr lang="cs-CZ" sz="2600" dirty="0" smtClean="0"/>
              <a:t>Prezentace na interaktivní </a:t>
            </a:r>
            <a:r>
              <a:rPr lang="cs-CZ" sz="2600" dirty="0" smtClean="0"/>
              <a:t>tabuli</a:t>
            </a:r>
            <a:br>
              <a:rPr lang="cs-CZ" sz="2600" dirty="0" smtClean="0"/>
            </a:br>
            <a:endParaRPr lang="cs-CZ" sz="2600" dirty="0" smtClean="0"/>
          </a:p>
          <a:p>
            <a:r>
              <a:rPr lang="cs-CZ" sz="2600" dirty="0" smtClean="0"/>
              <a:t>Klíčová slova: rodina, Čermáková, Prozatímní divadlo</a:t>
            </a:r>
            <a:endParaRPr lang="cs-CZ" sz="2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428604"/>
            <a:ext cx="5357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ANOTACE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972452" cy="6045348"/>
          </a:xfrm>
        </p:spPr>
        <p:txBody>
          <a:bodyPr>
            <a:normAutofit/>
          </a:bodyPr>
          <a:lstStyle/>
          <a:p>
            <a:r>
              <a:rPr lang="cs-CZ" dirty="0" smtClean="0"/>
              <a:t>z důvodu zvýšení příjmu mladý Dvořák poskytoval lekce hry na klavír, zamiloval se do své žačky Josefíny Čermákové, ta ale jeho city neopětovala</a:t>
            </a:r>
            <a:r>
              <a:rPr lang="en-US" dirty="0" smtClean="0"/>
              <a:t> [1]</a:t>
            </a:r>
            <a:endParaRPr lang="cs-CZ" dirty="0" smtClean="0"/>
          </a:p>
          <a:p>
            <a:r>
              <a:rPr lang="cs-CZ" dirty="0" smtClean="0"/>
              <a:t>angažmá v orchestru Prozatímního divadla </a:t>
            </a:r>
            <a:r>
              <a:rPr lang="en-US" dirty="0" smtClean="0"/>
              <a:t>, </a:t>
            </a:r>
            <a:r>
              <a:rPr lang="en-US" dirty="0" err="1" smtClean="0"/>
              <a:t>kde</a:t>
            </a:r>
            <a:r>
              <a:rPr lang="en-US" dirty="0" smtClean="0"/>
              <a:t> hr</a:t>
            </a:r>
            <a:r>
              <a:rPr lang="cs-CZ" dirty="0" err="1" smtClean="0"/>
              <a:t>ál</a:t>
            </a:r>
            <a:r>
              <a:rPr lang="cs-CZ" dirty="0" smtClean="0"/>
              <a:t> na violu pod vedením B</a:t>
            </a:r>
            <a:r>
              <a:rPr lang="cs-CZ" dirty="0" smtClean="0"/>
              <a:t>. Smetany,představovala </a:t>
            </a:r>
            <a:r>
              <a:rPr lang="cs-CZ" dirty="0" smtClean="0"/>
              <a:t>pro Dvořáka inspiraci světovou operní literaturou, což mělo zásadní vliv na jeho rozhodnutí pokusit se o operní dílo</a:t>
            </a:r>
            <a:r>
              <a:rPr lang="en-US" dirty="0" smtClean="0"/>
              <a:t> [2]</a:t>
            </a:r>
            <a:endParaRPr lang="cs-CZ" dirty="0" smtClean="0"/>
          </a:p>
          <a:p>
            <a:r>
              <a:rPr lang="cs-CZ" dirty="0" smtClean="0"/>
              <a:t>a tak vznikla Dvořákova operní prvotina Alfred, která se za autorova života nikdy nehrála</a:t>
            </a:r>
            <a:r>
              <a:rPr lang="en-US" dirty="0" smtClean="0"/>
              <a:t> [2]</a:t>
            </a:r>
            <a:endParaRPr lang="cs-CZ" dirty="0" smtClean="0"/>
          </a:p>
          <a:p>
            <a:r>
              <a:rPr lang="cs-CZ" dirty="0" smtClean="0"/>
              <a:t>v roce 1873 se A. Dvořák oženil s mladší sestrou Josefíny, Annou Čermákovou, se kterou ho pojila láska k hudbě</a:t>
            </a:r>
            <a:r>
              <a:rPr lang="en-US" dirty="0" smtClean="0"/>
              <a:t> [1]</a:t>
            </a:r>
            <a:endParaRPr lang="cs-CZ" dirty="0" smtClean="0"/>
          </a:p>
          <a:p>
            <a:r>
              <a:rPr lang="cs-CZ" dirty="0" smtClean="0"/>
              <a:t>manželé měli devět dětí, ze kterých tři zemřely ještě v dětství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9690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A. Dvořák s manželkou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714488"/>
            <a:ext cx="2596203" cy="4187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1714488"/>
            <a:ext cx="2928958" cy="4184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785786" y="5929330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/>
              <a:t>Obr</a:t>
            </a:r>
            <a:r>
              <a:rPr lang="cs-CZ" sz="1200" b="1" dirty="0" err="1" smtClean="0"/>
              <a:t>ázek</a:t>
            </a:r>
            <a:r>
              <a:rPr lang="cs-CZ" sz="1200" b="1" dirty="0" smtClean="0"/>
              <a:t> č. 1: Josefina a Anna </a:t>
            </a:r>
          </a:p>
          <a:p>
            <a:r>
              <a:rPr lang="cs-CZ" sz="1200" b="1" dirty="0" smtClean="0"/>
              <a:t>                       Čermákovy </a:t>
            </a:r>
            <a:r>
              <a:rPr lang="en-US" sz="1200" b="1" dirty="0" smtClean="0"/>
              <a:t>[</a:t>
            </a:r>
            <a:r>
              <a:rPr lang="cs-CZ" sz="1200" b="1" dirty="0" smtClean="0"/>
              <a:t>2</a:t>
            </a:r>
            <a:r>
              <a:rPr lang="en-US" sz="1200" b="1" dirty="0" smtClean="0"/>
              <a:t>]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5929330"/>
            <a:ext cx="3357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2: Manželé Dvořákovi roku </a:t>
            </a:r>
            <a:endParaRPr lang="en-US" sz="1200" b="1" dirty="0" smtClean="0"/>
          </a:p>
          <a:p>
            <a:r>
              <a:rPr lang="en-US" sz="1200" b="1" dirty="0" smtClean="0"/>
              <a:t>                        </a:t>
            </a:r>
            <a:r>
              <a:rPr lang="cs-CZ" sz="1200" b="1" dirty="0" smtClean="0"/>
              <a:t>1886 v Londýně </a:t>
            </a:r>
            <a:r>
              <a:rPr lang="en-US" sz="1200" b="1" dirty="0" smtClean="0"/>
              <a:t>[3]</a:t>
            </a:r>
            <a:endParaRPr lang="cs-CZ" sz="12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2547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Dvořákova rodina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1571612"/>
            <a:ext cx="4306691" cy="30146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286124"/>
            <a:ext cx="3216580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85720" y="6396335"/>
            <a:ext cx="328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 err="1" smtClean="0"/>
              <a:t>Obr</a:t>
            </a:r>
            <a:r>
              <a:rPr lang="cs-CZ" sz="1200" b="1" dirty="0" err="1" smtClean="0"/>
              <a:t>ázek</a:t>
            </a:r>
            <a:r>
              <a:rPr lang="cs-CZ" sz="1200" b="1" dirty="0" smtClean="0"/>
              <a:t> č. 3: Dvořákovy dcery Anna, </a:t>
            </a:r>
          </a:p>
          <a:p>
            <a:r>
              <a:rPr lang="cs-CZ" sz="1200" b="1" dirty="0" smtClean="0"/>
              <a:t>                        </a:t>
            </a:r>
            <a:r>
              <a:rPr lang="cs-CZ" sz="1200" b="1" dirty="0" err="1" smtClean="0"/>
              <a:t>Otilie</a:t>
            </a:r>
            <a:r>
              <a:rPr lang="cs-CZ" sz="1200" b="1" dirty="0" smtClean="0"/>
              <a:t> a Magda </a:t>
            </a:r>
            <a:r>
              <a:rPr lang="en-US" sz="1200" b="1" dirty="0" smtClean="0"/>
              <a:t>[</a:t>
            </a:r>
            <a:r>
              <a:rPr lang="cs-CZ" sz="1200" b="1" dirty="0" smtClean="0"/>
              <a:t>3</a:t>
            </a:r>
            <a:r>
              <a:rPr lang="en-US" sz="1200" b="1" dirty="0" smtClean="0"/>
              <a:t>]</a:t>
            </a:r>
            <a:endParaRPr lang="cs-CZ" sz="1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86182" y="4643446"/>
            <a:ext cx="42148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4: A. Dvořák s rodinou</a:t>
            </a:r>
            <a:r>
              <a:rPr lang="en-US" sz="1200" b="1" dirty="0" smtClean="0"/>
              <a:t> [3]</a:t>
            </a:r>
            <a:endParaRPr lang="cs-CZ" sz="12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Použitá literatura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829576" cy="4873752"/>
          </a:xfrm>
        </p:spPr>
        <p:txBody>
          <a:bodyPr/>
          <a:lstStyle/>
          <a:p>
            <a:pPr>
              <a:buNone/>
            </a:pPr>
            <a:r>
              <a:rPr lang="en-US" sz="1800" dirty="0" smtClean="0"/>
              <a:t>[1]</a:t>
            </a:r>
            <a:r>
              <a:rPr lang="cs-CZ" sz="1800" dirty="0" smtClean="0"/>
              <a:t>	Antonín Dvořák: Život a dílo. In: </a:t>
            </a:r>
            <a:r>
              <a:rPr lang="cs-CZ" sz="1800" dirty="0" err="1" smtClean="0"/>
              <a:t>Wikipedia</a:t>
            </a:r>
            <a:r>
              <a:rPr lang="cs-CZ" sz="1800" dirty="0" smtClean="0"/>
              <a:t>: </a:t>
            </a:r>
            <a:r>
              <a:rPr lang="cs-CZ" sz="1800" dirty="0" err="1" smtClean="0"/>
              <a:t>the</a:t>
            </a:r>
            <a:r>
              <a:rPr lang="cs-CZ" sz="1800" dirty="0" smtClean="0"/>
              <a:t> free 	</a:t>
            </a:r>
            <a:r>
              <a:rPr lang="cs-CZ" sz="1800" dirty="0" err="1" smtClean="0"/>
              <a:t>encyclopedia</a:t>
            </a:r>
            <a:r>
              <a:rPr lang="cs-CZ" sz="1800" dirty="0" smtClean="0"/>
              <a:t> [online]. San </a:t>
            </a:r>
            <a:r>
              <a:rPr lang="cs-CZ" sz="1800" dirty="0" err="1" smtClean="0"/>
              <a:t>Francisco</a:t>
            </a:r>
            <a:r>
              <a:rPr lang="cs-CZ" sz="1800" dirty="0" smtClean="0"/>
              <a:t> (CA): </a:t>
            </a:r>
            <a:r>
              <a:rPr lang="cs-CZ" sz="1800" dirty="0" err="1" smtClean="0"/>
              <a:t>Wikimedia</a:t>
            </a:r>
            <a:r>
              <a:rPr lang="cs-CZ" sz="1800" dirty="0" smtClean="0"/>
              <a:t> 	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2005, 2012-10-23 [cit. 2012-11-01]. Dostupné z: 	http://cs.wikipedia.org/wiki/Antonín_Dvořák</a:t>
            </a:r>
            <a:r>
              <a:rPr lang="en-US" sz="1800" dirty="0" smtClean="0"/>
              <a:t>	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[2] </a:t>
            </a:r>
            <a:r>
              <a:rPr lang="cs-CZ" sz="1800" dirty="0" smtClean="0"/>
              <a:t>	Antonín Dvořák: Život [online]. 2007 [cit. 2012-11-01]. </a:t>
            </a:r>
            <a:r>
              <a:rPr lang="en-US" sz="1800" dirty="0" smtClean="0"/>
              <a:t>	</a:t>
            </a:r>
            <a:r>
              <a:rPr lang="cs-CZ" sz="1800" dirty="0" smtClean="0"/>
              <a:t>Dostupné z: http://www.</a:t>
            </a:r>
            <a:r>
              <a:rPr lang="cs-CZ" sz="1800" dirty="0" err="1" smtClean="0"/>
              <a:t>antonin</a:t>
            </a:r>
            <a:r>
              <a:rPr lang="cs-CZ" sz="1800" dirty="0" smtClean="0"/>
              <a:t>-</a:t>
            </a:r>
            <a:r>
              <a:rPr lang="cs-CZ" sz="1800" dirty="0" err="1" smtClean="0"/>
              <a:t>dvorak.cz</a:t>
            </a:r>
            <a:r>
              <a:rPr lang="cs-CZ" sz="1800" dirty="0" smtClean="0"/>
              <a:t>/</a:t>
            </a:r>
            <a:r>
              <a:rPr lang="cs-CZ" sz="1800" dirty="0" err="1" smtClean="0"/>
              <a:t>zivot</a:t>
            </a: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</a:t>
            </a:r>
            <a:r>
              <a:rPr lang="cs-CZ" sz="1800" dirty="0" smtClean="0"/>
              <a:t>3</a:t>
            </a:r>
            <a:r>
              <a:rPr lang="en-US" sz="1800" dirty="0" smtClean="0"/>
              <a:t>]</a:t>
            </a:r>
            <a:r>
              <a:rPr lang="cs-CZ" sz="1800" dirty="0" smtClean="0"/>
              <a:t>	Antonín Dvořák: Galerie [online]. 2007 [cit. 2012-11-01]. 	Dostupné z: http://www.</a:t>
            </a:r>
            <a:r>
              <a:rPr lang="cs-CZ" sz="1800" dirty="0" err="1" smtClean="0"/>
              <a:t>antonin</a:t>
            </a:r>
            <a:r>
              <a:rPr lang="cs-CZ" sz="1800" dirty="0" smtClean="0"/>
              <a:t>-</a:t>
            </a:r>
            <a:r>
              <a:rPr lang="cs-CZ" sz="1800" dirty="0" err="1" smtClean="0"/>
              <a:t>dvorak.cz</a:t>
            </a:r>
            <a:r>
              <a:rPr lang="cs-CZ" sz="1800" dirty="0" smtClean="0"/>
              <a:t>/galerie/</a:t>
            </a:r>
            <a:r>
              <a:rPr lang="cs-CZ" sz="1800" dirty="0" err="1" smtClean="0"/>
              <a:t>antonin</a:t>
            </a:r>
            <a:r>
              <a:rPr lang="cs-CZ" sz="1800" dirty="0" smtClean="0"/>
              <a:t>-	</a:t>
            </a:r>
            <a:r>
              <a:rPr lang="cs-CZ" sz="1800" dirty="0" err="1" smtClean="0"/>
              <a:t>dvorak</a:t>
            </a:r>
            <a:endParaRPr lang="cs-CZ" sz="1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1436</TotalTime>
  <Words>230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Snímek 3</vt:lpstr>
      <vt:lpstr>A. Dvořák s manželkou</vt:lpstr>
      <vt:lpstr>Dvořákova rodina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124</cp:revision>
  <dcterms:created xsi:type="dcterms:W3CDTF">2012-10-31T14:21:59Z</dcterms:created>
  <dcterms:modified xsi:type="dcterms:W3CDTF">2013-03-14T17:24:55Z</dcterms:modified>
</cp:coreProperties>
</file>